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79" r:id="rId4"/>
    <p:sldId id="259" r:id="rId5"/>
    <p:sldId id="269" r:id="rId6"/>
    <p:sldId id="280" r:id="rId7"/>
    <p:sldId id="271" r:id="rId8"/>
    <p:sldId id="260" r:id="rId9"/>
    <p:sldId id="281" r:id="rId10"/>
    <p:sldId id="262" r:id="rId11"/>
    <p:sldId id="263" r:id="rId12"/>
    <p:sldId id="282" r:id="rId13"/>
    <p:sldId id="265" r:id="rId14"/>
    <p:sldId id="276" r:id="rId15"/>
    <p:sldId id="283" r:id="rId16"/>
    <p:sldId id="278" r:id="rId17"/>
    <p:sldId id="266" r:id="rId18"/>
    <p:sldId id="284" r:id="rId19"/>
    <p:sldId id="268" r:id="rId20"/>
    <p:sldId id="272" r:id="rId21"/>
    <p:sldId id="285" r:id="rId22"/>
    <p:sldId id="274" r:id="rId23"/>
    <p:sldId id="27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90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9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0FFC-A90C-4B24-AD7D-E3D47CEAD019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56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56EF9-6ABE-45A9-BE88-98F2532A4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Felügyelt tanulás</a:t>
            </a:r>
            <a:br>
              <a:rPr lang="de-AT" dirty="0"/>
            </a:br>
            <a:r>
              <a:rPr lang="hu-HU" dirty="0"/>
              <a:t>Kvíz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270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Ujjlenyomatok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45133" cy="4351338"/>
          </a:xfrm>
        </p:spPr>
        <p:txBody>
          <a:bodyPr>
            <a:normAutofit/>
          </a:bodyPr>
          <a:lstStyle/>
          <a:p>
            <a:r>
              <a:rPr lang="hu-HU" dirty="0"/>
              <a:t>Az ujjlenyomatolvasók </a:t>
            </a:r>
            <a:r>
              <a:rPr lang="hu-HU" b="1" dirty="0">
                <a:solidFill>
                  <a:schemeClr val="accent1"/>
                </a:solidFill>
              </a:rPr>
              <a:t>előre betanított </a:t>
            </a:r>
            <a:r>
              <a:rPr lang="hu-HU" b="1" dirty="0" err="1">
                <a:solidFill>
                  <a:schemeClr val="accent1"/>
                </a:solidFill>
              </a:rPr>
              <a:t>hálózatokat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dirty="0"/>
              <a:t>használnak a személyenként eltérő egyedi jellemzők felismerésére.</a:t>
            </a:r>
            <a:endParaRPr lang="en-US" dirty="0"/>
          </a:p>
          <a:p>
            <a:r>
              <a:rPr lang="hu-HU" dirty="0"/>
              <a:t>Mivel a hálózat már be van tanítva, a használat nagyon gyors (mindössze azt kell eldöntenie, hogy a felismert sajátosságok elég hasonlóak-e).</a:t>
            </a:r>
            <a:endParaRPr lang="en-US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464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Sakk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modern </a:t>
            </a:r>
            <a:r>
              <a:rPr lang="hu-HU" b="1" dirty="0">
                <a:solidFill>
                  <a:schemeClr val="accent1"/>
                </a:solidFill>
              </a:rPr>
              <a:t>sakk</a:t>
            </a:r>
            <a:r>
              <a:rPr lang="hu-HU" dirty="0"/>
              <a:t>gépek felügyelt tanulást használnak, hogy mindig a </a:t>
            </a:r>
            <a:r>
              <a:rPr lang="hu-HU" b="1" dirty="0">
                <a:solidFill>
                  <a:schemeClr val="accent1"/>
                </a:solidFill>
              </a:rPr>
              <a:t>legjobb lépést </a:t>
            </a:r>
            <a:r>
              <a:rPr lang="hu-HU" dirty="0"/>
              <a:t>választhassák.</a:t>
            </a:r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Igaz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EB12C9-1EEE-4DE2-AA9E-EEB8101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42" y="2831732"/>
            <a:ext cx="5881974" cy="34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4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Sakk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modern </a:t>
            </a:r>
            <a:r>
              <a:rPr lang="hu-HU" b="1" dirty="0">
                <a:solidFill>
                  <a:schemeClr val="accent1"/>
                </a:solidFill>
              </a:rPr>
              <a:t>sakk</a:t>
            </a:r>
            <a:r>
              <a:rPr lang="hu-HU" dirty="0"/>
              <a:t>gépek felügyelt tanulást használnak, hogy mindig a </a:t>
            </a:r>
            <a:r>
              <a:rPr lang="hu-HU" b="1" dirty="0">
                <a:solidFill>
                  <a:schemeClr val="accent1"/>
                </a:solidFill>
              </a:rPr>
              <a:t>legjobb lépést </a:t>
            </a:r>
            <a:r>
              <a:rPr lang="hu-HU" dirty="0"/>
              <a:t>választhassák.</a:t>
            </a:r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Igaz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>
                <a:solidFill>
                  <a:srgbClr val="FF0000"/>
                </a:solidFill>
              </a:rPr>
              <a:t>Hamis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EB12C9-1EEE-4DE2-AA9E-EEB8101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42" y="2831732"/>
            <a:ext cx="5881974" cy="34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Sakk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22149" cy="4351338"/>
          </a:xfrm>
        </p:spPr>
        <p:txBody>
          <a:bodyPr>
            <a:normAutofit/>
          </a:bodyPr>
          <a:lstStyle/>
          <a:p>
            <a:pPr>
              <a:lnSpc>
                <a:spcPts val="3160"/>
              </a:lnSpc>
              <a:spcAft>
                <a:spcPts val="1000"/>
              </a:spcAft>
            </a:pPr>
            <a:r>
              <a:rPr lang="hu-HU" dirty="0"/>
              <a:t>A sakkban </a:t>
            </a:r>
            <a:r>
              <a:rPr lang="hu-HU" b="1" dirty="0">
                <a:solidFill>
                  <a:schemeClr val="accent1"/>
                </a:solidFill>
              </a:rPr>
              <a:t>túl sok különböző táblaállás </a:t>
            </a:r>
            <a:r>
              <a:rPr lang="hu-HU" dirty="0"/>
              <a:t>létezik (úgy kb. 1044) a klasszikus felügyelt tanulás használatához.</a:t>
            </a:r>
          </a:p>
          <a:p>
            <a:r>
              <a:rPr lang="hu-HU" dirty="0"/>
              <a:t>Az ilyen jellegű feladatokat jellemzően </a:t>
            </a:r>
            <a:r>
              <a:rPr lang="hu-HU" b="1" dirty="0">
                <a:solidFill>
                  <a:schemeClr val="accent1"/>
                </a:solidFill>
              </a:rPr>
              <a:t>megerősítéses tanulással </a:t>
            </a:r>
            <a:r>
              <a:rPr lang="hu-HU" dirty="0"/>
              <a:t>kezelik. (Ennek során több millió játékot </a:t>
            </a:r>
            <a:r>
              <a:rPr lang="hu-HU" dirty="0" err="1"/>
              <a:t>játszatnak</a:t>
            </a:r>
            <a:r>
              <a:rPr lang="hu-HU" dirty="0"/>
              <a:t> az MI-vel, és a teljesítményétől függően jutalmazzák.)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Tanítás/Tréning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>
                <a:solidFill>
                  <a:schemeClr val="accent1"/>
                </a:solidFill>
              </a:rPr>
              <a:t>tanítás/tréning </a:t>
            </a:r>
            <a:r>
              <a:rPr lang="hu-HU" dirty="0"/>
              <a:t>során a felügyelt tanulási algoritmus alábbi része </a:t>
            </a:r>
            <a:r>
              <a:rPr lang="hu-HU" b="1" dirty="0">
                <a:solidFill>
                  <a:schemeClr val="accent1"/>
                </a:solidFill>
              </a:rPr>
              <a:t>automatikusan változik</a:t>
            </a:r>
            <a:r>
              <a:rPr lang="hu-HU" dirty="0"/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az algoritmus maga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 modell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 paraméterek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</a:t>
            </a:r>
            <a:r>
              <a:rPr lang="en-US" dirty="0"/>
              <a:t> </a:t>
            </a:r>
            <a:r>
              <a:rPr lang="hu-HU" dirty="0"/>
              <a:t>címkézett adatok</a:t>
            </a:r>
            <a:endParaRPr lang="de-AT" dirty="0"/>
          </a:p>
        </p:txBody>
      </p:sp>
      <p:pic>
        <p:nvPicPr>
          <p:cNvPr id="1026" name="Picture 2" descr="Fitness, Dumbbells, Training, Gym, Weights">
            <a:extLst>
              <a:ext uri="{FF2B5EF4-FFF2-40B4-BE49-F238E27FC236}">
                <a16:creationId xmlns:a16="http://schemas.microsoft.com/office/drawing/2014/main" id="{A0C58B28-3D73-410F-9545-9C1F0A4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88" y="2811548"/>
            <a:ext cx="4746323" cy="31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Tanítás/Tréning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>
                <a:solidFill>
                  <a:schemeClr val="accent1"/>
                </a:solidFill>
              </a:rPr>
              <a:t>tanítás/tréning </a:t>
            </a:r>
            <a:r>
              <a:rPr lang="hu-HU" dirty="0"/>
              <a:t>során a felügyelt tanulási algoritmus alábbi része </a:t>
            </a:r>
            <a:r>
              <a:rPr lang="hu-HU" b="1" dirty="0">
                <a:solidFill>
                  <a:schemeClr val="accent1"/>
                </a:solidFill>
              </a:rPr>
              <a:t>automatikusan változik</a:t>
            </a:r>
            <a:r>
              <a:rPr lang="hu-HU" dirty="0"/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az algoritmus maga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>
                <a:solidFill>
                  <a:srgbClr val="FF0000"/>
                </a:solidFill>
              </a:rPr>
              <a:t>a modell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 paraméterek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hu-HU" dirty="0"/>
              <a:t>a</a:t>
            </a:r>
            <a:r>
              <a:rPr lang="en-US" dirty="0"/>
              <a:t> </a:t>
            </a:r>
            <a:r>
              <a:rPr lang="hu-HU" dirty="0"/>
              <a:t>címkézett adatok</a:t>
            </a:r>
            <a:endParaRPr lang="de-AT" dirty="0"/>
          </a:p>
        </p:txBody>
      </p:sp>
      <p:pic>
        <p:nvPicPr>
          <p:cNvPr id="1026" name="Picture 2" descr="Fitness, Dumbbells, Training, Gym, Weights">
            <a:extLst>
              <a:ext uri="{FF2B5EF4-FFF2-40B4-BE49-F238E27FC236}">
                <a16:creationId xmlns:a16="http://schemas.microsoft.com/office/drawing/2014/main" id="{A0C58B28-3D73-410F-9545-9C1F0A4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88" y="2811548"/>
            <a:ext cx="4746323" cy="31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8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Tanítás/Tréning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3511" cy="4351338"/>
          </a:xfrm>
        </p:spPr>
        <p:txBody>
          <a:bodyPr/>
          <a:lstStyle/>
          <a:p>
            <a:pPr marL="273050">
              <a:lnSpc>
                <a:spcPts val="3160"/>
              </a:lnSpc>
              <a:spcAft>
                <a:spcPts val="1000"/>
              </a:spcAft>
            </a:pPr>
            <a:r>
              <a:rPr lang="hu-HU" dirty="0"/>
              <a:t>A tréning alatt a </a:t>
            </a:r>
            <a:r>
              <a:rPr lang="hu-HU" b="1" dirty="0">
                <a:solidFill>
                  <a:schemeClr val="accent1"/>
                </a:solidFill>
              </a:rPr>
              <a:t>modell </a:t>
            </a:r>
            <a:r>
              <a:rPr lang="hu-HU" dirty="0"/>
              <a:t>változik.</a:t>
            </a:r>
          </a:p>
          <a:p>
            <a:r>
              <a:rPr lang="hu-HU" dirty="0"/>
              <a:t>Ha bármi mást megváltoztatunk (paraméterek, tanítóhalmaz), a tanítást általában elölről kell kezdeni.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427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Útkeresés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1088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>
                <a:solidFill>
                  <a:schemeClr val="accent1"/>
                </a:solidFill>
              </a:rPr>
              <a:t>Google </a:t>
            </a:r>
            <a:r>
              <a:rPr lang="hu-HU" b="1" dirty="0" err="1">
                <a:solidFill>
                  <a:schemeClr val="accent1"/>
                </a:solidFill>
              </a:rPr>
              <a:t>Maps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dirty="0"/>
              <a:t>felügyelt tanulást használ a célhoz vezető </a:t>
            </a:r>
            <a:r>
              <a:rPr lang="hu-HU" b="1" dirty="0">
                <a:solidFill>
                  <a:schemeClr val="accent1"/>
                </a:solidFill>
              </a:rPr>
              <a:t>legjobb útvonal </a:t>
            </a:r>
            <a:r>
              <a:rPr lang="hu-HU" dirty="0"/>
              <a:t>megtalálásához. 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de-AT" dirty="0"/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93BCA9-4AF8-4E34-B31F-D0918950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0" y="2764110"/>
            <a:ext cx="6884930" cy="354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3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Útkeresés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1088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>
                <a:solidFill>
                  <a:schemeClr val="accent1"/>
                </a:solidFill>
              </a:rPr>
              <a:t>Google </a:t>
            </a:r>
            <a:r>
              <a:rPr lang="hu-HU" b="1" dirty="0" err="1">
                <a:solidFill>
                  <a:schemeClr val="accent1"/>
                </a:solidFill>
              </a:rPr>
              <a:t>Maps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dirty="0"/>
              <a:t>felügyelt tanulást használ a célhoz vezető </a:t>
            </a:r>
            <a:r>
              <a:rPr lang="hu-HU" b="1" dirty="0">
                <a:solidFill>
                  <a:schemeClr val="accent1"/>
                </a:solidFill>
              </a:rPr>
              <a:t>legjobb útvonal </a:t>
            </a:r>
            <a:r>
              <a:rPr lang="hu-HU" dirty="0"/>
              <a:t>megtalálásához. 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de-AT" dirty="0"/>
          </a:p>
          <a:p>
            <a:pPr marL="514350" indent="-514350">
              <a:buFont typeface="+mj-lt"/>
              <a:buAutoNum type="alphaLcPeriod"/>
            </a:pPr>
            <a:r>
              <a:rPr lang="hu-HU" dirty="0">
                <a:solidFill>
                  <a:srgbClr val="FF0000"/>
                </a:solidFill>
              </a:rPr>
              <a:t>Hamis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93BCA9-4AF8-4E34-B31F-D0918950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0" y="2764110"/>
            <a:ext cx="6884930" cy="354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4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Útkeresés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36158" cy="4351338"/>
          </a:xfrm>
        </p:spPr>
        <p:txBody>
          <a:bodyPr/>
          <a:lstStyle/>
          <a:p>
            <a:r>
              <a:rPr lang="hu-HU" dirty="0"/>
              <a:t>Hogy lehetne egyáltalán </a:t>
            </a:r>
            <a:r>
              <a:rPr lang="hu-HU" b="1" dirty="0">
                <a:solidFill>
                  <a:schemeClr val="accent1"/>
                </a:solidFill>
              </a:rPr>
              <a:t>tréning halmazt </a:t>
            </a:r>
            <a:r>
              <a:rPr lang="hu-HU" dirty="0"/>
              <a:t>választani? (‘szinte végtelen’ lehetséges út van, még a lehetséges sakk-állásoknál is több)</a:t>
            </a:r>
            <a:endParaRPr lang="en-US" dirty="0"/>
          </a:p>
          <a:p>
            <a:r>
              <a:rPr lang="hu-HU" dirty="0"/>
              <a:t>A </a:t>
            </a:r>
            <a:r>
              <a:rPr lang="hu-HU" b="1" dirty="0">
                <a:solidFill>
                  <a:schemeClr val="accent1"/>
                </a:solidFill>
              </a:rPr>
              <a:t>legrövidebb út </a:t>
            </a:r>
            <a:r>
              <a:rPr lang="hu-HU" dirty="0"/>
              <a:t>megtalálása hatékonyan megoldható tájékozott </a:t>
            </a:r>
            <a:r>
              <a:rPr lang="hu-HU" b="1" dirty="0">
                <a:solidFill>
                  <a:schemeClr val="accent1"/>
                </a:solidFill>
              </a:rPr>
              <a:t>kereső algoritmusokkal </a:t>
            </a:r>
            <a:r>
              <a:rPr lang="hu-HU" dirty="0"/>
              <a:t>(pl. A*)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153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Ugyanannyi ideig tart betanítani </a:t>
            </a:r>
            <a:r>
              <a:rPr lang="hu-HU" dirty="0"/>
              <a:t>egy felügyelt tanulási modellt, mint </a:t>
            </a:r>
            <a:r>
              <a:rPr lang="hu-HU" b="1" dirty="0">
                <a:solidFill>
                  <a:schemeClr val="accent1"/>
                </a:solidFill>
              </a:rPr>
              <a:t>használni </a:t>
            </a:r>
            <a:r>
              <a:rPr lang="hu-HU" dirty="0"/>
              <a:t>azt egy applikáción belül.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de-AT" dirty="0"/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1DBF3-F4AE-4A61-B71D-9420EC2AC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20"/>
          <a:stretch/>
        </p:blipFill>
        <p:spPr bwMode="auto">
          <a:xfrm>
            <a:off x="4242840" y="2938463"/>
            <a:ext cx="44147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0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Önvezető autók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8751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Egy </a:t>
            </a:r>
            <a:r>
              <a:rPr lang="hu-HU" b="1" dirty="0">
                <a:solidFill>
                  <a:schemeClr val="accent1"/>
                </a:solidFill>
              </a:rPr>
              <a:t>önvezető autó </a:t>
            </a:r>
            <a:r>
              <a:rPr lang="hu-HU" dirty="0"/>
              <a:t>képes felügyelt tanulást használni környező tárgyak </a:t>
            </a:r>
            <a:r>
              <a:rPr lang="hu-HU" dirty="0" err="1"/>
              <a:t>nyomonkövetésére</a:t>
            </a:r>
            <a:r>
              <a:rPr lang="hu-HU" dirty="0"/>
              <a:t> és </a:t>
            </a:r>
            <a:r>
              <a:rPr lang="hu-HU" b="1" dirty="0">
                <a:solidFill>
                  <a:schemeClr val="accent1"/>
                </a:solidFill>
              </a:rPr>
              <a:t>osztályozására</a:t>
            </a:r>
            <a:r>
              <a:rPr lang="hu-HU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6BA1DD-5067-42ED-986E-A53FA7E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01" y="2903220"/>
            <a:ext cx="5694947" cy="3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4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Önvezető autók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8751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Egy </a:t>
            </a:r>
            <a:r>
              <a:rPr lang="hu-HU" b="1" dirty="0">
                <a:solidFill>
                  <a:schemeClr val="accent1"/>
                </a:solidFill>
              </a:rPr>
              <a:t>önvezető autó </a:t>
            </a:r>
            <a:r>
              <a:rPr lang="hu-HU" dirty="0"/>
              <a:t>képes felügyelt tanulást használni környező tárgyak </a:t>
            </a:r>
            <a:r>
              <a:rPr lang="hu-HU" dirty="0" err="1"/>
              <a:t>nyomonkövetésére</a:t>
            </a:r>
            <a:r>
              <a:rPr lang="hu-HU" dirty="0"/>
              <a:t> és </a:t>
            </a:r>
            <a:r>
              <a:rPr lang="hu-HU" b="1" dirty="0">
                <a:solidFill>
                  <a:schemeClr val="accent1"/>
                </a:solidFill>
              </a:rPr>
              <a:t>osztályozására</a:t>
            </a:r>
            <a:r>
              <a:rPr lang="hu-HU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>
                <a:solidFill>
                  <a:srgbClr val="FF0000"/>
                </a:solidFill>
              </a:rPr>
              <a:t>Igaz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6BA1DD-5067-42ED-986E-A53FA7E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01" y="2903220"/>
            <a:ext cx="5694947" cy="3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0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Önvezető autók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9895" cy="4351338"/>
          </a:xfrm>
        </p:spPr>
        <p:txBody>
          <a:bodyPr/>
          <a:lstStyle/>
          <a:p>
            <a:r>
              <a:rPr lang="hu-HU" dirty="0"/>
              <a:t>Az önvezető autók nagyon összetettek és </a:t>
            </a:r>
            <a:r>
              <a:rPr lang="hu-HU" b="1" dirty="0">
                <a:solidFill>
                  <a:schemeClr val="accent1"/>
                </a:solidFill>
              </a:rPr>
              <a:t>sok különböző algoritmust </a:t>
            </a:r>
            <a:r>
              <a:rPr lang="hu-HU" dirty="0"/>
              <a:t>használnak különböző feladatok elvégzésére.</a:t>
            </a:r>
          </a:p>
          <a:p>
            <a:r>
              <a:rPr lang="hu-HU" dirty="0"/>
              <a:t>A felügyelt tanulást csak </a:t>
            </a:r>
            <a:r>
              <a:rPr lang="hu-HU" b="1" dirty="0">
                <a:solidFill>
                  <a:schemeClr val="accent1"/>
                </a:solidFill>
              </a:rPr>
              <a:t>bizonyos területeken </a:t>
            </a:r>
            <a:r>
              <a:rPr lang="hu-HU" dirty="0"/>
              <a:t>alkalmaznak, például tárgyak osztályozásakor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36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A3E3A-2FD2-4C1A-A2D3-94A5F16F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768350"/>
            <a:ext cx="10684933" cy="4836583"/>
          </a:xfrm>
        </p:spPr>
        <p:txBody>
          <a:bodyPr anchor="ctr">
            <a:normAutofit/>
          </a:bodyPr>
          <a:lstStyle/>
          <a:p>
            <a:pPr marL="431800" marR="753745" algn="ctr">
              <a:lnSpc>
                <a:spcPts val="6075"/>
              </a:lnSpc>
              <a:spcAft>
                <a:spcPts val="1000"/>
              </a:spcAft>
            </a:pPr>
            <a:br>
              <a:rPr lang="hu-HU" dirty="0">
                <a:solidFill>
                  <a:schemeClr val="accent1"/>
                </a:solidFill>
              </a:rPr>
            </a:br>
            <a:r>
              <a:rPr lang="hu-HU" dirty="0">
                <a:solidFill>
                  <a:schemeClr val="accent1"/>
                </a:solidFill>
              </a:rPr>
              <a:t>Neked </a:t>
            </a:r>
            <a:r>
              <a:rPr lang="hu-HU" b="0" dirty="0"/>
              <a:t>van további ötleted vagy kérdésed a</a:t>
            </a:r>
            <a:br>
              <a:rPr lang="hu-HU" b="0" dirty="0"/>
            </a:br>
            <a:r>
              <a:rPr lang="hu-HU" dirty="0">
                <a:solidFill>
                  <a:schemeClr val="accent1"/>
                </a:solidFill>
              </a:rPr>
              <a:t>felügyelt tanulással </a:t>
            </a:r>
            <a:r>
              <a:rPr lang="hu-HU" b="0" dirty="0"/>
              <a:t>kapcsolatban?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5359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9153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accent1"/>
                </a:solidFill>
              </a:rPr>
              <a:t>Ugyanannyi ideig tart betanítani </a:t>
            </a:r>
            <a:r>
              <a:rPr lang="hu-HU" dirty="0"/>
              <a:t>egy felügyelt tanulási modellt, mint </a:t>
            </a:r>
            <a:r>
              <a:rPr lang="hu-HU" b="1" dirty="0">
                <a:solidFill>
                  <a:schemeClr val="accent1"/>
                </a:solidFill>
              </a:rPr>
              <a:t>használni </a:t>
            </a:r>
            <a:r>
              <a:rPr lang="hu-HU" dirty="0"/>
              <a:t>azt egy applikáción belül.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de-AT" dirty="0"/>
          </a:p>
          <a:p>
            <a:pPr marL="514350" indent="-514350">
              <a:buFont typeface="+mj-lt"/>
              <a:buAutoNum type="alphaLcPeriod"/>
            </a:pPr>
            <a:r>
              <a:rPr lang="hu-HU" dirty="0">
                <a:solidFill>
                  <a:srgbClr val="FF0000"/>
                </a:solidFill>
              </a:rPr>
              <a:t>Hamis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1DBF3-F4AE-4A61-B71D-9420EC2AC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20"/>
          <a:stretch/>
        </p:blipFill>
        <p:spPr bwMode="auto">
          <a:xfrm>
            <a:off x="4242840" y="2938463"/>
            <a:ext cx="44147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8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1000" cy="4351338"/>
          </a:xfrm>
        </p:spPr>
        <p:txBody>
          <a:bodyPr/>
          <a:lstStyle/>
          <a:p>
            <a:r>
              <a:rPr lang="hu-HU" dirty="0"/>
              <a:t>Az algoritmus típusától és a tanítóhalmaz méretétől függően a modell </a:t>
            </a:r>
            <a:r>
              <a:rPr lang="hu-HU" b="1" dirty="0">
                <a:solidFill>
                  <a:schemeClr val="accent1"/>
                </a:solidFill>
              </a:rPr>
              <a:t>tanítása/tréningje </a:t>
            </a:r>
            <a:r>
              <a:rPr lang="hu-HU" dirty="0"/>
              <a:t>néhány másodperctől akár </a:t>
            </a:r>
            <a:r>
              <a:rPr lang="hu-HU" b="1" dirty="0">
                <a:solidFill>
                  <a:schemeClr val="accent1"/>
                </a:solidFill>
              </a:rPr>
              <a:t>több napig </a:t>
            </a:r>
            <a:r>
              <a:rPr lang="hu-HU" dirty="0"/>
              <a:t>(vagy akár hetekig) is eltarthat.  </a:t>
            </a:r>
            <a:r>
              <a:rPr lang="hu-HU" b="1" dirty="0">
                <a:solidFill>
                  <a:schemeClr val="accent1"/>
                </a:solidFill>
              </a:rPr>
              <a:t>Használata</a:t>
            </a:r>
            <a:r>
              <a:rPr lang="hu-HU" dirty="0"/>
              <a:t> azonban </a:t>
            </a:r>
            <a:r>
              <a:rPr lang="hu-HU" b="1" dirty="0">
                <a:solidFill>
                  <a:schemeClr val="accent1"/>
                </a:solidFill>
              </a:rPr>
              <a:t>néhány ezredmásodpercet </a:t>
            </a:r>
            <a:r>
              <a:rPr lang="hu-HU" dirty="0"/>
              <a:t>vesz igénybe.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656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45885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</a:t>
            </a:r>
            <a:r>
              <a:rPr lang="hu-HU" b="1" dirty="0">
                <a:solidFill>
                  <a:schemeClr val="accent1"/>
                </a:solidFill>
              </a:rPr>
              <a:t>előre betanított modellek </a:t>
            </a:r>
            <a:r>
              <a:rPr lang="hu-HU" dirty="0"/>
              <a:t>drasztikusan </a:t>
            </a:r>
            <a:r>
              <a:rPr lang="hu-HU" b="1" dirty="0">
                <a:solidFill>
                  <a:schemeClr val="accent1"/>
                </a:solidFill>
              </a:rPr>
              <a:t>csökkentik</a:t>
            </a:r>
            <a:r>
              <a:rPr lang="hu-HU" dirty="0"/>
              <a:t> a felügyelt tanulási modell </a:t>
            </a:r>
            <a:r>
              <a:rPr lang="hu-HU" b="1" dirty="0">
                <a:solidFill>
                  <a:schemeClr val="accent1"/>
                </a:solidFill>
              </a:rPr>
              <a:t>tanításához/tréningjéhez </a:t>
            </a:r>
            <a:r>
              <a:rPr lang="hu-HU" dirty="0"/>
              <a:t>szükséges időt.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9813FA-97AA-4179-A630-A0AC9E5C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31" y="2794523"/>
            <a:ext cx="3153236" cy="3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45885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</a:t>
            </a:r>
            <a:r>
              <a:rPr lang="hu-HU" b="1" dirty="0">
                <a:solidFill>
                  <a:schemeClr val="accent1"/>
                </a:solidFill>
              </a:rPr>
              <a:t>előre betanított modellek </a:t>
            </a:r>
            <a:r>
              <a:rPr lang="hu-HU" dirty="0"/>
              <a:t>drasztikusan </a:t>
            </a:r>
            <a:r>
              <a:rPr lang="hu-HU" b="1" dirty="0">
                <a:solidFill>
                  <a:schemeClr val="accent1"/>
                </a:solidFill>
              </a:rPr>
              <a:t>csökkentik</a:t>
            </a:r>
            <a:r>
              <a:rPr lang="hu-HU" dirty="0"/>
              <a:t> a felügyelt tanulási modell </a:t>
            </a:r>
            <a:r>
              <a:rPr lang="hu-HU" b="1" dirty="0">
                <a:solidFill>
                  <a:schemeClr val="accent1"/>
                </a:solidFill>
              </a:rPr>
              <a:t>tanításához/tréningjéhez </a:t>
            </a:r>
            <a:r>
              <a:rPr lang="hu-HU" dirty="0"/>
              <a:t>szükséges időt.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>
                <a:solidFill>
                  <a:srgbClr val="FF0000"/>
                </a:solidFill>
              </a:rPr>
              <a:t>Igaz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9813FA-97AA-4179-A630-A0AC9E5C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31" y="2794523"/>
            <a:ext cx="3153236" cy="3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5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</a:t>
            </a:r>
            <a:r>
              <a:rPr lang="hu-HU" dirty="0" err="1"/>
              <a:t>lek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3467" cy="4351338"/>
          </a:xfrm>
        </p:spPr>
        <p:txBody>
          <a:bodyPr>
            <a:normAutofit/>
          </a:bodyPr>
          <a:lstStyle/>
          <a:p>
            <a:r>
              <a:rPr lang="hu-HU" dirty="0"/>
              <a:t>Bár a képzési folyamat meglehetősen hosszúra nyúlhat, nagy része </a:t>
            </a:r>
            <a:r>
              <a:rPr lang="hu-HU" b="1" dirty="0">
                <a:solidFill>
                  <a:schemeClr val="accent1"/>
                </a:solidFill>
              </a:rPr>
              <a:t>előre </a:t>
            </a:r>
            <a:r>
              <a:rPr lang="hu-HU" dirty="0"/>
              <a:t>elvégezhető: így a modellt már csak új adatokhoz kell </a:t>
            </a:r>
            <a:r>
              <a:rPr lang="hu-HU" b="1" dirty="0">
                <a:solidFill>
                  <a:schemeClr val="accent1"/>
                </a:solidFill>
              </a:rPr>
              <a:t>igazítani</a:t>
            </a:r>
            <a:r>
              <a:rPr lang="hu-HU" dirty="0"/>
              <a:t>. Ez </a:t>
            </a:r>
            <a:r>
              <a:rPr lang="hu-HU" b="1" dirty="0">
                <a:solidFill>
                  <a:schemeClr val="accent1"/>
                </a:solidFill>
              </a:rPr>
              <a:t>drasztikusan csökkenti </a:t>
            </a:r>
            <a:r>
              <a:rPr lang="hu-HU" dirty="0"/>
              <a:t>a szükséges képzési időt.</a:t>
            </a:r>
            <a:endParaRPr lang="en-US" dirty="0"/>
          </a:p>
          <a:p>
            <a:r>
              <a:rPr lang="hu-HU" dirty="0"/>
              <a:t>A </a:t>
            </a:r>
            <a:r>
              <a:rPr lang="en-GB" b="1" dirty="0">
                <a:solidFill>
                  <a:schemeClr val="accent1"/>
                </a:solidFill>
              </a:rPr>
              <a:t>Teachable Machine </a:t>
            </a:r>
            <a:r>
              <a:rPr lang="hu-HU" b="1" dirty="0">
                <a:solidFill>
                  <a:schemeClr val="accent1"/>
                </a:solidFill>
              </a:rPr>
              <a:t>már előre betanított modelleket </a:t>
            </a:r>
            <a:r>
              <a:rPr lang="hu-HU" dirty="0"/>
              <a:t>használ, különben a tréninghez sokkal több képre lenne szükség, az eredmények pedig valószínűleg kevésbé lennének pontosak.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463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Ujjlenyomatok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016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</a:t>
            </a:r>
            <a:r>
              <a:rPr lang="hu-HU" b="1" dirty="0">
                <a:solidFill>
                  <a:schemeClr val="accent1"/>
                </a:solidFill>
              </a:rPr>
              <a:t>ujjlenyomatolvasók</a:t>
            </a:r>
            <a:r>
              <a:rPr lang="hu-HU" dirty="0"/>
              <a:t> felügyelt tanulást használnak a személyazonosság felismerésére és megkülönböztetésére.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Igaz</a:t>
            </a:r>
            <a:endParaRPr lang="de-AT" dirty="0"/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EC9DD-6B5C-40F8-8B2E-3B031947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1573" y="3337295"/>
            <a:ext cx="4115101" cy="28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Ujjlenyomatok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016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</a:t>
            </a:r>
            <a:r>
              <a:rPr lang="hu-HU" b="1" dirty="0">
                <a:solidFill>
                  <a:schemeClr val="accent1"/>
                </a:solidFill>
              </a:rPr>
              <a:t>ujjlenyomatolvasók</a:t>
            </a:r>
            <a:r>
              <a:rPr lang="hu-HU" dirty="0"/>
              <a:t> felügyelt tanulást használnak a személyazonosság felismerésére és megkülönböztetésére.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>
                <a:solidFill>
                  <a:srgbClr val="FF0000"/>
                </a:solidFill>
              </a:rPr>
              <a:t>Igaz</a:t>
            </a:r>
            <a:endParaRPr lang="de-AT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hu-HU" dirty="0"/>
              <a:t>Hamis</a:t>
            </a:r>
            <a:endParaRPr lang="de-A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EC9DD-6B5C-40F8-8B2E-3B031947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1573" y="3337295"/>
            <a:ext cx="4115101" cy="28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15494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19</TotalTime>
  <Words>549</Words>
  <Application>Microsoft Office PowerPoint</Application>
  <PresentationFormat>Szélesvásznú</PresentationFormat>
  <Paragraphs>82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Enaris PPT Endfassung</vt:lpstr>
      <vt:lpstr>Felügyelt tanulás Kvíz</vt:lpstr>
      <vt:lpstr>Tréning</vt:lpstr>
      <vt:lpstr>Tréning</vt:lpstr>
      <vt:lpstr>Tréning</vt:lpstr>
      <vt:lpstr>Modellek</vt:lpstr>
      <vt:lpstr>Modellek</vt:lpstr>
      <vt:lpstr>Modellek</vt:lpstr>
      <vt:lpstr>Ujjlenyomatok</vt:lpstr>
      <vt:lpstr>Ujjlenyomatok</vt:lpstr>
      <vt:lpstr>Ujjlenyomatok</vt:lpstr>
      <vt:lpstr>Sakk</vt:lpstr>
      <vt:lpstr>Sakk</vt:lpstr>
      <vt:lpstr>Sakk</vt:lpstr>
      <vt:lpstr>Tanítás/Tréning</vt:lpstr>
      <vt:lpstr>Tanítás/Tréning</vt:lpstr>
      <vt:lpstr>Tanítás/Tréning</vt:lpstr>
      <vt:lpstr>Útkeresés</vt:lpstr>
      <vt:lpstr>Útkeresés</vt:lpstr>
      <vt:lpstr>Útkeresés</vt:lpstr>
      <vt:lpstr>Önvezető autók</vt:lpstr>
      <vt:lpstr>Önvezető autók</vt:lpstr>
      <vt:lpstr>Önvezető autók</vt:lpstr>
      <vt:lpstr> Neked van további ötleted vagy kérdésed a felügyelt tanulással kapcsolatban?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 Quiz</dc:title>
  <dc:creator>Menzinger Manuel</dc:creator>
  <cp:lastModifiedBy>Kóbor Ágnes</cp:lastModifiedBy>
  <cp:revision>8</cp:revision>
  <dcterms:created xsi:type="dcterms:W3CDTF">2021-08-31T09:56:55Z</dcterms:created>
  <dcterms:modified xsi:type="dcterms:W3CDTF">2022-03-25T13:49:18Z</dcterms:modified>
</cp:coreProperties>
</file>