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8" r:id="rId12"/>
    <p:sldId id="270" r:id="rId13"/>
    <p:sldId id="272" r:id="rId14"/>
    <p:sldId id="269" r:id="rId15"/>
    <p:sldId id="273" r:id="rId16"/>
    <p:sldId id="275" r:id="rId17"/>
    <p:sldId id="276" r:id="rId18"/>
    <p:sldId id="277" r:id="rId19"/>
    <p:sldId id="278" r:id="rId20"/>
    <p:sldId id="284" r:id="rId21"/>
    <p:sldId id="287" r:id="rId22"/>
    <p:sldId id="294" r:id="rId23"/>
    <p:sldId id="293" r:id="rId24"/>
    <p:sldId id="292" r:id="rId25"/>
    <p:sldId id="291" r:id="rId26"/>
    <p:sldId id="274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6"/>
  </p:normalViewPr>
  <p:slideViewPr>
    <p:cSldViewPr snapToGrid="0">
      <p:cViewPr varScale="1">
        <p:scale>
          <a:sx n="98" d="100"/>
          <a:sy n="98" d="100"/>
        </p:scale>
        <p:origin x="111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DE3772-F61E-4510-BD11-C5825C6DD4BA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92F24-465E-4260-8056-9496BDA1BC23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56105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2D0596E0-E4BB-2F4F-9103-30D6CA6D2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852" y="-10537"/>
            <a:ext cx="9693408" cy="6858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3C350FD5-98AC-F24A-B1B2-3BE53C787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4499338"/>
            <a:ext cx="981320" cy="981320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7F3EC346-3EB5-784D-9E16-6CFB6ABCD6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324" y="5828419"/>
            <a:ext cx="3116111" cy="93794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E235848-7951-8743-BE01-0D2DA1C288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535" y="1393797"/>
            <a:ext cx="7878653" cy="3563966"/>
          </a:xfrm>
        </p:spPr>
        <p:txBody>
          <a:bodyPr anchor="b"/>
          <a:lstStyle>
            <a:lvl1pPr algn="ctr">
              <a:defRPr sz="6000" b="1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9FF0B17-0E63-1B40-B625-4C8D0DB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52A50A21-B092-A347-BEBF-1739ECD4CF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6330" y="5826416"/>
            <a:ext cx="1406923" cy="937948"/>
          </a:xfrm>
          <a:prstGeom prst="rect">
            <a:avLst/>
          </a:prstGeom>
        </p:spPr>
      </p:pic>
      <p:pic>
        <p:nvPicPr>
          <p:cNvPr id="15" name="Grafik 14" descr="Ein Bild, das Text, Uhr enthält.&#10;&#10;Automatisch generierte Beschreibung">
            <a:extLst>
              <a:ext uri="{FF2B5EF4-FFF2-40B4-BE49-F238E27FC236}">
                <a16:creationId xmlns:a16="http://schemas.microsoft.com/office/drawing/2014/main" id="{8B291F4D-3163-EE4A-8611-40F120FBFE0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841" y="5586413"/>
            <a:ext cx="1315704" cy="481642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00BFE2D-2317-0440-8DF7-7D97DE1403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9" y="6239832"/>
            <a:ext cx="1894989" cy="481643"/>
          </a:xfrm>
          <a:prstGeom prst="rect">
            <a:avLst/>
          </a:prstGeom>
        </p:spPr>
      </p:pic>
      <p:pic>
        <p:nvPicPr>
          <p:cNvPr id="4" name="Grafik 3" descr="Ein Bild, das Text enthält.&#10;&#10;Automatisch generierte Beschreibung">
            <a:extLst>
              <a:ext uri="{FF2B5EF4-FFF2-40B4-BE49-F238E27FC236}">
                <a16:creationId xmlns:a16="http://schemas.microsoft.com/office/drawing/2014/main" id="{7B7A50DD-5D90-534C-8151-A7CA4E9BD7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D6AD379-7819-EF4E-8233-B29E9C389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96C9C6C-7D01-AE46-8451-D3E9E2836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505" y="363537"/>
            <a:ext cx="896112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8B93AE1-4AA6-8E43-9150-7D8D9F648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11954" y="1771205"/>
            <a:ext cx="8714671" cy="43513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AA23C2-2F02-5D46-896D-AC62A0F79D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9B5143-2F2B-6C47-B75B-38BE94AB6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A8CE72-22FA-EE40-89C2-914D6B5E7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69E8B5E5-287E-7F42-831F-A126B05E51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3207" y="228600"/>
            <a:ext cx="1315704" cy="691879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B77F33C-BEDC-924B-AB9D-1CCFD3F28C77}"/>
              </a:ext>
            </a:extLst>
          </p:cNvPr>
          <p:cNvSpPr/>
          <p:nvPr/>
        </p:nvSpPr>
        <p:spPr>
          <a:xfrm>
            <a:off x="1085088" y="5266944"/>
            <a:ext cx="280416" cy="62179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3360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78A0322-74D9-E44A-B342-C556A70562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0" y="0"/>
            <a:ext cx="9558528" cy="6858000"/>
          </a:xfrm>
          <a:prstGeom prst="rect">
            <a:avLst/>
          </a:prstGeom>
        </p:spPr>
      </p:pic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0507D15-D788-E148-9BA5-6529D92192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D9E6562-3541-6D41-B604-F75D81D07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EDBF76F-67FE-A945-8C84-ABE156343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2DCE4D-AFB2-E24B-A575-4F45B394D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35B5CD-3CF1-A947-9A98-A7220AE51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E6FDDD73-2BC0-E140-AF8F-9FDF522E61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1078480" y="5776676"/>
            <a:ext cx="1315704" cy="691879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F2BA0B5-CCA0-ED4C-A7EA-D405EE4F09E5}"/>
              </a:ext>
            </a:extLst>
          </p:cNvPr>
          <p:cNvSpPr/>
          <p:nvPr/>
        </p:nvSpPr>
        <p:spPr>
          <a:xfrm>
            <a:off x="1060704" y="5266944"/>
            <a:ext cx="292608" cy="5974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09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51E346B4-F77E-F243-91E3-931B1D51F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6B91EB3-149D-F34D-9453-0B298FAC2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9807129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487B07-1D84-8A49-A163-8109574E1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693408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F037FC-80A0-1645-A321-E8DB70EBE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CD18281-EBE8-8E4B-87B1-FF34B3E94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C7D3F3-D35C-204D-9D7C-956D56597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2F03526-3269-4343-A8FB-199640CAF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66" y="35948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863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6261C23-90E1-6949-A8FC-667089A6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511444"/>
            <a:ext cx="12192000" cy="7369443"/>
          </a:xfrm>
          <a:prstGeom prst="rect">
            <a:avLst/>
          </a:prstGeom>
        </p:spPr>
      </p:pic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D1D92DE7-59A9-DC42-8407-DF1FC81222D4}"/>
              </a:ext>
            </a:extLst>
          </p:cNvPr>
          <p:cNvSpPr/>
          <p:nvPr/>
        </p:nvSpPr>
        <p:spPr>
          <a:xfrm>
            <a:off x="645870" y="949325"/>
            <a:ext cx="10515599" cy="4510087"/>
          </a:xfrm>
          <a:prstGeom prst="roundRect">
            <a:avLst/>
          </a:prstGeom>
          <a:solidFill>
            <a:schemeClr val="bg1">
              <a:alpha val="70309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DF437B-124A-4F41-B3E5-1B5099582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768350"/>
            <a:ext cx="9645004" cy="3554413"/>
          </a:xfrm>
        </p:spPr>
        <p:txBody>
          <a:bodyPr anchor="b"/>
          <a:lstStyle>
            <a:lvl1pPr>
              <a:defRPr sz="6000"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D6980F3-AC60-4C4D-AA10-EE5175D6A1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9A361-FD8E-DE40-9310-43D069ED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DB302D-0E2C-9F4E-AD53-B5F84C9F1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2482FB9-1F13-0440-8751-82AA6F23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0FC4C0E1-76A1-7045-A770-E28B51BC779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351" y="-10882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21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0A918594-422A-3046-B15B-1CFF09991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4E18E06-AC08-2C45-B44D-D2E3DE141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054" y="365125"/>
            <a:ext cx="9782745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458D1AD-7C63-AC4C-9B8A-77E140EF4D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F58F2E8-EA65-CA49-B96C-54F98414E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5E802A-8C0D-094A-8185-8B91C809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4E1643-9DE5-C14F-9277-05A5DE1B5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6C30443-B971-BC43-B958-978EE87B0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37F6A253-54A2-9D4D-8FD7-A2C924EA47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7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E3313149-DFE5-ED41-BDA0-125A9E314F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DBC076-01E6-094B-B3D7-8A7C46458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1979" y="365125"/>
            <a:ext cx="8786566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96D1774-A6F6-5B44-9063-74511DB691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D69837B-4066-2842-A882-61179BADF5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EAD2673-9402-F34A-950D-07F1C25902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45480" y="1681163"/>
            <a:ext cx="4703064" cy="823912"/>
          </a:xfrm>
        </p:spPr>
        <p:txBody>
          <a:bodyPr anchor="b"/>
          <a:lstStyle>
            <a:lvl1pPr marL="0" indent="0">
              <a:buNone/>
              <a:defRPr sz="2400" b="1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0424258-04C4-4C47-8D09-B0C0C45E95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45480" y="2505075"/>
            <a:ext cx="4703064" cy="3684588"/>
          </a:xfrm>
        </p:spPr>
        <p:txBody>
          <a:bodyPr/>
          <a:lstStyle>
            <a:lvl1pPr>
              <a:defRPr>
                <a:latin typeface="Poppins" pitchFamily="2" charset="77"/>
                <a:cs typeface="Poppins" pitchFamily="2" charset="77"/>
              </a:defRPr>
            </a:lvl1pPr>
            <a:lvl2pPr>
              <a:defRPr>
                <a:latin typeface="Poppins" pitchFamily="2" charset="77"/>
                <a:cs typeface="Poppins" pitchFamily="2" charset="77"/>
              </a:defRPr>
            </a:lvl2pPr>
            <a:lvl3pPr>
              <a:defRPr>
                <a:latin typeface="Poppins" pitchFamily="2" charset="77"/>
                <a:cs typeface="Poppins" pitchFamily="2" charset="77"/>
              </a:defRPr>
            </a:lvl3pPr>
            <a:lvl4pPr>
              <a:defRPr>
                <a:latin typeface="Poppins" pitchFamily="2" charset="77"/>
                <a:cs typeface="Poppins" pitchFamily="2" charset="77"/>
              </a:defRPr>
            </a:lvl4pPr>
            <a:lvl5pPr>
              <a:defRPr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989F2045-DC9A-4F4D-BBEB-C251E7CC9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39503B1-FD6B-5B49-A61C-F657995B0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5F6D56-6098-4740-A09C-789B9AA48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87AE4024-01ED-9441-B2D9-C0027374A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956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919DBEF3-5EB4-D648-85B3-02EB8EEA52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64"/>
          <a:stretch/>
        </p:blipFill>
        <p:spPr>
          <a:xfrm>
            <a:off x="0" y="-487060"/>
            <a:ext cx="12192000" cy="7369443"/>
          </a:xfrm>
          <a:prstGeom prst="rect">
            <a:avLst/>
          </a:prstGeom>
        </p:spPr>
      </p:pic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AF512F84-989F-CA48-A79C-28A819B15C0D}"/>
              </a:ext>
            </a:extLst>
          </p:cNvPr>
          <p:cNvSpPr/>
          <p:nvPr/>
        </p:nvSpPr>
        <p:spPr>
          <a:xfrm>
            <a:off x="838199" y="815793"/>
            <a:ext cx="10515599" cy="1488849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65183EF-CCBB-F04C-9563-A3A766C90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48667"/>
            <a:ext cx="10515600" cy="1325563"/>
          </a:xfrm>
        </p:spPr>
        <p:txBody>
          <a:bodyPr/>
          <a:lstStyle>
            <a:lvl1pPr>
              <a:defRPr b="1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E57408-A50C-2E4F-9354-6960CD69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D682397-A8AD-0D49-BE6C-F3A3E2764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15B65EE-C4C4-D74B-A382-E858238C6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2978FC11-1329-394C-AE5E-9BE05036453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7" y="-110253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8DF80AE-F703-F14D-A5B3-2832E26C4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2FC7ADB-3080-634B-896D-FEF036727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C8A22C3-275C-964B-B758-30FEBD5E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4227F36B-618B-2B46-9381-88A4013497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615" r="6878"/>
          <a:stretch/>
        </p:blipFill>
        <p:spPr>
          <a:xfrm rot="-5400000">
            <a:off x="2667000" y="-2667000"/>
            <a:ext cx="6858000" cy="12192000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A9ECCF2D-43C7-244F-AEEC-9DD6CD2902B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180348" y="234061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5B271778-A9EC-7543-8095-74F813F05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592" y="365125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D6022E-927B-3E44-8618-402A69FDB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1DC629-A3D4-654A-BA36-08A726B1A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5277548" cy="4873625"/>
          </a:xfrm>
        </p:spPr>
        <p:txBody>
          <a:bodyPr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  <a:lvl2pPr>
              <a:defRPr sz="2800">
                <a:latin typeface="Poppins" pitchFamily="2" charset="77"/>
                <a:cs typeface="Poppins" pitchFamily="2" charset="77"/>
              </a:defRPr>
            </a:lvl2pPr>
            <a:lvl3pPr>
              <a:defRPr sz="2400">
                <a:latin typeface="Poppins" pitchFamily="2" charset="77"/>
                <a:cs typeface="Poppins" pitchFamily="2" charset="77"/>
              </a:defRPr>
            </a:lvl3pPr>
            <a:lvl4pPr>
              <a:defRPr sz="2000">
                <a:latin typeface="Poppins" pitchFamily="2" charset="77"/>
                <a:cs typeface="Poppins" pitchFamily="2" charset="77"/>
              </a:defRPr>
            </a:lvl4pPr>
            <a:lvl5pPr>
              <a:defRPr sz="2000">
                <a:latin typeface="Poppins" pitchFamily="2" charset="77"/>
                <a:cs typeface="Poppins" pitchFamily="2" charset="77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6EFA41F-3C7A-8A4E-9D41-BA837A5D6D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9B57D5-A92F-6E41-BCC5-9C7F70E9B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27567E9-CD6E-054C-BE3A-C96536F3D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01DACB7-8EB1-064B-80E1-BD1DBA8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9FB317C-9CC9-6743-8267-7AAFA20C44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540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21DA0695-94DA-FD41-9DBE-FCCD8D15B7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880" y="0"/>
            <a:ext cx="9693408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B5285FA-59BF-6E4F-9DD0-28FE3F862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3ED06B-70A2-6D46-A3DF-86D6E1AC02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532631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C700613-352E-EF4E-AE5C-EE1A734C3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7076FA9-104B-6644-8300-E8CF72B42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4D0AFC1-C729-9446-B8A1-01BBB7658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A726B1-6039-0745-86CB-EAB2549AF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B90F8496-E273-B04A-B51E-F131C6980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51" y="164126"/>
            <a:ext cx="1315704" cy="69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02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EABFD32-FEE4-3F40-A614-1595351B4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FDDD217-CABE-A54D-8B76-10BB2C04F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18D5EEF-549C-6D45-8368-9946889D68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25A6B-0011-4F0D-9B56-DD603D80EB93}" type="datetimeFigureOut">
              <a:rPr lang="de-AT" smtClean="0"/>
              <a:t>07.04.22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1FE557-9715-3C46-9460-3218517C7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868E82C-CD3C-7743-B162-01E2B4AFED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179FF-E3C9-4623-B9EA-EE9F139847C6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744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0.jpeg"/><Relationship Id="rId7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C17B960-A3FE-428F-AD3C-3AF287B38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Felügyelt tanulás</a:t>
            </a:r>
            <a:br>
              <a:rPr lang="de-AT" dirty="0"/>
            </a:br>
            <a:r>
              <a:rPr lang="hu-HU" dirty="0"/>
              <a:t>Bevezetés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08486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Leképező</a:t>
            </a:r>
            <a:r>
              <a:rPr lang="hu-HU" dirty="0"/>
              <a:t> funkció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E3B7-93A7-4693-BB73-F8C92A5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668" y="1825465"/>
            <a:ext cx="2726267" cy="40207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000" dirty="0" err="1"/>
              <a:t>Bemene</a:t>
            </a:r>
            <a:r>
              <a:rPr lang="de-AT" sz="4000" dirty="0"/>
              <a:t>t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954056" y="1825625"/>
            <a:ext cx="2775926" cy="40207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/>
              <a:t>Kimenet</a:t>
            </a:r>
            <a:endParaRPr lang="de-AT" sz="4000" dirty="0"/>
          </a:p>
        </p:txBody>
      </p: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9A837562-3428-41F9-9FA5-4596065A1FB4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Felügyelt tanulás algoritmus</a:t>
            </a:r>
            <a:endParaRPr lang="de-AT" sz="4000" dirty="0">
              <a:solidFill>
                <a:schemeClr val="bg1"/>
              </a:solidFill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F6BC2629-8F0D-4E67-BA7A-E908840D3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33" y="3235903"/>
            <a:ext cx="1199824" cy="1199824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A19A9B6-0F33-4403-8A2D-FE0E0EA7F7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98" y="3298773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56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>
            <a:extLst>
              <a:ext uri="{FF2B5EF4-FFF2-40B4-BE49-F238E27FC236}">
                <a16:creationId xmlns:a16="http://schemas.microsoft.com/office/drawing/2014/main" id="{6D9E1A5C-310D-43C8-AC7A-6F007BBD6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49781" y="2078860"/>
            <a:ext cx="2155136" cy="1313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Leképező</a:t>
            </a:r>
            <a:r>
              <a:rPr lang="hu-HU" dirty="0"/>
              <a:t> funkció</a:t>
            </a:r>
            <a:endParaRPr lang="de-AT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8238202" y="1708219"/>
            <a:ext cx="2224977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/>
              <a:t>Macska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/>
              <a:t>Kutya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/>
              <a:t>Hal</a:t>
            </a:r>
            <a:endParaRPr lang="de-AT" sz="4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Felügyelt tanulás algoritmus</a:t>
            </a:r>
            <a:endParaRPr lang="de-AT" sz="4000" dirty="0">
              <a:solidFill>
                <a:schemeClr val="bg1"/>
              </a:solidFill>
            </a:endParaRP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65E66D18-0DA5-4EBB-B2B3-E5EAD8ADA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06" y="1755813"/>
            <a:ext cx="1991801" cy="1509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>
            <a:extLst>
              <a:ext uri="{FF2B5EF4-FFF2-40B4-BE49-F238E27FC236}">
                <a16:creationId xmlns:a16="http://schemas.microsoft.com/office/drawing/2014/main" id="{0A2F6750-80EE-42C6-9E1C-72D5A76E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87" y="2683500"/>
            <a:ext cx="1077568" cy="16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B2280F76-3325-46C7-9558-9419FAFC91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259" y="3383869"/>
            <a:ext cx="2585095" cy="17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8FA9D92C-6850-4D1A-B00A-5045F3A6F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2138" y="4988134"/>
            <a:ext cx="1077568" cy="161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5B43B1D4-9A6E-414B-BBBE-72DD3F58B9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25" y="5137497"/>
            <a:ext cx="2155136" cy="143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7EC950E-794B-4F0D-B9D9-E6FA59013616}"/>
              </a:ext>
            </a:extLst>
          </p:cNvPr>
          <p:cNvSpPr txBox="1">
            <a:spLocks/>
          </p:cNvSpPr>
          <p:nvPr/>
        </p:nvSpPr>
        <p:spPr>
          <a:xfrm>
            <a:off x="5583677" y="5968896"/>
            <a:ext cx="4234426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>
                <a:solidFill>
                  <a:schemeClr val="accent1"/>
                </a:solidFill>
              </a:rPr>
              <a:t>Címke</a:t>
            </a:r>
            <a:r>
              <a:rPr lang="de-AT" sz="4000" dirty="0">
                <a:solidFill>
                  <a:schemeClr val="accent1"/>
                </a:solidFill>
              </a:rPr>
              <a:t> / </a:t>
            </a:r>
            <a:r>
              <a:rPr lang="hu-HU" sz="4000" dirty="0">
                <a:solidFill>
                  <a:schemeClr val="accent1"/>
                </a:solidFill>
              </a:rPr>
              <a:t>Osztály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C76587-1D6B-402E-AE4B-093E6698E3A6}"/>
              </a:ext>
            </a:extLst>
          </p:cNvPr>
          <p:cNvSpPr/>
          <p:nvPr/>
        </p:nvSpPr>
        <p:spPr>
          <a:xfrm>
            <a:off x="8155067" y="2312951"/>
            <a:ext cx="2470495" cy="278040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782BE-9C24-47E1-8754-1886ECB1FB07}"/>
              </a:ext>
            </a:extLst>
          </p:cNvPr>
          <p:cNvCxnSpPr>
            <a:cxnSpLocks/>
            <a:stCxn id="20" idx="0"/>
            <a:endCxn id="13" idx="4"/>
          </p:cNvCxnSpPr>
          <p:nvPr/>
        </p:nvCxnSpPr>
        <p:spPr>
          <a:xfrm flipV="1">
            <a:off x="7700890" y="5093354"/>
            <a:ext cx="1689425" cy="87554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fik 16">
            <a:extLst>
              <a:ext uri="{FF2B5EF4-FFF2-40B4-BE49-F238E27FC236}">
                <a16:creationId xmlns:a16="http://schemas.microsoft.com/office/drawing/2014/main" id="{23991C01-8D0A-4E71-BD90-8664E31BCF3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029" y="3235903"/>
            <a:ext cx="1199824" cy="1199824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0DB14D7-902B-44D7-A90D-DB56678126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267" y="3265389"/>
            <a:ext cx="1198800" cy="1198800"/>
          </a:xfrm>
          <a:prstGeom prst="rect">
            <a:avLst/>
          </a:prstGeom>
        </p:spPr>
      </p:pic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44A15322-2243-4740-AEE2-E242215F8E96}"/>
              </a:ext>
            </a:extLst>
          </p:cNvPr>
          <p:cNvSpPr txBox="1">
            <a:spLocks/>
          </p:cNvSpPr>
          <p:nvPr/>
        </p:nvSpPr>
        <p:spPr>
          <a:xfrm>
            <a:off x="1270000" y="6104466"/>
            <a:ext cx="4058021" cy="75353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>
                <a:solidFill>
                  <a:schemeClr val="accent1"/>
                </a:solidFill>
              </a:rPr>
              <a:t>Bemeneti</a:t>
            </a:r>
            <a:r>
              <a:rPr lang="de-AT" sz="4000" dirty="0">
                <a:solidFill>
                  <a:schemeClr val="accent1"/>
                </a:solidFill>
              </a:rPr>
              <a:t> </a:t>
            </a:r>
            <a:r>
              <a:rPr lang="hu-HU" sz="4000" dirty="0">
                <a:solidFill>
                  <a:schemeClr val="accent1"/>
                </a:solidFill>
              </a:rPr>
              <a:t>adat</a:t>
            </a:r>
            <a:endParaRPr lang="de-AT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2987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Leképező</a:t>
            </a:r>
            <a:r>
              <a:rPr lang="hu-HU" dirty="0"/>
              <a:t> funkció</a:t>
            </a:r>
            <a:endParaRPr lang="de-AT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1B5289F0-73C3-44C5-9F0D-FFD5E32C8F80}"/>
              </a:ext>
            </a:extLst>
          </p:cNvPr>
          <p:cNvSpPr txBox="1">
            <a:spLocks/>
          </p:cNvSpPr>
          <p:nvPr/>
        </p:nvSpPr>
        <p:spPr>
          <a:xfrm>
            <a:off x="7906691" y="1660145"/>
            <a:ext cx="324546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/>
              <a:t>Spam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de-AT" sz="3200" dirty="0"/>
              <a:t>N</a:t>
            </a:r>
            <a:r>
              <a:rPr lang="hu-HU" sz="3200" dirty="0" err="1"/>
              <a:t>em</a:t>
            </a:r>
            <a:r>
              <a:rPr lang="de-AT" sz="3200" dirty="0"/>
              <a:t> Spam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Felügyelt tanulás algoritmus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FC76587-1D6B-402E-AE4B-093E6698E3A6}"/>
              </a:ext>
            </a:extLst>
          </p:cNvPr>
          <p:cNvSpPr/>
          <p:nvPr/>
        </p:nvSpPr>
        <p:spPr>
          <a:xfrm>
            <a:off x="8133446" y="2742132"/>
            <a:ext cx="2791950" cy="2217906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A782BE-9C24-47E1-8754-1886ECB1FB07}"/>
              </a:ext>
            </a:extLst>
          </p:cNvPr>
          <p:cNvCxnSpPr>
            <a:cxnSpLocks/>
            <a:stCxn id="17" idx="0"/>
            <a:endCxn id="13" idx="4"/>
          </p:cNvCxnSpPr>
          <p:nvPr/>
        </p:nvCxnSpPr>
        <p:spPr>
          <a:xfrm flipV="1">
            <a:off x="8133447" y="4960038"/>
            <a:ext cx="1395974" cy="6328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4">
            <a:extLst>
              <a:ext uri="{FF2B5EF4-FFF2-40B4-BE49-F238E27FC236}">
                <a16:creationId xmlns:a16="http://schemas.microsoft.com/office/drawing/2014/main" id="{EEDDA2B8-2A7F-4689-8099-026189C2D5D2}"/>
              </a:ext>
            </a:extLst>
          </p:cNvPr>
          <p:cNvSpPr txBox="1">
            <a:spLocks/>
          </p:cNvSpPr>
          <p:nvPr/>
        </p:nvSpPr>
        <p:spPr>
          <a:xfrm>
            <a:off x="-70784" y="1660145"/>
            <a:ext cx="3647075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3200" dirty="0"/>
              <a:t>Gratulálok</a:t>
            </a:r>
            <a:r>
              <a:rPr lang="de-AT" sz="3200" dirty="0"/>
              <a:t>!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3200" dirty="0"/>
              <a:t>Ön megnyerte a pénzjutalmat! </a:t>
            </a:r>
            <a:r>
              <a:rPr lang="de-AT" sz="3200" b="1" u="sng" dirty="0"/>
              <a:t>1.000.000€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hu-HU" sz="3200" b="1" dirty="0"/>
              <a:t>Vegye át itt</a:t>
            </a:r>
            <a:r>
              <a:rPr lang="de-AT" sz="3200" b="1" dirty="0"/>
              <a:t>!!!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6978DAB0-EB95-486B-8F79-8AB948B69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972" y="3251685"/>
            <a:ext cx="1198800" cy="1198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E32FAD5-D400-478A-8407-004CA6A46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161" y="3235902"/>
            <a:ext cx="1199824" cy="1199824"/>
          </a:xfrm>
          <a:prstGeom prst="rect">
            <a:avLst/>
          </a:prstGeom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00F3C00-2AEC-49B3-A1C3-40EDE9A99F42}"/>
              </a:ext>
            </a:extLst>
          </p:cNvPr>
          <p:cNvSpPr txBox="1">
            <a:spLocks/>
          </p:cNvSpPr>
          <p:nvPr/>
        </p:nvSpPr>
        <p:spPr>
          <a:xfrm>
            <a:off x="216273" y="5592866"/>
            <a:ext cx="3948632" cy="96620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>
                <a:solidFill>
                  <a:schemeClr val="accent1"/>
                </a:solidFill>
              </a:rPr>
              <a:t>Bemeneti adat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CAE89D2E-D4FE-40C9-8BA4-CFBFA94C9D28}"/>
              </a:ext>
            </a:extLst>
          </p:cNvPr>
          <p:cNvSpPr txBox="1">
            <a:spLocks/>
          </p:cNvSpPr>
          <p:nvPr/>
        </p:nvSpPr>
        <p:spPr>
          <a:xfrm>
            <a:off x="5924145" y="5592866"/>
            <a:ext cx="4418603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>
                <a:solidFill>
                  <a:schemeClr val="accent1"/>
                </a:solidFill>
              </a:rPr>
              <a:t>Címke</a:t>
            </a:r>
            <a:r>
              <a:rPr lang="de-AT" sz="4000" dirty="0">
                <a:solidFill>
                  <a:schemeClr val="accent1"/>
                </a:solidFill>
              </a:rPr>
              <a:t> / </a:t>
            </a:r>
            <a:r>
              <a:rPr lang="hu-HU" sz="4000" dirty="0">
                <a:solidFill>
                  <a:schemeClr val="accent1"/>
                </a:solidFill>
              </a:rPr>
              <a:t>Osztály</a:t>
            </a:r>
            <a:endParaRPr lang="de-AT" sz="4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492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21627E7-49A0-496B-BB17-1BE74F227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Leképező</a:t>
            </a:r>
            <a:r>
              <a:rPr lang="hu-HU" dirty="0"/>
              <a:t> funkció</a:t>
            </a:r>
            <a:endParaRPr lang="de-AT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70E3B7-93A7-4693-BB73-F8C92A5F50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222" y="5334311"/>
            <a:ext cx="4123993" cy="815974"/>
          </a:xfrm>
          <a:solidFill>
            <a:schemeClr val="bg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000" dirty="0">
                <a:solidFill>
                  <a:schemeClr val="accent1"/>
                </a:solidFill>
              </a:rPr>
              <a:t>Bemeneti adat</a:t>
            </a:r>
            <a:endParaRPr lang="de-AT" sz="4000" dirty="0">
              <a:solidFill>
                <a:schemeClr val="accent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0A40443-872A-4A1D-A19A-56270FDEFF9B}"/>
              </a:ext>
            </a:extLst>
          </p:cNvPr>
          <p:cNvSpPr/>
          <p:nvPr/>
        </p:nvSpPr>
        <p:spPr>
          <a:xfrm>
            <a:off x="4250453" y="2448190"/>
            <a:ext cx="2726267" cy="2836333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dirty="0">
                <a:solidFill>
                  <a:schemeClr val="bg1"/>
                </a:solidFill>
              </a:rPr>
              <a:t>Felügyelt tanulás algoritmus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E7EC950E-794B-4F0D-B9D9-E6FA59013616}"/>
              </a:ext>
            </a:extLst>
          </p:cNvPr>
          <p:cNvSpPr txBox="1">
            <a:spLocks/>
          </p:cNvSpPr>
          <p:nvPr/>
        </p:nvSpPr>
        <p:spPr>
          <a:xfrm>
            <a:off x="6450234" y="5304338"/>
            <a:ext cx="3496547" cy="966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sz="4000" dirty="0">
                <a:solidFill>
                  <a:schemeClr val="accent1"/>
                </a:solidFill>
              </a:rPr>
              <a:t>Becsült érték</a:t>
            </a:r>
            <a:endParaRPr lang="de-AT" sz="4000" dirty="0">
              <a:solidFill>
                <a:schemeClr val="accent1"/>
              </a:solidFill>
            </a:endParaRP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9C4E2C38-A750-47A8-A820-5BB9645A1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360" y="2759555"/>
            <a:ext cx="3439931" cy="2289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5993C4D2-56D1-4264-94E9-175DE8D7F112}"/>
              </a:ext>
            </a:extLst>
          </p:cNvPr>
          <p:cNvSpPr txBox="1">
            <a:spLocks/>
          </p:cNvSpPr>
          <p:nvPr/>
        </p:nvSpPr>
        <p:spPr>
          <a:xfrm>
            <a:off x="7645404" y="1690688"/>
            <a:ext cx="298666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e-AT" sz="4000" dirty="0"/>
              <a:t>800.000€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8CB21E-D5C3-4CF8-8832-864F8F1BC608}"/>
              </a:ext>
            </a:extLst>
          </p:cNvPr>
          <p:cNvSpPr/>
          <p:nvPr/>
        </p:nvSpPr>
        <p:spPr>
          <a:xfrm>
            <a:off x="7662334" y="3318935"/>
            <a:ext cx="2969730" cy="1001943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2AAC363-E39A-4D46-8A27-3D24BE404153}"/>
              </a:ext>
            </a:extLst>
          </p:cNvPr>
          <p:cNvCxnSpPr>
            <a:cxnSpLocks/>
            <a:stCxn id="20" idx="0"/>
            <a:endCxn id="21" idx="4"/>
          </p:cNvCxnSpPr>
          <p:nvPr/>
        </p:nvCxnSpPr>
        <p:spPr>
          <a:xfrm flipV="1">
            <a:off x="8198508" y="4320878"/>
            <a:ext cx="948691" cy="98346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12">
            <a:extLst>
              <a:ext uri="{FF2B5EF4-FFF2-40B4-BE49-F238E27FC236}">
                <a16:creationId xmlns:a16="http://schemas.microsoft.com/office/drawing/2014/main" id="{B5DF7447-F79A-4940-9ABB-72271E9B2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366" y="3219994"/>
            <a:ext cx="1198800" cy="11988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847C9F0-F466-4992-A4C1-15B9004899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467" y="3219994"/>
            <a:ext cx="1199824" cy="119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752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Felügyelt tanulás</a:t>
            </a:r>
            <a:br>
              <a:rPr lang="de-AT" dirty="0"/>
            </a:br>
            <a:r>
              <a:rPr lang="de-AT" dirty="0" err="1"/>
              <a:t>Def</a:t>
            </a:r>
            <a:r>
              <a:rPr lang="hu-HU" dirty="0" err="1"/>
              <a:t>iníciók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08124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Definíciók</a:t>
            </a:r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75266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dirty="0">
                <a:solidFill>
                  <a:schemeClr val="accent1"/>
                </a:solidFill>
              </a:rPr>
              <a:t>Felügyelt tanulás algoritmus</a:t>
            </a:r>
          </a:p>
          <a:p>
            <a:r>
              <a:rPr lang="hu-HU" dirty="0"/>
              <a:t>Egy feladat lépésről lépésre való leírása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hu-HU" dirty="0"/>
              <a:t>Leírja, </a:t>
            </a:r>
            <a:r>
              <a:rPr lang="hu-HU" b="1" dirty="0">
                <a:solidFill>
                  <a:schemeClr val="accent1"/>
                </a:solidFill>
              </a:rPr>
              <a:t>hogy </a:t>
            </a:r>
            <a:r>
              <a:rPr lang="hu-HU" dirty="0"/>
              <a:t>működik az FT folyamat és milyen </a:t>
            </a:r>
            <a:r>
              <a:rPr lang="hu-HU" b="1" dirty="0">
                <a:solidFill>
                  <a:schemeClr val="accent1"/>
                </a:solidFill>
              </a:rPr>
              <a:t>kiegészítő információkra </a:t>
            </a:r>
            <a:r>
              <a:rPr lang="hu-HU" dirty="0"/>
              <a:t>van szüksége (</a:t>
            </a:r>
            <a:r>
              <a:rPr lang="hu-HU" b="1" dirty="0">
                <a:solidFill>
                  <a:schemeClr val="accent1"/>
                </a:solidFill>
              </a:rPr>
              <a:t>paraméterek</a:t>
            </a:r>
            <a:r>
              <a:rPr lang="hu-HU" dirty="0"/>
              <a:t>)</a:t>
            </a:r>
          </a:p>
          <a:p>
            <a:r>
              <a:rPr lang="hu-HU" dirty="0"/>
              <a:t>Akárcsak egy ételrecept</a:t>
            </a:r>
          </a:p>
          <a:p>
            <a:endParaRPr lang="de-AT" dirty="0"/>
          </a:p>
        </p:txBody>
      </p:sp>
      <p:pic>
        <p:nvPicPr>
          <p:cNvPr id="1026" name="Picture 2" descr="Checklist, Clipboard, Questionnaire, Pen, Computer">
            <a:extLst>
              <a:ext uri="{FF2B5EF4-FFF2-40B4-BE49-F238E27FC236}">
                <a16:creationId xmlns:a16="http://schemas.microsoft.com/office/drawing/2014/main" id="{4CC9C894-906B-4315-A2DF-2B1BCA8E3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234" y="3553822"/>
            <a:ext cx="3210025" cy="32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5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Definíciók</a:t>
            </a:r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marL="0" indent="0">
              <a:buNone/>
            </a:pPr>
            <a:r>
              <a:rPr lang="de-AT" sz="3600" b="1" dirty="0">
                <a:solidFill>
                  <a:schemeClr val="accent1"/>
                </a:solidFill>
              </a:rPr>
              <a:t>Param</a:t>
            </a:r>
            <a:r>
              <a:rPr lang="hu-HU" sz="3600" b="1" dirty="0">
                <a:solidFill>
                  <a:schemeClr val="accent1"/>
                </a:solidFill>
              </a:rPr>
              <a:t>éterek</a:t>
            </a:r>
            <a:endParaRPr lang="de-AT" sz="3600" b="1" dirty="0">
              <a:solidFill>
                <a:schemeClr val="accent1"/>
              </a:solidFill>
            </a:endParaRPr>
          </a:p>
          <a:p>
            <a:r>
              <a:rPr lang="hu-HU" dirty="0"/>
              <a:t>A programozó által megadott </a:t>
            </a:r>
            <a:r>
              <a:rPr lang="hu-HU" b="1" dirty="0">
                <a:solidFill>
                  <a:schemeClr val="accent1"/>
                </a:solidFill>
              </a:rPr>
              <a:t>kiegészítő információ </a:t>
            </a:r>
            <a:r>
              <a:rPr lang="hu-HU" dirty="0"/>
              <a:t>az </a:t>
            </a:r>
            <a:r>
              <a:rPr lang="hu-HU" b="1" dirty="0">
                <a:solidFill>
                  <a:schemeClr val="accent1"/>
                </a:solidFill>
              </a:rPr>
              <a:t>algoritmushoz </a:t>
            </a:r>
            <a:r>
              <a:rPr lang="hu-HU" dirty="0"/>
              <a:t>történő alkalmazkodáshoz</a:t>
            </a:r>
            <a:endParaRPr lang="de-AT" dirty="0"/>
          </a:p>
          <a:p>
            <a:r>
              <a:rPr lang="hu-HU" dirty="0"/>
              <a:t>Akárcsak a cukor mennyisége egy torta készítésénél, amely megváltoztatja az eredmény édességét</a:t>
            </a:r>
          </a:p>
          <a:p>
            <a:endParaRPr lang="de-AT" dirty="0"/>
          </a:p>
        </p:txBody>
      </p:sp>
      <p:pic>
        <p:nvPicPr>
          <p:cNvPr id="2052" name="Picture 4" descr="Post-It, Sticky Note, Note, Memo, Office, Paper">
            <a:extLst>
              <a:ext uri="{FF2B5EF4-FFF2-40B4-BE49-F238E27FC236}">
                <a16:creationId xmlns:a16="http://schemas.microsoft.com/office/drawing/2014/main" id="{E277B90F-5048-4F52-98B4-C9E8C8032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638" y="4119408"/>
            <a:ext cx="2987491" cy="2958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73FF1F-306B-461B-9250-ACE6E73160A7}"/>
              </a:ext>
            </a:extLst>
          </p:cNvPr>
          <p:cNvSpPr txBox="1"/>
          <p:nvPr/>
        </p:nvSpPr>
        <p:spPr>
          <a:xfrm>
            <a:off x="6206512" y="4751315"/>
            <a:ext cx="24316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latin typeface="Poppins"/>
              </a:rPr>
              <a:t>cukor</a:t>
            </a:r>
            <a:r>
              <a:rPr lang="de-AT" dirty="0">
                <a:latin typeface="Poppins"/>
              </a:rPr>
              <a:t>: 500g</a:t>
            </a:r>
          </a:p>
          <a:p>
            <a:r>
              <a:rPr lang="hu-HU" dirty="0">
                <a:latin typeface="Poppins"/>
              </a:rPr>
              <a:t>átmérő</a:t>
            </a:r>
            <a:r>
              <a:rPr lang="de-AT" dirty="0">
                <a:latin typeface="Poppins"/>
              </a:rPr>
              <a:t>: 30cm</a:t>
            </a:r>
          </a:p>
          <a:p>
            <a:r>
              <a:rPr lang="hu-HU" dirty="0">
                <a:latin typeface="Poppins"/>
              </a:rPr>
              <a:t>laktózmentes</a:t>
            </a:r>
            <a:r>
              <a:rPr lang="de-AT" dirty="0">
                <a:latin typeface="Poppins"/>
              </a:rPr>
              <a:t>: </a:t>
            </a:r>
            <a:r>
              <a:rPr lang="hu-HU" dirty="0">
                <a:latin typeface="Poppins"/>
              </a:rPr>
              <a:t>nem</a:t>
            </a:r>
            <a:endParaRPr lang="de-AT" dirty="0"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729820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Definíciók</a:t>
            </a:r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598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600" b="1" dirty="0">
                <a:solidFill>
                  <a:schemeClr val="accent1"/>
                </a:solidFill>
              </a:rPr>
              <a:t>Felügyelt tanulás modell</a:t>
            </a:r>
            <a:endParaRPr lang="de-AT" sz="3600" b="1" dirty="0">
              <a:solidFill>
                <a:schemeClr val="accent1"/>
              </a:solidFill>
            </a:endParaRPr>
          </a:p>
          <a:p>
            <a:r>
              <a:rPr lang="hu-HU" dirty="0"/>
              <a:t>Paraméterként </a:t>
            </a:r>
            <a:r>
              <a:rPr lang="hu-HU" b="1" dirty="0">
                <a:solidFill>
                  <a:schemeClr val="accent1"/>
                </a:solidFill>
              </a:rPr>
              <a:t>tárolja az információt</a:t>
            </a:r>
            <a:r>
              <a:rPr lang="hu-HU" dirty="0"/>
              <a:t>.</a:t>
            </a:r>
            <a:endParaRPr lang="de-AT" dirty="0"/>
          </a:p>
          <a:p>
            <a:r>
              <a:rPr lang="hu-HU" dirty="0"/>
              <a:t>Az eredmény optimalizálása érdekében az automatizált </a:t>
            </a:r>
            <a:r>
              <a:rPr lang="hu-HU" b="1" dirty="0">
                <a:solidFill>
                  <a:schemeClr val="accent1"/>
                </a:solidFill>
              </a:rPr>
              <a:t>betanítási</a:t>
            </a:r>
            <a:r>
              <a:rPr lang="hu-HU" dirty="0"/>
              <a:t> folyamat során módosul.</a:t>
            </a:r>
            <a:endParaRPr lang="de-AT" dirty="0"/>
          </a:p>
          <a:p>
            <a:r>
              <a:rPr lang="hu-HU" dirty="0"/>
              <a:t>Csakúgy, mint a hozzávalók mennyisége, amely megváltoztatható, hogy jobb ételreceptet kapjunk (de automatikusan frissül a szakács által manuálisan megváltoztatott mennyiség helyett).</a:t>
            </a:r>
            <a:endParaRPr lang="de-AT" dirty="0"/>
          </a:p>
        </p:txBody>
      </p:sp>
      <p:pic>
        <p:nvPicPr>
          <p:cNvPr id="3074" name="Picture 2" descr="Post-It, Sticky Note, Note, Memo, Office, Paper">
            <a:extLst>
              <a:ext uri="{FF2B5EF4-FFF2-40B4-BE49-F238E27FC236}">
                <a16:creationId xmlns:a16="http://schemas.microsoft.com/office/drawing/2014/main" id="{0E86F6D8-A579-4B91-AC38-17ACF85A68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868" y="5008092"/>
            <a:ext cx="2529745" cy="1952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502A60-09E1-4E53-A380-8E3461600934}"/>
              </a:ext>
            </a:extLst>
          </p:cNvPr>
          <p:cNvSpPr txBox="1"/>
          <p:nvPr/>
        </p:nvSpPr>
        <p:spPr>
          <a:xfrm>
            <a:off x="7911435" y="5399183"/>
            <a:ext cx="212860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latin typeface="Poppins"/>
              </a:rPr>
              <a:t>tojás</a:t>
            </a:r>
            <a:r>
              <a:rPr lang="de-AT" sz="1400" dirty="0">
                <a:latin typeface="Poppins"/>
              </a:rPr>
              <a:t>: 4</a:t>
            </a:r>
            <a:r>
              <a:rPr lang="hu-HU" sz="1400" dirty="0">
                <a:latin typeface="Poppins"/>
              </a:rPr>
              <a:t> db</a:t>
            </a:r>
            <a:endParaRPr lang="de-AT" sz="1400" dirty="0">
              <a:latin typeface="Poppins"/>
            </a:endParaRPr>
          </a:p>
          <a:p>
            <a:r>
              <a:rPr lang="hu-HU" sz="1400" dirty="0">
                <a:latin typeface="Poppins"/>
              </a:rPr>
              <a:t>tej</a:t>
            </a:r>
            <a:r>
              <a:rPr lang="de-AT" sz="1400" dirty="0">
                <a:latin typeface="Poppins"/>
              </a:rPr>
              <a:t>: 1.2l</a:t>
            </a:r>
          </a:p>
          <a:p>
            <a:r>
              <a:rPr lang="hu-HU" sz="1400" dirty="0">
                <a:latin typeface="Poppins"/>
              </a:rPr>
              <a:t>hőmérséklet</a:t>
            </a:r>
            <a:r>
              <a:rPr lang="de-AT" sz="1400" dirty="0">
                <a:latin typeface="Poppins"/>
              </a:rPr>
              <a:t>: 167.42°</a:t>
            </a:r>
          </a:p>
          <a:p>
            <a:r>
              <a:rPr lang="hu-HU" sz="1400" dirty="0">
                <a:latin typeface="Poppins"/>
              </a:rPr>
              <a:t>sütési idő</a:t>
            </a:r>
            <a:r>
              <a:rPr lang="de-AT" sz="1400" dirty="0">
                <a:latin typeface="Poppins"/>
              </a:rPr>
              <a:t>: 38</a:t>
            </a:r>
            <a:r>
              <a:rPr lang="hu-HU" sz="1400" dirty="0">
                <a:latin typeface="Poppins"/>
              </a:rPr>
              <a:t> perc</a:t>
            </a:r>
            <a:endParaRPr lang="de-AT" sz="1400" dirty="0">
              <a:latin typeface="Poppins"/>
            </a:endParaRPr>
          </a:p>
          <a:p>
            <a:r>
              <a:rPr lang="de-AT" sz="1400" dirty="0">
                <a:latin typeface="Poppins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502122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5">
            <a:extLst>
              <a:ext uri="{FF2B5EF4-FFF2-40B4-BE49-F238E27FC236}">
                <a16:creationId xmlns:a16="http://schemas.microsoft.com/office/drawing/2014/main" id="{33E8B624-99C0-4792-A6B5-4BBEC81BC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83614" y="4905978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8DACDF8-5484-45AF-8E31-89D5B33B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Definíciók</a:t>
            </a:r>
            <a:endParaRPr lang="de-AT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D7C865-8C1B-45CC-955E-F174808B5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71179" cy="4351338"/>
          </a:xfrm>
        </p:spPr>
        <p:txBody>
          <a:bodyPr/>
          <a:lstStyle/>
          <a:p>
            <a:pPr marL="0" indent="0">
              <a:buNone/>
            </a:pPr>
            <a:r>
              <a:rPr lang="hu-HU" sz="3600" b="1" dirty="0">
                <a:solidFill>
                  <a:schemeClr val="accent1"/>
                </a:solidFill>
              </a:rPr>
              <a:t>Címkézett adatok</a:t>
            </a:r>
            <a:endParaRPr lang="de-AT" sz="3600" b="1" dirty="0">
              <a:solidFill>
                <a:schemeClr val="accent1"/>
              </a:solidFill>
            </a:endParaRPr>
          </a:p>
          <a:p>
            <a:r>
              <a:rPr lang="hu-HU" b="1" dirty="0">
                <a:solidFill>
                  <a:schemeClr val="accent1"/>
                </a:solidFill>
              </a:rPr>
              <a:t>Adathalmaz</a:t>
            </a:r>
            <a:r>
              <a:rPr lang="hu-HU" dirty="0"/>
              <a:t>, amely tartalmazza a bemeneti adatokat és a helyes kimeneti adatokat is</a:t>
            </a:r>
            <a:endParaRPr lang="de-AT" dirty="0"/>
          </a:p>
          <a:p>
            <a:pPr lvl="1"/>
            <a:r>
              <a:rPr lang="hu-HU" dirty="0"/>
              <a:t>Úgymint sok </a:t>
            </a:r>
            <a:r>
              <a:rPr lang="hu-HU" b="1" dirty="0">
                <a:solidFill>
                  <a:schemeClr val="accent1"/>
                </a:solidFill>
              </a:rPr>
              <a:t>képet </a:t>
            </a:r>
            <a:r>
              <a:rPr lang="hu-HU" dirty="0"/>
              <a:t>a megfelelő </a:t>
            </a:r>
            <a:r>
              <a:rPr lang="hu-HU" b="1" dirty="0">
                <a:solidFill>
                  <a:schemeClr val="accent1"/>
                </a:solidFill>
              </a:rPr>
              <a:t>címkékkel</a:t>
            </a:r>
            <a:r>
              <a:rPr lang="hu-HU" dirty="0"/>
              <a:t>, mint </a:t>
            </a:r>
            <a:r>
              <a:rPr lang="hu-HU" b="1" dirty="0"/>
              <a:t>macska</a:t>
            </a:r>
            <a:r>
              <a:rPr lang="hu-HU" dirty="0"/>
              <a:t> és </a:t>
            </a:r>
            <a:r>
              <a:rPr lang="hu-HU" b="1" dirty="0"/>
              <a:t>kutya</a:t>
            </a:r>
            <a:endParaRPr lang="de-AT" b="1" dirty="0"/>
          </a:p>
          <a:p>
            <a:pPr lvl="1"/>
            <a:r>
              <a:rPr lang="hu-HU" dirty="0"/>
              <a:t>Általában két részre osztva: </a:t>
            </a:r>
            <a:r>
              <a:rPr lang="hu-HU" b="1" dirty="0">
                <a:solidFill>
                  <a:schemeClr val="accent1"/>
                </a:solidFill>
              </a:rPr>
              <a:t>tréningadatok</a:t>
            </a:r>
            <a:r>
              <a:rPr lang="hu-HU" dirty="0"/>
              <a:t> és </a:t>
            </a:r>
            <a:r>
              <a:rPr lang="hu-HU" b="1" dirty="0">
                <a:solidFill>
                  <a:schemeClr val="accent1"/>
                </a:solidFill>
              </a:rPr>
              <a:t>tesztadatok</a:t>
            </a:r>
          </a:p>
          <a:p>
            <a:pPr lvl="1"/>
            <a:endParaRPr lang="de-AT" b="1" dirty="0">
              <a:solidFill>
                <a:schemeClr val="accent1"/>
              </a:solidFill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0850E635-9860-4D15-9FD1-39909E0B13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49684" y="4941939"/>
            <a:ext cx="874168" cy="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D457DBC4-9CCB-47E4-A040-2DE196F52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047" y="4258720"/>
            <a:ext cx="807916" cy="6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32CD280C-4AA3-497C-A37A-7F2885B90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02" y="4521567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12D95BAC-F648-4484-9BAD-EDB6B81A6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16" y="5244661"/>
            <a:ext cx="1048568" cy="6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B3DB85E6-BA0B-4E6B-8377-A55A0B86D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59879" y="5556527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:a16="http://schemas.microsoft.com/office/drawing/2014/main" id="{7767D6A4-344E-4B44-95CF-376A8F7BD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7912" y="6107491"/>
            <a:ext cx="874168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DAB1AE7-F236-4A07-9DA5-B2E2B60FFDBF}"/>
              </a:ext>
            </a:extLst>
          </p:cNvPr>
          <p:cNvSpPr txBox="1"/>
          <p:nvPr/>
        </p:nvSpPr>
        <p:spPr>
          <a:xfrm>
            <a:off x="72542" y="4930757"/>
            <a:ext cx="99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126C3D-3604-4C13-855C-19759B8B38DC}"/>
              </a:ext>
            </a:extLst>
          </p:cNvPr>
          <p:cNvSpPr txBox="1"/>
          <p:nvPr/>
        </p:nvSpPr>
        <p:spPr>
          <a:xfrm>
            <a:off x="1740557" y="4244246"/>
            <a:ext cx="7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E2BDEFEB-D70F-4B85-AFD2-560989EDB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366233" y="5342617"/>
            <a:ext cx="874168" cy="53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>
            <a:extLst>
              <a:ext uri="{FF2B5EF4-FFF2-40B4-BE49-F238E27FC236}">
                <a16:creationId xmlns:a16="http://schemas.microsoft.com/office/drawing/2014/main" id="{DE6C2832-7755-4C62-AF61-2A89A64A1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11" y="4598663"/>
            <a:ext cx="807916" cy="612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>
            <a:extLst>
              <a:ext uri="{FF2B5EF4-FFF2-40B4-BE49-F238E27FC236}">
                <a16:creationId xmlns:a16="http://schemas.microsoft.com/office/drawing/2014/main" id="{F02ED1BA-54F0-40F3-BA17-960EBF7FD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666" y="4861510"/>
            <a:ext cx="437084" cy="65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692F686D-5C56-4AE0-AC4E-A3813B838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133" y="4593346"/>
            <a:ext cx="1048568" cy="699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>
            <a:extLst>
              <a:ext uri="{FF2B5EF4-FFF2-40B4-BE49-F238E27FC236}">
                <a16:creationId xmlns:a16="http://schemas.microsoft.com/office/drawing/2014/main" id="{841401F6-453A-4E59-ADEE-75A72B028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55129" y="5456176"/>
            <a:ext cx="874168" cy="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E188C2A-1B00-4BBE-B4ED-075E395FF83C}"/>
              </a:ext>
            </a:extLst>
          </p:cNvPr>
          <p:cNvSpPr txBox="1"/>
          <p:nvPr/>
        </p:nvSpPr>
        <p:spPr>
          <a:xfrm>
            <a:off x="3505200" y="6107491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/>
                </a:solidFill>
                <a:latin typeface="Poppins"/>
              </a:rPr>
              <a:t>tréningadatok</a:t>
            </a:r>
            <a:endParaRPr lang="de-AT" b="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3BC3A7-8339-42C6-985C-184ED4743E5D}"/>
              </a:ext>
            </a:extLst>
          </p:cNvPr>
          <p:cNvSpPr txBox="1"/>
          <p:nvPr/>
        </p:nvSpPr>
        <p:spPr>
          <a:xfrm>
            <a:off x="6351133" y="6107491"/>
            <a:ext cx="1738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/>
                </a:solidFill>
                <a:latin typeface="Poppins"/>
              </a:rPr>
              <a:t>tesztadatok</a:t>
            </a:r>
            <a:endParaRPr lang="de-AT" b="1" dirty="0">
              <a:solidFill>
                <a:schemeClr val="accent1"/>
              </a:solidFill>
              <a:latin typeface="Poppins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4B53444B-5CF4-4385-A671-57F8448E0C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717" y="4857935"/>
            <a:ext cx="1074083" cy="1074083"/>
          </a:xfrm>
          <a:prstGeom prst="rect">
            <a:avLst/>
          </a:prstGeom>
        </p:spPr>
      </p:pic>
      <p:sp>
        <p:nvSpPr>
          <p:cNvPr id="33" name="TextBox 15">
            <a:extLst>
              <a:ext uri="{FF2B5EF4-FFF2-40B4-BE49-F238E27FC236}">
                <a16:creationId xmlns:a16="http://schemas.microsoft.com/office/drawing/2014/main" id="{681A240A-4D2E-4F83-ADA8-710277A536DC}"/>
              </a:ext>
            </a:extLst>
          </p:cNvPr>
          <p:cNvSpPr txBox="1"/>
          <p:nvPr/>
        </p:nvSpPr>
        <p:spPr>
          <a:xfrm>
            <a:off x="246847" y="6441874"/>
            <a:ext cx="7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4" name="TextBox 15">
            <a:extLst>
              <a:ext uri="{FF2B5EF4-FFF2-40B4-BE49-F238E27FC236}">
                <a16:creationId xmlns:a16="http://schemas.microsoft.com/office/drawing/2014/main" id="{8B7D1BE4-7A53-43C6-913D-A252293C23C3}"/>
              </a:ext>
            </a:extLst>
          </p:cNvPr>
          <p:cNvSpPr txBox="1"/>
          <p:nvPr/>
        </p:nvSpPr>
        <p:spPr>
          <a:xfrm>
            <a:off x="58199" y="5690745"/>
            <a:ext cx="7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5" name="TextBox 15">
            <a:extLst>
              <a:ext uri="{FF2B5EF4-FFF2-40B4-BE49-F238E27FC236}">
                <a16:creationId xmlns:a16="http://schemas.microsoft.com/office/drawing/2014/main" id="{34C03289-8044-43C3-B3E9-026533E04284}"/>
              </a:ext>
            </a:extLst>
          </p:cNvPr>
          <p:cNvSpPr txBox="1"/>
          <p:nvPr/>
        </p:nvSpPr>
        <p:spPr>
          <a:xfrm>
            <a:off x="4755752" y="4956550"/>
            <a:ext cx="7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6" name="TextBox 15">
            <a:extLst>
              <a:ext uri="{FF2B5EF4-FFF2-40B4-BE49-F238E27FC236}">
                <a16:creationId xmlns:a16="http://schemas.microsoft.com/office/drawing/2014/main" id="{4FEBA8E5-C5C2-4B5A-9E62-9B0614DF36A2}"/>
              </a:ext>
            </a:extLst>
          </p:cNvPr>
          <p:cNvSpPr txBox="1"/>
          <p:nvPr/>
        </p:nvSpPr>
        <p:spPr>
          <a:xfrm>
            <a:off x="6095683" y="5023304"/>
            <a:ext cx="7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7" name="TextBox 15">
            <a:extLst>
              <a:ext uri="{FF2B5EF4-FFF2-40B4-BE49-F238E27FC236}">
                <a16:creationId xmlns:a16="http://schemas.microsoft.com/office/drawing/2014/main" id="{3CD6F82C-2F1B-4ACD-96A1-74B8E7A3609B}"/>
              </a:ext>
            </a:extLst>
          </p:cNvPr>
          <p:cNvSpPr txBox="1"/>
          <p:nvPr/>
        </p:nvSpPr>
        <p:spPr>
          <a:xfrm>
            <a:off x="6312872" y="5797190"/>
            <a:ext cx="7038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8" name="TextBox 1">
            <a:extLst>
              <a:ext uri="{FF2B5EF4-FFF2-40B4-BE49-F238E27FC236}">
                <a16:creationId xmlns:a16="http://schemas.microsoft.com/office/drawing/2014/main" id="{F3147754-7458-482B-88CC-0D8C177A39B6}"/>
              </a:ext>
            </a:extLst>
          </p:cNvPr>
          <p:cNvSpPr txBox="1"/>
          <p:nvPr/>
        </p:nvSpPr>
        <p:spPr>
          <a:xfrm>
            <a:off x="3142603" y="4849380"/>
            <a:ext cx="99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9" name="TextBox 1">
            <a:extLst>
              <a:ext uri="{FF2B5EF4-FFF2-40B4-BE49-F238E27FC236}">
                <a16:creationId xmlns:a16="http://schemas.microsoft.com/office/drawing/2014/main" id="{702ADAC4-DC0B-47E9-9A59-A11F9D7A7BBF}"/>
              </a:ext>
            </a:extLst>
          </p:cNvPr>
          <p:cNvSpPr txBox="1"/>
          <p:nvPr/>
        </p:nvSpPr>
        <p:spPr>
          <a:xfrm>
            <a:off x="1102209" y="4911442"/>
            <a:ext cx="99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40" name="TextBox 1">
            <a:extLst>
              <a:ext uri="{FF2B5EF4-FFF2-40B4-BE49-F238E27FC236}">
                <a16:creationId xmlns:a16="http://schemas.microsoft.com/office/drawing/2014/main" id="{CC0455C5-98C4-407C-B4BC-62A6AC7A6B6E}"/>
              </a:ext>
            </a:extLst>
          </p:cNvPr>
          <p:cNvSpPr txBox="1"/>
          <p:nvPr/>
        </p:nvSpPr>
        <p:spPr>
          <a:xfrm>
            <a:off x="3767398" y="5624241"/>
            <a:ext cx="99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41" name="TextBox 1">
            <a:extLst>
              <a:ext uri="{FF2B5EF4-FFF2-40B4-BE49-F238E27FC236}">
                <a16:creationId xmlns:a16="http://schemas.microsoft.com/office/drawing/2014/main" id="{EA654FFA-60F9-41D9-8141-54F5ED7A4467}"/>
              </a:ext>
            </a:extLst>
          </p:cNvPr>
          <p:cNvSpPr txBox="1"/>
          <p:nvPr/>
        </p:nvSpPr>
        <p:spPr>
          <a:xfrm>
            <a:off x="1804991" y="5951078"/>
            <a:ext cx="99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42" name="TextBox 1">
            <a:extLst>
              <a:ext uri="{FF2B5EF4-FFF2-40B4-BE49-F238E27FC236}">
                <a16:creationId xmlns:a16="http://schemas.microsoft.com/office/drawing/2014/main" id="{5B12E4CE-F8E2-4A9C-8BB9-2816B98E0BA2}"/>
              </a:ext>
            </a:extLst>
          </p:cNvPr>
          <p:cNvSpPr txBox="1"/>
          <p:nvPr/>
        </p:nvSpPr>
        <p:spPr>
          <a:xfrm>
            <a:off x="7777859" y="5301188"/>
            <a:ext cx="9902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57801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992B6-B9A2-4C1E-8BFD-6D3D4BF5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Felügyelt tanulás</a:t>
            </a:r>
            <a:br>
              <a:rPr lang="de-AT" dirty="0"/>
            </a:br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7CF4A4-4AEF-462E-96DC-4DB14AB61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2541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4CDE26-5378-445C-9CD5-32A8CEBB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Felügyelt tanulás</a:t>
            </a:r>
            <a:br>
              <a:rPr lang="de-AT" dirty="0"/>
            </a:br>
            <a:r>
              <a:rPr lang="hu-HU" dirty="0"/>
              <a:t>Példák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F8B8C7-DC60-426D-ACEA-FC3FF36D7F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07123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2" y="1825625"/>
            <a:ext cx="1014306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/>
              <a:t>A </a:t>
            </a:r>
            <a:r>
              <a:rPr lang="hu-HU" sz="2400" b="1" dirty="0">
                <a:solidFill>
                  <a:schemeClr val="accent1"/>
                </a:solidFill>
              </a:rPr>
              <a:t>tréning</a:t>
            </a:r>
            <a:r>
              <a:rPr lang="hu-HU" sz="2400" dirty="0"/>
              <a:t> az a folyamat, amely során </a:t>
            </a:r>
            <a:r>
              <a:rPr lang="hu-HU" sz="2400" b="1" dirty="0">
                <a:solidFill>
                  <a:schemeClr val="accent1"/>
                </a:solidFill>
              </a:rPr>
              <a:t>megtanítjuk a modellnek</a:t>
            </a:r>
            <a:r>
              <a:rPr lang="hu-HU" sz="2400" dirty="0"/>
              <a:t>, hogy mik a helyes válaszok (címkék).</a:t>
            </a:r>
          </a:p>
          <a:p>
            <a:pPr marL="0" indent="0">
              <a:buNone/>
            </a:pPr>
            <a:endParaRPr lang="de-AT" sz="2400" b="1" dirty="0">
              <a:solidFill>
                <a:schemeClr val="accent1"/>
              </a:solidFill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29BB526B-71A1-4E6F-89DD-104326709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028" y="2676669"/>
            <a:ext cx="4257296" cy="403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891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4" y="1592161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Címkézett adatok </a:t>
            </a:r>
            <a:r>
              <a:rPr lang="hu-HU" sz="2200" dirty="0"/>
              <a:t>gyűjtése és szétválasztása </a:t>
            </a:r>
            <a:r>
              <a:rPr lang="hu-HU" sz="2200" b="1" dirty="0">
                <a:solidFill>
                  <a:schemeClr val="accent1"/>
                </a:solidFill>
              </a:rPr>
              <a:t>tréningadatokra</a:t>
            </a:r>
            <a:r>
              <a:rPr lang="hu-HU" sz="2200" dirty="0"/>
              <a:t> és </a:t>
            </a:r>
            <a:r>
              <a:rPr lang="hu-HU" sz="2200" b="1" dirty="0">
                <a:solidFill>
                  <a:schemeClr val="accent1"/>
                </a:solidFill>
              </a:rPr>
              <a:t>tesztadatokra</a:t>
            </a:r>
            <a:r>
              <a:rPr lang="hu-HU" sz="2200" dirty="0">
                <a:solidFill>
                  <a:schemeClr val="accent1"/>
                </a:solidFill>
              </a:rPr>
              <a:t> </a:t>
            </a:r>
            <a:endParaRPr lang="de-AT" sz="2200" dirty="0">
              <a:solidFill>
                <a:schemeClr val="accent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E33AE06C-9D0D-4A0A-AD30-5EFFE397CA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18" y="2646320"/>
            <a:ext cx="1046268" cy="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BFA0DC3-9D5C-4E2E-A3CF-CF67EE6AB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916" y="2616197"/>
            <a:ext cx="5810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85DA752-BCFF-435B-8A55-FE1099BBDAF3}"/>
              </a:ext>
            </a:extLst>
          </p:cNvPr>
          <p:cNvSpPr txBox="1"/>
          <p:nvPr/>
        </p:nvSpPr>
        <p:spPr>
          <a:xfrm>
            <a:off x="951359" y="3249324"/>
            <a:ext cx="953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328AF7F-8EB5-4529-A56A-92D0C1B0127B}"/>
              </a:ext>
            </a:extLst>
          </p:cNvPr>
          <p:cNvSpPr txBox="1"/>
          <p:nvPr/>
        </p:nvSpPr>
        <p:spPr>
          <a:xfrm>
            <a:off x="2359302" y="3179958"/>
            <a:ext cx="6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F5668CE-DD76-41BF-8317-03A99427A066}"/>
              </a:ext>
            </a:extLst>
          </p:cNvPr>
          <p:cNvSpPr txBox="1"/>
          <p:nvPr/>
        </p:nvSpPr>
        <p:spPr>
          <a:xfrm>
            <a:off x="3093411" y="3500793"/>
            <a:ext cx="220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/>
                </a:solidFill>
                <a:latin typeface="Poppins"/>
              </a:rPr>
              <a:t>tréningadatok</a:t>
            </a:r>
            <a:endParaRPr lang="de-AT" b="1" dirty="0">
              <a:solidFill>
                <a:schemeClr val="accent1"/>
              </a:solidFill>
              <a:latin typeface="Poppin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6F96B63-CF9A-4761-9CAA-C2EE6F02C701}"/>
              </a:ext>
            </a:extLst>
          </p:cNvPr>
          <p:cNvSpPr txBox="1"/>
          <p:nvPr/>
        </p:nvSpPr>
        <p:spPr>
          <a:xfrm>
            <a:off x="5497255" y="3502837"/>
            <a:ext cx="1745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accent1"/>
                </a:solidFill>
                <a:latin typeface="Poppins"/>
              </a:rPr>
              <a:t>tesztadatok</a:t>
            </a:r>
            <a:endParaRPr lang="de-AT" b="1" dirty="0">
              <a:solidFill>
                <a:schemeClr val="accent1"/>
              </a:solidFill>
              <a:latin typeface="Poppins"/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1385EC16-E621-4E32-81F3-28CA0F30FD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33" y="2788220"/>
            <a:ext cx="787796" cy="787796"/>
          </a:xfrm>
          <a:prstGeom prst="rect">
            <a:avLst/>
          </a:prstGeom>
        </p:spPr>
      </p:pic>
      <p:pic>
        <p:nvPicPr>
          <p:cNvPr id="33" name="Picture 3">
            <a:extLst>
              <a:ext uri="{FF2B5EF4-FFF2-40B4-BE49-F238E27FC236}">
                <a16:creationId xmlns:a16="http://schemas.microsoft.com/office/drawing/2014/main" id="{E4B6CE13-0D60-49BA-8640-060FC1BC2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27" y="2651919"/>
            <a:ext cx="581025" cy="8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>
            <a:extLst>
              <a:ext uri="{FF2B5EF4-FFF2-40B4-BE49-F238E27FC236}">
                <a16:creationId xmlns:a16="http://schemas.microsoft.com/office/drawing/2014/main" id="{9B04F3FF-4810-4CFA-905C-165B452DC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000" y="2694774"/>
            <a:ext cx="1046268" cy="792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2">
            <a:extLst>
              <a:ext uri="{FF2B5EF4-FFF2-40B4-BE49-F238E27FC236}">
                <a16:creationId xmlns:a16="http://schemas.microsoft.com/office/drawing/2014/main" id="{5DD01450-28A7-4380-BF22-1C54352F3268}"/>
              </a:ext>
            </a:extLst>
          </p:cNvPr>
          <p:cNvSpPr txBox="1"/>
          <p:nvPr/>
        </p:nvSpPr>
        <p:spPr>
          <a:xfrm>
            <a:off x="3748030" y="3268239"/>
            <a:ext cx="9532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macska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570C2D31-3479-4520-AFAA-23B6A6F387D5}"/>
              </a:ext>
            </a:extLst>
          </p:cNvPr>
          <p:cNvSpPr txBox="1"/>
          <p:nvPr/>
        </p:nvSpPr>
        <p:spPr>
          <a:xfrm>
            <a:off x="6321923" y="3241812"/>
            <a:ext cx="6949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>
                <a:highlight>
                  <a:srgbClr val="C0C0C0"/>
                </a:highlight>
                <a:latin typeface="Poppins"/>
              </a:rPr>
              <a:t>kutya</a:t>
            </a:r>
            <a:endParaRPr lang="de-AT" sz="1400" dirty="0">
              <a:highlight>
                <a:srgbClr val="C0C0C0"/>
              </a:highlight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905612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4" y="1567934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Címkézett adatok </a:t>
            </a:r>
            <a:r>
              <a:rPr lang="hu-HU" sz="2200" dirty="0"/>
              <a:t>gyűjtése és szétválasztása </a:t>
            </a:r>
            <a:r>
              <a:rPr lang="hu-HU" sz="2200" b="1" dirty="0">
                <a:solidFill>
                  <a:schemeClr val="accent1"/>
                </a:solidFill>
              </a:rPr>
              <a:t>tréningadatokra</a:t>
            </a:r>
            <a:r>
              <a:rPr lang="hu-HU" sz="2200" dirty="0"/>
              <a:t> és </a:t>
            </a:r>
            <a:r>
              <a:rPr lang="hu-HU" sz="2200" b="1" dirty="0">
                <a:solidFill>
                  <a:schemeClr val="accent1"/>
                </a:solidFill>
              </a:rPr>
              <a:t>tesztadatokra </a:t>
            </a:r>
            <a:endParaRPr lang="de-AT" sz="2200" b="1" dirty="0">
              <a:solidFill>
                <a:schemeClr val="accent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Paraméterek </a:t>
            </a:r>
            <a:r>
              <a:rPr lang="hu-HU" sz="2200" dirty="0"/>
              <a:t>kiválasztása és a </a:t>
            </a:r>
            <a:r>
              <a:rPr lang="hu-HU" sz="2200" dirty="0">
                <a:solidFill>
                  <a:schemeClr val="accent1"/>
                </a:solidFill>
              </a:rPr>
              <a:t>modell </a:t>
            </a:r>
            <a:r>
              <a:rPr lang="hu-HU" sz="2200" dirty="0"/>
              <a:t>inicializálása random értékekkel</a:t>
            </a:r>
            <a:endParaRPr lang="de-AT" sz="22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2B3E07-BEEA-42CA-8067-605412CE548E}"/>
              </a:ext>
            </a:extLst>
          </p:cNvPr>
          <p:cNvSpPr/>
          <p:nvPr/>
        </p:nvSpPr>
        <p:spPr>
          <a:xfrm>
            <a:off x="1821254" y="3374036"/>
            <a:ext cx="1750286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model</a:t>
            </a:r>
            <a:r>
              <a:rPr lang="hu-HU" sz="4000" dirty="0">
                <a:solidFill>
                  <a:schemeClr val="bg1"/>
                </a:solidFill>
              </a:rPr>
              <a:t>l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8D63E2C-3E34-4FFD-BFFE-81586F3F5B02}"/>
              </a:ext>
            </a:extLst>
          </p:cNvPr>
          <p:cNvSpPr/>
          <p:nvPr/>
        </p:nvSpPr>
        <p:spPr>
          <a:xfrm>
            <a:off x="3815195" y="3574326"/>
            <a:ext cx="2573679" cy="1186391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Kutyák és macskák képeit fogod megkülönböztetni.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B5A9EC-9040-4A5E-8B35-F0F0827C30AF}"/>
              </a:ext>
            </a:extLst>
          </p:cNvPr>
          <p:cNvSpPr txBox="1"/>
          <p:nvPr/>
        </p:nvSpPr>
        <p:spPr>
          <a:xfrm>
            <a:off x="2030212" y="3574326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C663E6-D732-4B52-AE39-8C3BE07B2301}"/>
              </a:ext>
            </a:extLst>
          </p:cNvPr>
          <p:cNvSpPr txBox="1"/>
          <p:nvPr/>
        </p:nvSpPr>
        <p:spPr>
          <a:xfrm>
            <a:off x="2416997" y="3462586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922D66-04C1-4364-BF8D-D19021E738B6}"/>
              </a:ext>
            </a:extLst>
          </p:cNvPr>
          <p:cNvSpPr txBox="1"/>
          <p:nvPr/>
        </p:nvSpPr>
        <p:spPr>
          <a:xfrm>
            <a:off x="2825725" y="3597523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5%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777E75-A8C8-47BA-98E1-5C6BAA02831A}"/>
              </a:ext>
            </a:extLst>
          </p:cNvPr>
          <p:cNvSpPr txBox="1"/>
          <p:nvPr/>
        </p:nvSpPr>
        <p:spPr>
          <a:xfrm>
            <a:off x="2349819" y="4438914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0³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72847A-FEC8-457E-9E3F-3D6BCCE4A02A}"/>
              </a:ext>
            </a:extLst>
          </p:cNvPr>
          <p:cNvSpPr txBox="1"/>
          <p:nvPr/>
        </p:nvSpPr>
        <p:spPr>
          <a:xfrm>
            <a:off x="2825725" y="4540722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14998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4" y="1560548"/>
            <a:ext cx="11125192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Címkézett adatok </a:t>
            </a:r>
            <a:r>
              <a:rPr lang="hu-HU" sz="2200" dirty="0"/>
              <a:t>gyűjtése és szétválasztása </a:t>
            </a:r>
            <a:r>
              <a:rPr lang="hu-HU" sz="2200" b="1" dirty="0">
                <a:solidFill>
                  <a:schemeClr val="accent1"/>
                </a:solidFill>
              </a:rPr>
              <a:t>tréningadatokra</a:t>
            </a:r>
            <a:r>
              <a:rPr lang="hu-HU" sz="2200" dirty="0"/>
              <a:t> és </a:t>
            </a:r>
            <a:r>
              <a:rPr lang="hu-HU" sz="2200" b="1" dirty="0">
                <a:solidFill>
                  <a:schemeClr val="accent1"/>
                </a:solidFill>
              </a:rPr>
              <a:t>tesztadatokra </a:t>
            </a:r>
            <a:endParaRPr lang="de-AT" sz="2200" b="1" dirty="0">
              <a:solidFill>
                <a:schemeClr val="accent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Paraméterek </a:t>
            </a:r>
            <a:r>
              <a:rPr lang="hu-HU" sz="2200" dirty="0"/>
              <a:t>kiválasztása és a </a:t>
            </a:r>
            <a:r>
              <a:rPr lang="hu-HU" sz="2200" b="1" dirty="0">
                <a:solidFill>
                  <a:schemeClr val="accent1"/>
                </a:solidFill>
              </a:rPr>
              <a:t>modell</a:t>
            </a:r>
            <a:r>
              <a:rPr lang="hu-HU" sz="2200" dirty="0">
                <a:solidFill>
                  <a:schemeClr val="accent1"/>
                </a:solidFill>
              </a:rPr>
              <a:t> </a:t>
            </a:r>
            <a:r>
              <a:rPr lang="hu-HU" sz="2200" dirty="0"/>
              <a:t>inicializálása random értékekkel</a:t>
            </a:r>
            <a:endParaRPr lang="de-AT" sz="22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hu-HU" sz="2200" dirty="0"/>
              <a:t>Ismétlés a </a:t>
            </a:r>
            <a:r>
              <a:rPr lang="hu-HU" sz="2200" b="1" dirty="0">
                <a:solidFill>
                  <a:schemeClr val="accent1"/>
                </a:solidFill>
              </a:rPr>
              <a:t>tréningadatokkal </a:t>
            </a:r>
            <a:r>
              <a:rPr lang="hu-HU" sz="2200" dirty="0"/>
              <a:t>(a </a:t>
            </a:r>
            <a:r>
              <a:rPr lang="hu-HU" sz="2200" b="1" dirty="0">
                <a:solidFill>
                  <a:schemeClr val="accent1"/>
                </a:solidFill>
              </a:rPr>
              <a:t>paraméterek</a:t>
            </a:r>
            <a:r>
              <a:rPr lang="hu-HU" sz="2200" dirty="0"/>
              <a:t> által meghatározott gyakorisággal):</a:t>
            </a:r>
          </a:p>
          <a:p>
            <a:pPr marL="869950" marR="537845">
              <a:spcBef>
                <a:spcPts val="430"/>
              </a:spcBef>
              <a:spcAft>
                <a:spcPts val="1000"/>
              </a:spcAft>
            </a:pPr>
            <a:r>
              <a:rPr lang="hu-HU" sz="2000" dirty="0">
                <a:latin typeface="Poppins" panose="00000500000000000000" pitchFamily="2" charset="-18"/>
                <a:cs typeface="Poppins" panose="00000500000000000000" pitchFamily="2" charset="-18"/>
              </a:rPr>
              <a:t>Minden egyes bemeneti adat esetében kissé módosítsuk a </a:t>
            </a:r>
            <a:r>
              <a:rPr lang="hu-HU" sz="2000" b="1" dirty="0">
                <a:solidFill>
                  <a:schemeClr val="accent1"/>
                </a:solidFill>
              </a:rPr>
              <a:t>modellt</a:t>
            </a:r>
            <a:r>
              <a:rPr lang="hu-HU" sz="2000" dirty="0">
                <a:latin typeface="Poppins" panose="00000500000000000000" pitchFamily="2" charset="-18"/>
                <a:cs typeface="Poppins" panose="00000500000000000000" pitchFamily="2" charset="-18"/>
              </a:rPr>
              <a:t>, hogy jobban előre jelezhessük az adott kimenetet.</a:t>
            </a:r>
          </a:p>
          <a:p>
            <a:pPr lvl="1">
              <a:spcBef>
                <a:spcPts val="600"/>
              </a:spcBef>
            </a:pPr>
            <a:endParaRPr lang="de-AT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3767BEA-81DA-4D8D-B6E2-A045C885314F}"/>
              </a:ext>
            </a:extLst>
          </p:cNvPr>
          <p:cNvSpPr/>
          <p:nvPr/>
        </p:nvSpPr>
        <p:spPr>
          <a:xfrm>
            <a:off x="3013452" y="4466579"/>
            <a:ext cx="1691841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</a:t>
            </a:r>
            <a:r>
              <a:rPr lang="hu-HU" sz="4000" dirty="0">
                <a:solidFill>
                  <a:schemeClr val="bg1"/>
                </a:solidFill>
              </a:rPr>
              <a:t>l</a:t>
            </a:r>
            <a:r>
              <a:rPr lang="de-AT" sz="4000" dirty="0">
                <a:solidFill>
                  <a:schemeClr val="bg1"/>
                </a:solidFill>
              </a:rPr>
              <a:t>l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2224827C-3170-41C9-8EAD-3B69CF5C1F8D}"/>
              </a:ext>
            </a:extLst>
          </p:cNvPr>
          <p:cNvSpPr/>
          <p:nvPr/>
        </p:nvSpPr>
        <p:spPr>
          <a:xfrm>
            <a:off x="4913030" y="4615251"/>
            <a:ext cx="2573679" cy="1186391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Ez egy </a:t>
            </a:r>
            <a:r>
              <a:rPr lang="hu-HU" b="1" dirty="0"/>
              <a:t>macska</a:t>
            </a:r>
            <a:r>
              <a:rPr lang="en-GB" dirty="0"/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3CE0E4-1016-437B-902B-D5763C88EC8E}"/>
              </a:ext>
            </a:extLst>
          </p:cNvPr>
          <p:cNvSpPr txBox="1"/>
          <p:nvPr/>
        </p:nvSpPr>
        <p:spPr>
          <a:xfrm>
            <a:off x="3152763" y="4746615"/>
            <a:ext cx="4003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C23381E-3D26-4649-83BA-97FF5217E5D2}"/>
              </a:ext>
            </a:extLst>
          </p:cNvPr>
          <p:cNvSpPr txBox="1"/>
          <p:nvPr/>
        </p:nvSpPr>
        <p:spPr>
          <a:xfrm>
            <a:off x="3541108" y="4632467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C67762-C3D0-4AAA-BA95-9FB9A1410A9C}"/>
              </a:ext>
            </a:extLst>
          </p:cNvPr>
          <p:cNvSpPr txBox="1"/>
          <p:nvPr/>
        </p:nvSpPr>
        <p:spPr>
          <a:xfrm>
            <a:off x="4072897" y="4774130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E00DE-262F-4568-AD38-51349A3AF250}"/>
              </a:ext>
            </a:extLst>
          </p:cNvPr>
          <p:cNvSpPr txBox="1"/>
          <p:nvPr/>
        </p:nvSpPr>
        <p:spPr>
          <a:xfrm>
            <a:off x="3261708" y="5579428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E1C664-10BE-4FAA-8896-BF4DD29BD08D}"/>
              </a:ext>
            </a:extLst>
          </p:cNvPr>
          <p:cNvSpPr txBox="1"/>
          <p:nvPr/>
        </p:nvSpPr>
        <p:spPr>
          <a:xfrm>
            <a:off x="3776555" y="5501003"/>
            <a:ext cx="741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szürke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0984E73F-B39A-4075-9730-5828590C1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503" y="4507036"/>
            <a:ext cx="935216" cy="140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3">
            <a:extLst>
              <a:ext uri="{FF2B5EF4-FFF2-40B4-BE49-F238E27FC236}">
                <a16:creationId xmlns:a16="http://schemas.microsoft.com/office/drawing/2014/main" id="{DD893663-B06E-41C5-8479-FF16EA032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34" y="4746615"/>
            <a:ext cx="923665" cy="92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34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40" y="1579648"/>
            <a:ext cx="11362259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Címkézett adatok </a:t>
            </a:r>
            <a:r>
              <a:rPr lang="hu-HU" sz="2200" dirty="0"/>
              <a:t>gyűjtése és szétválasztása </a:t>
            </a:r>
            <a:r>
              <a:rPr lang="hu-HU" sz="2200" b="1" dirty="0">
                <a:solidFill>
                  <a:schemeClr val="accent1"/>
                </a:solidFill>
              </a:rPr>
              <a:t>tréningadatokra</a:t>
            </a:r>
            <a:r>
              <a:rPr lang="hu-HU" sz="2200" dirty="0"/>
              <a:t> és </a:t>
            </a:r>
            <a:r>
              <a:rPr lang="hu-HU" sz="2200" b="1" dirty="0">
                <a:solidFill>
                  <a:schemeClr val="accent1"/>
                </a:solidFill>
              </a:rPr>
              <a:t>tesztadatokra </a:t>
            </a:r>
            <a:endParaRPr lang="de-AT" sz="2200" b="1" dirty="0">
              <a:solidFill>
                <a:schemeClr val="accent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Paraméterek </a:t>
            </a:r>
            <a:r>
              <a:rPr lang="hu-HU" sz="2200" dirty="0"/>
              <a:t>kiválasztása és a </a:t>
            </a:r>
            <a:r>
              <a:rPr lang="hu-HU" sz="2200" b="1" dirty="0">
                <a:solidFill>
                  <a:schemeClr val="accent1"/>
                </a:solidFill>
              </a:rPr>
              <a:t>modell</a:t>
            </a:r>
            <a:r>
              <a:rPr lang="hu-HU" sz="2200" dirty="0">
                <a:solidFill>
                  <a:schemeClr val="accent1"/>
                </a:solidFill>
              </a:rPr>
              <a:t> </a:t>
            </a:r>
            <a:r>
              <a:rPr lang="hu-HU" sz="2200" dirty="0"/>
              <a:t>inicializálása random értékekkel</a:t>
            </a:r>
            <a:endParaRPr lang="de-AT" sz="22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hu-HU" sz="2200" dirty="0"/>
              <a:t>Ismétlés a </a:t>
            </a:r>
            <a:r>
              <a:rPr lang="hu-HU" sz="2200" b="1" dirty="0">
                <a:solidFill>
                  <a:schemeClr val="accent1"/>
                </a:solidFill>
              </a:rPr>
              <a:t>tréningadatokkal </a:t>
            </a:r>
            <a:r>
              <a:rPr lang="hu-HU" sz="2200" dirty="0"/>
              <a:t>(a </a:t>
            </a:r>
            <a:r>
              <a:rPr lang="hu-HU" sz="2200" b="1" dirty="0">
                <a:solidFill>
                  <a:schemeClr val="accent1"/>
                </a:solidFill>
              </a:rPr>
              <a:t>paraméterek</a:t>
            </a:r>
            <a:r>
              <a:rPr lang="hu-HU" sz="2200" dirty="0"/>
              <a:t> által meghatározott gyakorisággal):</a:t>
            </a:r>
          </a:p>
          <a:p>
            <a:pPr marL="869950" marR="537845">
              <a:spcBef>
                <a:spcPts val="430"/>
              </a:spcBef>
              <a:spcAft>
                <a:spcPts val="600"/>
              </a:spcAft>
            </a:pPr>
            <a:r>
              <a:rPr lang="hu-HU" sz="2000" dirty="0">
                <a:latin typeface="Poppins" panose="00000500000000000000" pitchFamily="2" charset="-18"/>
                <a:cs typeface="Poppins" panose="00000500000000000000" pitchFamily="2" charset="-18"/>
              </a:rPr>
              <a:t>Minden egyes bemeneti adat esetében kissé módosítsuk a </a:t>
            </a:r>
            <a:r>
              <a:rPr lang="hu-HU" sz="2000" b="1" dirty="0">
                <a:solidFill>
                  <a:schemeClr val="accent1"/>
                </a:solidFill>
              </a:rPr>
              <a:t>modellt</a:t>
            </a:r>
            <a:r>
              <a:rPr lang="hu-HU" sz="2000" dirty="0">
                <a:latin typeface="Poppins" panose="00000500000000000000" pitchFamily="2" charset="-18"/>
                <a:cs typeface="Poppins" panose="00000500000000000000" pitchFamily="2" charset="-18"/>
              </a:rPr>
              <a:t>, hogy jobban előre jelezhessük az adott kimenetet.</a:t>
            </a:r>
          </a:p>
          <a:p>
            <a:pPr marL="457200" marR="537845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4"/>
            </a:pPr>
            <a:r>
              <a:rPr lang="hu-HU" sz="2200" dirty="0"/>
              <a:t>A </a:t>
            </a:r>
            <a:r>
              <a:rPr lang="hu-HU" sz="2200" b="1" dirty="0">
                <a:solidFill>
                  <a:schemeClr val="accent1"/>
                </a:solidFill>
              </a:rPr>
              <a:t>modell </a:t>
            </a:r>
            <a:r>
              <a:rPr lang="hu-HU" sz="2200" dirty="0"/>
              <a:t>pontosságának ellenőrzése a </a:t>
            </a:r>
            <a:r>
              <a:rPr lang="hu-HU" sz="2200" b="1" dirty="0">
                <a:solidFill>
                  <a:schemeClr val="accent1"/>
                </a:solidFill>
              </a:rPr>
              <a:t>tesztadatok </a:t>
            </a:r>
            <a:r>
              <a:rPr lang="hu-HU" sz="2200" dirty="0"/>
              <a:t>használatával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1BF448B-4E2C-494E-8D34-E6354D775E64}"/>
              </a:ext>
            </a:extLst>
          </p:cNvPr>
          <p:cNvSpPr/>
          <p:nvPr/>
        </p:nvSpPr>
        <p:spPr>
          <a:xfrm>
            <a:off x="3477408" y="4781718"/>
            <a:ext cx="1763797" cy="1586970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4000" dirty="0" err="1">
                <a:solidFill>
                  <a:schemeClr val="bg1"/>
                </a:solidFill>
              </a:rPr>
              <a:t>model</a:t>
            </a:r>
            <a:r>
              <a:rPr lang="hu-HU" sz="4000" dirty="0">
                <a:solidFill>
                  <a:schemeClr val="bg1"/>
                </a:solidFill>
              </a:rPr>
              <a:t>l</a:t>
            </a:r>
            <a:endParaRPr lang="de-AT" sz="4000" dirty="0">
              <a:solidFill>
                <a:schemeClr val="bg1"/>
              </a:solidFill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85606D35-B91C-4E26-AC54-658DAA6F8A8A}"/>
              </a:ext>
            </a:extLst>
          </p:cNvPr>
          <p:cNvSpPr/>
          <p:nvPr/>
        </p:nvSpPr>
        <p:spPr>
          <a:xfrm>
            <a:off x="5671048" y="4953880"/>
            <a:ext cx="1763798" cy="735014"/>
          </a:xfrm>
          <a:prstGeom prst="wedgeRoundRectCallout">
            <a:avLst>
              <a:gd name="adj1" fmla="val -66141"/>
              <a:gd name="adj2" fmla="val 368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Ez egy </a:t>
            </a:r>
            <a:r>
              <a:rPr lang="hu-HU" b="1" dirty="0">
                <a:solidFill>
                  <a:schemeClr val="tx1"/>
                </a:solidFill>
              </a:rPr>
              <a:t>macska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D2C6A5-B6EF-4208-B956-1025FCB89F40}"/>
              </a:ext>
            </a:extLst>
          </p:cNvPr>
          <p:cNvSpPr txBox="1"/>
          <p:nvPr/>
        </p:nvSpPr>
        <p:spPr>
          <a:xfrm>
            <a:off x="3596732" y="5040169"/>
            <a:ext cx="4148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41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B4ED33A-1745-4100-992C-28BC11BDDDF0}"/>
              </a:ext>
            </a:extLst>
          </p:cNvPr>
          <p:cNvSpPr txBox="1"/>
          <p:nvPr/>
        </p:nvSpPr>
        <p:spPr>
          <a:xfrm>
            <a:off x="4011599" y="4865696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1.85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52068B-CDEE-4B3B-BBB5-E563E2A540F9}"/>
              </a:ext>
            </a:extLst>
          </p:cNvPr>
          <p:cNvSpPr txBox="1"/>
          <p:nvPr/>
        </p:nvSpPr>
        <p:spPr>
          <a:xfrm>
            <a:off x="4642529" y="5088106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7%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0B8B9A-B430-4375-9ACD-25A095F4E997}"/>
              </a:ext>
            </a:extLst>
          </p:cNvPr>
          <p:cNvSpPr txBox="1"/>
          <p:nvPr/>
        </p:nvSpPr>
        <p:spPr>
          <a:xfrm>
            <a:off x="3697109" y="5891367"/>
            <a:ext cx="55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0²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8F4BCE-D573-4245-8620-920607BD3524}"/>
              </a:ext>
            </a:extLst>
          </p:cNvPr>
          <p:cNvSpPr txBox="1"/>
          <p:nvPr/>
        </p:nvSpPr>
        <p:spPr>
          <a:xfrm>
            <a:off x="4255909" y="5992397"/>
            <a:ext cx="7732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</a:rPr>
              <a:t>szürke</a:t>
            </a:r>
            <a:endParaRPr lang="en-GB" sz="1600" dirty="0">
              <a:solidFill>
                <a:schemeClr val="bg1"/>
              </a:solidFill>
            </a:endParaRP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34AB34DC-B0AB-4D04-B982-172518BA61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40" y="5084252"/>
            <a:ext cx="923665" cy="923665"/>
          </a:xfrm>
          <a:prstGeom prst="rect">
            <a:avLst/>
          </a:prstGeom>
        </p:spPr>
      </p:pic>
      <p:pic>
        <p:nvPicPr>
          <p:cNvPr id="15" name="Picture 2">
            <a:extLst>
              <a:ext uri="{FF2B5EF4-FFF2-40B4-BE49-F238E27FC236}">
                <a16:creationId xmlns:a16="http://schemas.microsoft.com/office/drawing/2014/main" id="{FB2C0481-F4D1-4BFD-99A1-2F07FCF5B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518" y="4968746"/>
            <a:ext cx="1492971" cy="113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140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7CE77BA-E4E4-4B34-B331-4AAED59F0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Tr</a:t>
            </a:r>
            <a:r>
              <a:rPr lang="hu-HU" dirty="0"/>
              <a:t>énin</a:t>
            </a:r>
            <a:r>
              <a:rPr lang="de-AT" dirty="0"/>
              <a:t>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04747DB-7BFF-44CF-947A-11D16392C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4" y="1458118"/>
            <a:ext cx="11470528" cy="4351338"/>
          </a:xfrm>
        </p:spPr>
        <p:txBody>
          <a:bodyPr>
            <a:noAutofit/>
          </a:bodyPr>
          <a:lstStyle/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Címkézett adatok </a:t>
            </a:r>
            <a:r>
              <a:rPr lang="hu-HU" sz="2200" dirty="0"/>
              <a:t>gyűjtése és szétválasztása </a:t>
            </a:r>
            <a:r>
              <a:rPr lang="hu-HU" sz="2200" b="1" dirty="0">
                <a:solidFill>
                  <a:schemeClr val="accent1"/>
                </a:solidFill>
              </a:rPr>
              <a:t>tréningadatokra</a:t>
            </a:r>
            <a:r>
              <a:rPr lang="hu-HU" sz="2200" dirty="0"/>
              <a:t> és </a:t>
            </a:r>
            <a:r>
              <a:rPr lang="hu-HU" sz="2200" b="1" dirty="0">
                <a:solidFill>
                  <a:schemeClr val="accent1"/>
                </a:solidFill>
              </a:rPr>
              <a:t>tesztadatokra </a:t>
            </a:r>
            <a:endParaRPr lang="de-AT" sz="2200" b="1" dirty="0">
              <a:solidFill>
                <a:schemeClr val="accent1"/>
              </a:solidFill>
            </a:endParaRPr>
          </a:p>
          <a:p>
            <a:pPr marL="514350" indent="-514350">
              <a:spcBef>
                <a:spcPts val="1200"/>
              </a:spcBef>
              <a:buClr>
                <a:schemeClr val="tx1"/>
              </a:buClr>
              <a:buFont typeface="+mj-lt"/>
              <a:buAutoNum type="arabicPeriod"/>
            </a:pPr>
            <a:r>
              <a:rPr lang="hu-HU" sz="2200" dirty="0">
                <a:solidFill>
                  <a:schemeClr val="accent1"/>
                </a:solidFill>
              </a:rPr>
              <a:t>Paraméterek </a:t>
            </a:r>
            <a:r>
              <a:rPr lang="hu-HU" sz="2200" dirty="0"/>
              <a:t>kiválasztása és a </a:t>
            </a:r>
            <a:r>
              <a:rPr lang="hu-HU" sz="2200" b="1" dirty="0">
                <a:solidFill>
                  <a:schemeClr val="accent1"/>
                </a:solidFill>
              </a:rPr>
              <a:t>modell</a:t>
            </a:r>
            <a:r>
              <a:rPr lang="hu-HU" sz="2200" dirty="0">
                <a:solidFill>
                  <a:schemeClr val="accent1"/>
                </a:solidFill>
              </a:rPr>
              <a:t> </a:t>
            </a:r>
            <a:r>
              <a:rPr lang="hu-HU" sz="2200" dirty="0"/>
              <a:t>inicializálása random értékekkel</a:t>
            </a:r>
            <a:endParaRPr lang="de-AT" sz="2200" dirty="0"/>
          </a:p>
          <a:p>
            <a:pPr marL="514350" indent="-514350">
              <a:spcBef>
                <a:spcPts val="1200"/>
              </a:spcBef>
              <a:buFont typeface="+mj-lt"/>
              <a:buAutoNum type="arabicPeriod"/>
            </a:pPr>
            <a:r>
              <a:rPr lang="hu-HU" sz="2200" dirty="0"/>
              <a:t>Ismétlés a </a:t>
            </a:r>
            <a:r>
              <a:rPr lang="hu-HU" sz="2200" b="1" dirty="0">
                <a:solidFill>
                  <a:schemeClr val="accent1"/>
                </a:solidFill>
              </a:rPr>
              <a:t>tréningadatokkal </a:t>
            </a:r>
            <a:r>
              <a:rPr lang="hu-HU" sz="2200" dirty="0"/>
              <a:t>(a </a:t>
            </a:r>
            <a:r>
              <a:rPr lang="hu-HU" sz="2200" b="1" dirty="0">
                <a:solidFill>
                  <a:schemeClr val="accent1"/>
                </a:solidFill>
              </a:rPr>
              <a:t>paraméterek</a:t>
            </a:r>
            <a:r>
              <a:rPr lang="hu-HU" sz="2200" dirty="0"/>
              <a:t> által meghatározott gyakorisággal):</a:t>
            </a:r>
          </a:p>
          <a:p>
            <a:pPr marL="869950" marR="537845">
              <a:spcBef>
                <a:spcPts val="430"/>
              </a:spcBef>
              <a:spcAft>
                <a:spcPts val="600"/>
              </a:spcAft>
            </a:pPr>
            <a:r>
              <a:rPr lang="hu-HU" sz="2000" dirty="0">
                <a:latin typeface="Poppins" panose="00000500000000000000" pitchFamily="2" charset="-18"/>
                <a:cs typeface="Poppins" panose="00000500000000000000" pitchFamily="2" charset="-18"/>
              </a:rPr>
              <a:t>Minden egyes bemeneti adat esetében kissé módosítsuk a </a:t>
            </a:r>
            <a:r>
              <a:rPr lang="hu-HU" sz="2000" b="1" dirty="0">
                <a:solidFill>
                  <a:schemeClr val="accent1"/>
                </a:solidFill>
              </a:rPr>
              <a:t>modellt</a:t>
            </a:r>
            <a:r>
              <a:rPr lang="hu-HU" sz="2000" dirty="0">
                <a:latin typeface="Poppins" panose="00000500000000000000" pitchFamily="2" charset="-18"/>
                <a:cs typeface="Poppins" panose="00000500000000000000" pitchFamily="2" charset="-18"/>
              </a:rPr>
              <a:t>, hogy jobban előre jelezhessük az adott kimenetet.</a:t>
            </a:r>
          </a:p>
          <a:p>
            <a:pPr marL="457200" marR="537845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4"/>
            </a:pPr>
            <a:r>
              <a:rPr lang="hu-HU" sz="2200" dirty="0"/>
              <a:t>A </a:t>
            </a:r>
            <a:r>
              <a:rPr lang="hu-HU" sz="2200" b="1" dirty="0">
                <a:solidFill>
                  <a:schemeClr val="accent1"/>
                </a:solidFill>
              </a:rPr>
              <a:t>modell </a:t>
            </a:r>
            <a:r>
              <a:rPr lang="hu-HU" sz="2200" dirty="0"/>
              <a:t>pontosságának ellenőrzése a </a:t>
            </a:r>
            <a:r>
              <a:rPr lang="hu-HU" sz="2200" b="1" dirty="0">
                <a:solidFill>
                  <a:schemeClr val="accent1"/>
                </a:solidFill>
              </a:rPr>
              <a:t>tesztadatok </a:t>
            </a:r>
            <a:r>
              <a:rPr lang="hu-HU" sz="2200" dirty="0"/>
              <a:t>használatával</a:t>
            </a:r>
          </a:p>
          <a:p>
            <a:pPr marL="457200" marR="537845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 startAt="4"/>
            </a:pPr>
            <a:r>
              <a:rPr lang="hu-HU" sz="2200" dirty="0"/>
              <a:t>A </a:t>
            </a:r>
            <a:r>
              <a:rPr lang="hu-HU" sz="2200" b="1" dirty="0">
                <a:solidFill>
                  <a:schemeClr val="accent1"/>
                </a:solidFill>
              </a:rPr>
              <a:t>címkézett adatok </a:t>
            </a:r>
            <a:r>
              <a:rPr lang="hu-HU" sz="2200" dirty="0"/>
              <a:t>vagy </a:t>
            </a:r>
            <a:r>
              <a:rPr lang="hu-HU" sz="2200" b="1" dirty="0">
                <a:solidFill>
                  <a:schemeClr val="accent1"/>
                </a:solidFill>
              </a:rPr>
              <a:t>paraméterek</a:t>
            </a:r>
            <a:r>
              <a:rPr lang="hu-HU" sz="2200" dirty="0"/>
              <a:t> módosítása és újrakezdés az 1. ponttól, amíg nem vagyunk elégedettek az eredménnyel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164FF7C-C5C5-4C9E-9C60-E4FAC975FE3A}"/>
              </a:ext>
            </a:extLst>
          </p:cNvPr>
          <p:cNvSpPr/>
          <p:nvPr/>
        </p:nvSpPr>
        <p:spPr>
          <a:xfrm>
            <a:off x="4596629" y="5399882"/>
            <a:ext cx="2878481" cy="878859"/>
          </a:xfrm>
          <a:prstGeom prst="wedgeRoundRectCallout">
            <a:avLst>
              <a:gd name="adj1" fmla="val 37724"/>
              <a:gd name="adj2" fmla="val 796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1800" b="1" spc="-3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Téves</a:t>
            </a:r>
            <a:r>
              <a:rPr lang="hu-HU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hu-HU" sz="1800" b="1" spc="-4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Kezdjük elölről…</a:t>
            </a:r>
            <a:r>
              <a:rPr lang="hu-HU" sz="1800" spc="15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u-HU" sz="18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Ezúttal még több képpel!</a:t>
            </a:r>
            <a:endParaRPr lang="hu-H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A150F5F9-5451-4E2C-AB4F-873A4C6C5F40}"/>
              </a:ext>
            </a:extLst>
          </p:cNvPr>
          <p:cNvSpPr/>
          <p:nvPr/>
        </p:nvSpPr>
        <p:spPr>
          <a:xfrm>
            <a:off x="2570703" y="5473023"/>
            <a:ext cx="1763798" cy="735014"/>
          </a:xfrm>
          <a:prstGeom prst="wedgeRoundRectCallout">
            <a:avLst>
              <a:gd name="adj1" fmla="val -66141"/>
              <a:gd name="adj2" fmla="val 36809"/>
              <a:gd name="adj3" fmla="val 16667"/>
            </a:avLst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</a:rPr>
              <a:t>Ez egy </a:t>
            </a:r>
            <a:r>
              <a:rPr lang="hu-HU" b="1" dirty="0">
                <a:solidFill>
                  <a:schemeClr val="tx1"/>
                </a:solidFill>
              </a:rPr>
              <a:t>macska</a:t>
            </a:r>
            <a:r>
              <a:rPr lang="en-GB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A2C307-2F9B-404A-9334-ABC72448C155}"/>
              </a:ext>
            </a:extLst>
          </p:cNvPr>
          <p:cNvSpPr/>
          <p:nvPr/>
        </p:nvSpPr>
        <p:spPr>
          <a:xfrm>
            <a:off x="1081003" y="5489439"/>
            <a:ext cx="1120151" cy="1011767"/>
          </a:xfrm>
          <a:prstGeom prst="roundRect">
            <a:avLst>
              <a:gd name="adj" fmla="val 610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400" dirty="0" err="1">
                <a:solidFill>
                  <a:schemeClr val="bg1"/>
                </a:solidFill>
              </a:rPr>
              <a:t>mode</a:t>
            </a:r>
            <a:r>
              <a:rPr lang="hu-HU" sz="2400" dirty="0">
                <a:solidFill>
                  <a:schemeClr val="bg1"/>
                </a:solidFill>
              </a:rPr>
              <a:t>l</a:t>
            </a:r>
            <a:r>
              <a:rPr lang="de-AT" sz="2400" dirty="0">
                <a:solidFill>
                  <a:schemeClr val="bg1"/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4192630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9E55A-63BE-459F-A099-63BB4EA2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Összezavarodtál</a:t>
            </a:r>
            <a:r>
              <a:rPr lang="de-AT" dirty="0"/>
              <a:t>?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B6197352-4538-4183-95A5-D6D34ABF65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4"/>
          <a:stretch/>
        </p:blipFill>
        <p:spPr bwMode="auto">
          <a:xfrm>
            <a:off x="0" y="1276350"/>
            <a:ext cx="8314267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B5E7DAAB-18DF-4FA9-8CE2-1550D74F9D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67"/>
          <a:stretch/>
        </p:blipFill>
        <p:spPr bwMode="auto">
          <a:xfrm>
            <a:off x="6096000" y="3569890"/>
            <a:ext cx="3863529" cy="3288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E7C9877-41B2-451C-B86C-1ED0FBDC3F8E}"/>
              </a:ext>
            </a:extLst>
          </p:cNvPr>
          <p:cNvSpPr txBox="1"/>
          <p:nvPr/>
        </p:nvSpPr>
        <p:spPr>
          <a:xfrm>
            <a:off x="2918298" y="4287646"/>
            <a:ext cx="4450431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hu-HU" sz="4000" b="1" dirty="0">
                <a:solidFill>
                  <a:schemeClr val="accent1"/>
                </a:solidFill>
                <a:latin typeface="Poppins"/>
              </a:rPr>
              <a:t>Próbáld ki magad</a:t>
            </a:r>
            <a:r>
              <a:rPr lang="de-AT" sz="4000" b="1" dirty="0">
                <a:solidFill>
                  <a:schemeClr val="accent1"/>
                </a:solidFill>
                <a:latin typeface="Poppins"/>
              </a:rPr>
              <a:t>!</a:t>
            </a:r>
          </a:p>
        </p:txBody>
      </p:sp>
      <p:pic>
        <p:nvPicPr>
          <p:cNvPr id="12292" name="Picture 4">
            <a:extLst>
              <a:ext uri="{FF2B5EF4-FFF2-40B4-BE49-F238E27FC236}">
                <a16:creationId xmlns:a16="http://schemas.microsoft.com/office/drawing/2014/main" id="{0D19D25E-1A50-4907-A110-E8DE7563157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8" r="23927"/>
          <a:stretch/>
        </p:blipFill>
        <p:spPr bwMode="auto">
          <a:xfrm>
            <a:off x="7368729" y="600604"/>
            <a:ext cx="2823237" cy="282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054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Arcfelismerés képeken</a:t>
            </a:r>
            <a:endParaRPr lang="de-AT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2ADB21B-032C-46CC-A647-07F6DBDA7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30676"/>
            <a:ext cx="7119486" cy="47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2714324" y="3310466"/>
            <a:ext cx="1424539" cy="12784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4368800" y="2370666"/>
            <a:ext cx="1082397" cy="155786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50F71-380A-4A31-A607-EAE7C650793B}"/>
              </a:ext>
            </a:extLst>
          </p:cNvPr>
          <p:cNvSpPr/>
          <p:nvPr/>
        </p:nvSpPr>
        <p:spPr>
          <a:xfrm>
            <a:off x="6011333" y="3149599"/>
            <a:ext cx="1295400" cy="13462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63962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>
            <a:extLst>
              <a:ext uri="{FF2B5EF4-FFF2-40B4-BE49-F238E27FC236}">
                <a16:creationId xmlns:a16="http://schemas.microsoft.com/office/drawing/2014/main" id="{B046CA00-74FD-4250-A3BD-71C846F4B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61"/>
          <a:stretch/>
        </p:blipFill>
        <p:spPr bwMode="auto">
          <a:xfrm>
            <a:off x="719666" y="1926696"/>
            <a:ext cx="9144000" cy="4540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Tárgyak kategorizálása</a:t>
            </a:r>
            <a:endParaRPr lang="de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1732192" y="5266267"/>
            <a:ext cx="2636608" cy="7958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4470400" y="5113866"/>
            <a:ext cx="389467" cy="67733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C50F71-380A-4A31-A607-EAE7C650793B}"/>
              </a:ext>
            </a:extLst>
          </p:cNvPr>
          <p:cNvSpPr/>
          <p:nvPr/>
        </p:nvSpPr>
        <p:spPr>
          <a:xfrm>
            <a:off x="6036735" y="5113866"/>
            <a:ext cx="389467" cy="338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4C64FC6-9BDB-4B3C-ABB7-0E34C272DAB5}"/>
              </a:ext>
            </a:extLst>
          </p:cNvPr>
          <p:cNvSpPr/>
          <p:nvPr/>
        </p:nvSpPr>
        <p:spPr>
          <a:xfrm>
            <a:off x="6959601" y="3666067"/>
            <a:ext cx="423332" cy="3725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4AA732-6D32-490E-BF70-1A7EBB4E30B5}"/>
              </a:ext>
            </a:extLst>
          </p:cNvPr>
          <p:cNvSpPr/>
          <p:nvPr/>
        </p:nvSpPr>
        <p:spPr>
          <a:xfrm>
            <a:off x="1732192" y="6062133"/>
            <a:ext cx="894276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  <a:latin typeface="Poppins"/>
              </a:rPr>
              <a:t>Autó</a:t>
            </a:r>
            <a:endParaRPr lang="de-AT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C73326-1468-40B8-896A-8671EDEF36C5}"/>
              </a:ext>
            </a:extLst>
          </p:cNvPr>
          <p:cNvSpPr/>
          <p:nvPr/>
        </p:nvSpPr>
        <p:spPr>
          <a:xfrm>
            <a:off x="4470400" y="5791199"/>
            <a:ext cx="1422400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  <a:latin typeface="Poppins"/>
              </a:rPr>
              <a:t>Gyalogos</a:t>
            </a:r>
            <a:endParaRPr lang="de-AT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E1EF92F-92E3-4C59-A1A8-E10AD592317F}"/>
              </a:ext>
            </a:extLst>
          </p:cNvPr>
          <p:cNvSpPr/>
          <p:nvPr/>
        </p:nvSpPr>
        <p:spPr>
          <a:xfrm>
            <a:off x="6036735" y="5481636"/>
            <a:ext cx="922866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  <a:latin typeface="Poppins"/>
              </a:rPr>
              <a:t>Autó</a:t>
            </a:r>
            <a:endParaRPr lang="de-AT" dirty="0">
              <a:solidFill>
                <a:srgbClr val="FF0000"/>
              </a:solidFill>
              <a:latin typeface="Poppin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C02D62-0EB4-4A7D-BF18-DD9596DD57E2}"/>
              </a:ext>
            </a:extLst>
          </p:cNvPr>
          <p:cNvSpPr/>
          <p:nvPr/>
        </p:nvSpPr>
        <p:spPr>
          <a:xfrm>
            <a:off x="6959601" y="4038598"/>
            <a:ext cx="1571556" cy="27940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rgbClr val="FF0000"/>
                </a:solidFill>
                <a:latin typeface="Poppins"/>
              </a:rPr>
              <a:t>Jelzőlámpa</a:t>
            </a:r>
            <a:endParaRPr lang="de-AT" dirty="0">
              <a:solidFill>
                <a:srgbClr val="FF0000"/>
              </a:solidFill>
              <a:latin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41756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2DDFD2D-C2D7-4B0C-A7F1-88A0CA56C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266" y="1557866"/>
            <a:ext cx="7289801" cy="4859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2E1B6D-048A-4C90-B087-AF2824089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Tárgyak hibáinak észlelése</a:t>
            </a:r>
            <a:endParaRPr lang="de-AT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EF5DA-4FAC-48E5-80E2-2E685B497349}"/>
              </a:ext>
            </a:extLst>
          </p:cNvPr>
          <p:cNvSpPr/>
          <p:nvPr/>
        </p:nvSpPr>
        <p:spPr>
          <a:xfrm>
            <a:off x="3395133" y="2208477"/>
            <a:ext cx="1989667" cy="94958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4E7FC8-3BF4-46FA-8E76-6B412821D3B0}"/>
              </a:ext>
            </a:extLst>
          </p:cNvPr>
          <p:cNvSpPr/>
          <p:nvPr/>
        </p:nvSpPr>
        <p:spPr>
          <a:xfrm>
            <a:off x="6375400" y="2311401"/>
            <a:ext cx="186267" cy="84666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781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97EAA-468F-4025-A3A4-C763B8D4C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Elhangzott szavak felismerése</a:t>
            </a:r>
            <a:endParaRPr lang="de-AT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039718E-206D-45E1-B32F-41AE57605B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9060" y="1886550"/>
            <a:ext cx="4052651" cy="429041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000" dirty="0"/>
              <a:t>Elhangzott szavak átírása</a:t>
            </a:r>
            <a:endParaRPr lang="de-AT" sz="4000" dirty="0"/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71D76D3-4C93-4B8D-9570-915A39092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5" y="1886551"/>
            <a:ext cx="5788332" cy="431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5A217E56-1959-4530-886E-6282302C36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494715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7253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D130D-BC1D-433B-AB17-B1CD5F405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Spam </a:t>
            </a:r>
            <a:r>
              <a:rPr lang="hu-HU" dirty="0" err="1"/>
              <a:t>emailek</a:t>
            </a:r>
            <a:r>
              <a:rPr lang="hu-HU" dirty="0"/>
              <a:t> felismerése</a:t>
            </a:r>
            <a:endParaRPr lang="de-AT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0D5FDC6-6038-4304-919A-8EF756A9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9644"/>
            <a:ext cx="7636933" cy="5091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921F7F2-2FB8-40E0-A16A-8B2FD5407961}"/>
              </a:ext>
            </a:extLst>
          </p:cNvPr>
          <p:cNvSpPr/>
          <p:nvPr/>
        </p:nvSpPr>
        <p:spPr>
          <a:xfrm>
            <a:off x="1981200" y="2328333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542654-C620-4CF4-80CB-1659B2485799}"/>
              </a:ext>
            </a:extLst>
          </p:cNvPr>
          <p:cNvSpPr/>
          <p:nvPr/>
        </p:nvSpPr>
        <p:spPr>
          <a:xfrm>
            <a:off x="2810934" y="3183466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D3B7A-52E5-444D-B7C0-0873256DEBF1}"/>
              </a:ext>
            </a:extLst>
          </p:cNvPr>
          <p:cNvSpPr/>
          <p:nvPr/>
        </p:nvSpPr>
        <p:spPr>
          <a:xfrm>
            <a:off x="3445933" y="2057399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2ABC9F-0352-4084-A017-A2126DBDF232}"/>
              </a:ext>
            </a:extLst>
          </p:cNvPr>
          <p:cNvSpPr/>
          <p:nvPr/>
        </p:nvSpPr>
        <p:spPr>
          <a:xfrm>
            <a:off x="5681133" y="2125133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18BBD8-4E9F-484D-B1B2-B78A2B902BC5}"/>
              </a:ext>
            </a:extLst>
          </p:cNvPr>
          <p:cNvSpPr/>
          <p:nvPr/>
        </p:nvSpPr>
        <p:spPr>
          <a:xfrm>
            <a:off x="7636933" y="2904065"/>
            <a:ext cx="296333" cy="29633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>
                <a:solidFill>
                  <a:schemeClr val="tx1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60193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4B250-0002-4C2F-B91C-516D31CBE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6670" y="365125"/>
            <a:ext cx="10768547" cy="1325563"/>
          </a:xfrm>
        </p:spPr>
        <p:txBody>
          <a:bodyPr/>
          <a:lstStyle/>
          <a:p>
            <a:r>
              <a:rPr lang="hu-HU" dirty="0"/>
              <a:t>Mozifilm bevételének előrejelzése</a:t>
            </a:r>
            <a:endParaRPr lang="de-A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4628E-2E31-47DD-ABA0-65AFA1073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4385" y="1825624"/>
            <a:ext cx="3219627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hu-HU" sz="4000" dirty="0"/>
              <a:t>Várható bevétel</a:t>
            </a:r>
            <a:endParaRPr lang="de-AT" sz="4000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E87104B-35D7-4C35-AEFF-5FFE5557E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18" y="1376501"/>
            <a:ext cx="7477626" cy="498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0933E98-E2F7-4A88-AB05-4917E4B1C4A0}"/>
              </a:ext>
            </a:extLst>
          </p:cNvPr>
          <p:cNvSpPr/>
          <p:nvPr/>
        </p:nvSpPr>
        <p:spPr>
          <a:xfrm>
            <a:off x="586227" y="1744135"/>
            <a:ext cx="2575262" cy="89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Poppins"/>
              </a:rPr>
              <a:t>Színészek népszerűsége</a:t>
            </a:r>
            <a:endParaRPr lang="de-AT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5590813-BA7F-44CD-88DC-0AD27DBA7E29}"/>
              </a:ext>
            </a:extLst>
          </p:cNvPr>
          <p:cNvSpPr/>
          <p:nvPr/>
        </p:nvSpPr>
        <p:spPr>
          <a:xfrm>
            <a:off x="4923366" y="2342230"/>
            <a:ext cx="1786467" cy="71966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Poppins"/>
              </a:rPr>
              <a:t>Műfaj</a:t>
            </a:r>
            <a:endParaRPr lang="de-AT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08621F9-B6A0-4964-9607-083BE230EEAB}"/>
              </a:ext>
            </a:extLst>
          </p:cNvPr>
          <p:cNvSpPr/>
          <p:nvPr/>
        </p:nvSpPr>
        <p:spPr>
          <a:xfrm>
            <a:off x="5084233" y="4959685"/>
            <a:ext cx="2345267" cy="89746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Poppins"/>
              </a:rPr>
              <a:t>Vizuális effektek költsége</a:t>
            </a:r>
            <a:endParaRPr lang="de-AT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4B7992D-13AB-4D29-A024-77BAB31C4367}"/>
              </a:ext>
            </a:extLst>
          </p:cNvPr>
          <p:cNvSpPr/>
          <p:nvPr/>
        </p:nvSpPr>
        <p:spPr>
          <a:xfrm>
            <a:off x="586226" y="4753366"/>
            <a:ext cx="1913783" cy="689364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tx1"/>
                </a:solidFill>
                <a:latin typeface="Poppins"/>
              </a:rPr>
              <a:t>Időtartam</a:t>
            </a:r>
            <a:endParaRPr lang="de-AT" dirty="0">
              <a:solidFill>
                <a:schemeClr val="tx1"/>
              </a:solidFill>
              <a:latin typeface="Poppin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175C0FC-270C-4CB4-8822-93292EAD74F1}"/>
              </a:ext>
            </a:extLst>
          </p:cNvPr>
          <p:cNvSpPr txBox="1">
            <a:spLocks/>
          </p:cNvSpPr>
          <p:nvPr/>
        </p:nvSpPr>
        <p:spPr>
          <a:xfrm>
            <a:off x="349719" y="6361586"/>
            <a:ext cx="7477626" cy="4964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hu-HU" dirty="0"/>
              <a:t>Információ a mozifilmről</a:t>
            </a:r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8850AE51-B62B-4A0E-8AC2-6A18C8607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344" y="3464252"/>
            <a:ext cx="1074083" cy="107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949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79740AD-4C3E-4F99-927B-101316762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Felügyelt tanulás, mint </a:t>
            </a:r>
            <a:r>
              <a:rPr lang="hu-HU" dirty="0" err="1"/>
              <a:t>leképező</a:t>
            </a:r>
            <a:r>
              <a:rPr lang="hu-HU" dirty="0"/>
              <a:t> funkció</a:t>
            </a:r>
            <a:endParaRPr lang="de-AT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AFDC2E-4287-45ED-82A9-7BD0556EDA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21952730"/>
      </p:ext>
    </p:extLst>
  </p:cSld>
  <p:clrMapOvr>
    <a:masterClrMapping/>
  </p:clrMapOvr>
</p:sld>
</file>

<file path=ppt/theme/theme1.xml><?xml version="1.0" encoding="utf-8"?>
<a:theme xmlns:a="http://schemas.openxmlformats.org/drawingml/2006/main" name="Enaris PPT Endfassung">
  <a:themeElements>
    <a:clrScheme name="Enaris2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137F63"/>
      </a:accent1>
      <a:accent2>
        <a:srgbClr val="F0F3D4"/>
      </a:accent2>
      <a:accent3>
        <a:srgbClr val="FDC754"/>
      </a:accent3>
      <a:accent4>
        <a:srgbClr val="ED6968"/>
      </a:accent4>
      <a:accent5>
        <a:srgbClr val="00574A"/>
      </a:accent5>
      <a:accent6>
        <a:srgbClr val="9ECEA4"/>
      </a:accent6>
      <a:hlink>
        <a:srgbClr val="FDC754"/>
      </a:hlink>
      <a:folHlink>
        <a:srgbClr val="ED696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aris PPT Endfassung" id="{81399380-8FF1-464F-A3D6-83943ECFD6B6}" vid="{2C0DE878-DEDE-E641-BAF8-44BBA7A237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Enaris PPT Endfassung</Template>
  <TotalTime>0</TotalTime>
  <Words>596</Words>
  <Application>Microsoft Macintosh PowerPoint</Application>
  <PresentationFormat>Breitbild</PresentationFormat>
  <Paragraphs>150</Paragraphs>
  <Slides>26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Poppins</vt:lpstr>
      <vt:lpstr>Enaris PPT Endfassung</vt:lpstr>
      <vt:lpstr>Felügyelt tanulás Bevezetés</vt:lpstr>
      <vt:lpstr>Felügyelt tanulás Példák</vt:lpstr>
      <vt:lpstr>Arcfelismerés képeken</vt:lpstr>
      <vt:lpstr>Tárgyak kategorizálása</vt:lpstr>
      <vt:lpstr>Tárgyak hibáinak észlelése</vt:lpstr>
      <vt:lpstr>Elhangzott szavak felismerése</vt:lpstr>
      <vt:lpstr>Spam emailek felismerése</vt:lpstr>
      <vt:lpstr>Mozifilm bevételének előrejelzése</vt:lpstr>
      <vt:lpstr>Felügyelt tanulás, mint leképező funkció</vt:lpstr>
      <vt:lpstr>Leképező funkció</vt:lpstr>
      <vt:lpstr>Leképező funkció</vt:lpstr>
      <vt:lpstr>Leképező funkció</vt:lpstr>
      <vt:lpstr>Leképező funkció</vt:lpstr>
      <vt:lpstr>Felügyelt tanulás Definíciók</vt:lpstr>
      <vt:lpstr>Definíciók</vt:lpstr>
      <vt:lpstr>Definíciók</vt:lpstr>
      <vt:lpstr>Definíciók</vt:lpstr>
      <vt:lpstr>Definíciók</vt:lpstr>
      <vt:lpstr>Felügyelt tanulás Tréning</vt:lpstr>
      <vt:lpstr>Tréning</vt:lpstr>
      <vt:lpstr>Tréning</vt:lpstr>
      <vt:lpstr>Tréning</vt:lpstr>
      <vt:lpstr>Tréning</vt:lpstr>
      <vt:lpstr>Tréning</vt:lpstr>
      <vt:lpstr>Tréning</vt:lpstr>
      <vt:lpstr>Összezavarodtál?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Supervised Learning</dc:title>
  <dc:creator>Menzinger Manuel</dc:creator>
  <cp:lastModifiedBy>Petra W</cp:lastModifiedBy>
  <cp:revision>19</cp:revision>
  <dcterms:created xsi:type="dcterms:W3CDTF">2021-08-31T10:26:40Z</dcterms:created>
  <dcterms:modified xsi:type="dcterms:W3CDTF">2022-04-07T09:11:15Z</dcterms:modified>
</cp:coreProperties>
</file>