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6"/>
  </p:notes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75" r:id="rId15"/>
    <p:sldId id="280" r:id="rId16"/>
    <p:sldId id="282" r:id="rId17"/>
    <p:sldId id="281" r:id="rId18"/>
    <p:sldId id="277" r:id="rId19"/>
    <p:sldId id="279" r:id="rId20"/>
    <p:sldId id="276" r:id="rId21"/>
    <p:sldId id="278" r:id="rId22"/>
    <p:sldId id="274" r:id="rId23"/>
    <p:sldId id="273" r:id="rId24"/>
    <p:sldId id="268" r:id="rId25"/>
    <p:sldId id="266" r:id="rId26"/>
    <p:sldId id="286" r:id="rId27"/>
    <p:sldId id="287" r:id="rId28"/>
    <p:sldId id="269" r:id="rId29"/>
    <p:sldId id="283" r:id="rId30"/>
    <p:sldId id="285" r:id="rId31"/>
    <p:sldId id="284" r:id="rId32"/>
    <p:sldId id="270" r:id="rId33"/>
    <p:sldId id="271" r:id="rId34"/>
    <p:sldId id="272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0" name="PlaceHolder 4"/>
          <p:cNvSpPr>
            <a:spLocks noGrp="1"/>
          </p:cNvSpPr>
          <p:nvPr>
            <p:ph type="dt" idx="1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1" name="PlaceHolder 5"/>
          <p:cNvSpPr>
            <a:spLocks noGrp="1"/>
          </p:cNvSpPr>
          <p:nvPr>
            <p:ph type="ftr" idx="1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2" name="PlaceHolder 6"/>
          <p:cNvSpPr>
            <a:spLocks noGrp="1"/>
          </p:cNvSpPr>
          <p:nvPr>
            <p:ph type="sldNum" idx="1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4C70E29-2D66-4BD8-8EE4-E58966CCF4D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4290C0-EF00-42A3-9240-9629B37E25BA}" type="slidenum">
              <a:rPr lang="de-AT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58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20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53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01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656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D1567C5-5311-451E-A7EB-D728858BEA76}" type="slidenum">
              <a:rPr lang="de-AT" sz="1200" b="0" strike="noStrike" spc="-1">
                <a:latin typeface="Times New Roman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29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0176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74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07AEC9-FE81-4394-9012-95B676F90411}" type="slidenum">
              <a:rPr lang="de-AT" sz="1200" b="0" strike="noStrike" spc="-1">
                <a:latin typeface="Times New Roman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198A531-BB73-46A4-AE6F-31EB0D7C63CA}" type="slidenum">
              <a:rPr lang="de-AT" sz="1200" b="0" strike="noStrike" spc="-1">
                <a:latin typeface="Times New Roman"/>
              </a:rPr>
              <a:t>28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03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0EAD8E2-7ED1-40A7-B045-D3EBBF208A33}" type="slidenum">
              <a:rPr lang="de-AT" sz="1200" b="0" strike="noStrike" spc="-1">
                <a:latin typeface="Times New Roman"/>
              </a:rPr>
              <a:t>29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530A367-C391-4AED-A541-BD86DD71D3FB}" type="slidenum">
              <a:rPr lang="de-AT" sz="1200" b="0" strike="noStrike" spc="-1">
                <a:latin typeface="Times New Roman"/>
              </a:rPr>
              <a:t>30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AED0F2-7F8A-4DB5-9B6B-8AA06639EC2A}" type="slidenum">
              <a:rPr lang="de-AT" sz="1200" b="0" strike="noStrike" spc="-1">
                <a:latin typeface="Times New Roman"/>
              </a:rPr>
              <a:t>31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C78392-031E-4F3E-B25F-563E765DCFC9}" type="slidenum">
              <a:rPr lang="de-AT" sz="1200" b="0" strike="noStrike" spc="-1">
                <a:latin typeface="Times New Roman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107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34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853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628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81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857927-CA01-45BD-BF3E-95D96B32D135}" type="slidenum">
              <a:rPr lang="de-AT" sz="1200" b="0" strike="noStrike" spc="-1">
                <a:latin typeface="Times New Roman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707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A3C0BDC-1EED-403A-80EB-B14CD19DD6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52D988-7382-4A2C-A90E-F001F66C9B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7765FA-F25D-4A0A-B221-6E564C22E5C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1ADF16-3434-4764-B4C4-42555983DB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5EE2B7-7CAD-4AB6-98DC-CC9B68B6815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77521B5-B7A7-497D-9EF1-A28E0E7F161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0CF214-E76E-4BEC-8BF6-B99DE81BD67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7B2D3E7-3FB8-4A8D-B8B3-6FEEAAC307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31DBAF7-325D-4CA3-8B8D-ED1540F165F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BB70CE-58CB-4961-B534-6EA66803599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CA6FA83-88D5-4507-A678-F0AE3EE1C6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DF7125-A141-4E26-8DF6-F6E72358D6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43FC920-CDAB-4B2C-B234-21009DE03F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948670-C9A0-4ADC-AAE3-157F6FF6E6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C6A25A1-DD0A-42C8-B316-ECE8957044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FC7CF11-883C-4BD4-BE52-2B88101D0DB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803F50B7-4AB8-496D-8B54-B6117431089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C08B98A-35BA-4199-8A39-9F29122354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A639FF63-C0FF-47FF-9EB0-686C52A142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9C23134-BDB9-495D-9D39-FCC726DFCF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0A1FD24-E655-4407-B4F0-B7E58C4A35C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5FF8C42-1558-4999-BE7C-89C2E71E4D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506402B-7E77-4C37-84A0-00F7E107AC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DD55B07-3228-4ADB-9475-59EFBCB39C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F46A98C-A8DF-431C-AD1D-EC6B89726E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D6DDB5-F9B4-480F-9675-AA611F7DA6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C31D55-F91B-4812-9D23-023D1F03EC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EF664BB5-F70E-468A-B8A1-59823BBA89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6B20AE0-CDDC-4770-BE8C-30924A212FB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283F13CE-19E1-4BD3-B1B4-01C5613BCF7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7A85BE-746C-4E7A-8F22-F4AABE65E9B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747BB38-A1B2-44B8-9D56-CB8E554690B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60EF6F5-20F2-4423-A43D-8B5B851192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A69439-B10E-4D45-BE81-DA8243A923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0184F5-80AC-4050-BC9D-F5D9B2C405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CBF3838-C2F8-4D66-B764-AD1F59D50AE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80ED056-B7F6-457E-B65E-B876EB1881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321E1BD-6D30-4666-BEA6-DB932FD80D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E4CA917-BFAF-4B6E-B0B5-A5AB5B11E34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650D740-E203-4218-A021-35AB62152F6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AA426E6-385E-4BBE-9F3D-6BBD2850B7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240564B-C5B6-42BD-8399-FEE955D4FB3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11552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7392600" y="182556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11552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7392600" y="4098240"/>
            <a:ext cx="31208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05B15A8-5CF2-4C96-906C-241E2A2A156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505B02C-A0B6-4DC1-B0F4-965F1B3E915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546560" y="365040"/>
            <a:ext cx="980676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74D7C7F-90D3-4550-A92E-024B8BA31A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9E15656-F197-499B-957B-6E0C9B5CED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805000" y="409824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9AC65DF-CD41-44D6-AF3E-FA51A4C58FD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805000" y="1825560"/>
            <a:ext cx="47300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96930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527B9FA-7AF6-411E-A986-0B2072C16D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3"/>
          <p:cNvPicPr/>
          <p:nvPr/>
        </p:nvPicPr>
        <p:blipFill>
          <a:blip r:embed="rId14"/>
          <a:stretch/>
        </p:blipFill>
        <p:spPr>
          <a:xfrm>
            <a:off x="2524680" y="-10440"/>
            <a:ext cx="9693000" cy="6857640"/>
          </a:xfrm>
          <a:prstGeom prst="rect">
            <a:avLst/>
          </a:prstGeom>
          <a:ln w="0">
            <a:noFill/>
          </a:ln>
        </p:spPr>
      </p:pic>
      <p:pic>
        <p:nvPicPr>
          <p:cNvPr id="11" name="Grafik 16"/>
          <p:cNvPicPr/>
          <p:nvPr/>
        </p:nvPicPr>
        <p:blipFill>
          <a:blip r:embed="rId15"/>
          <a:stretch/>
        </p:blipFill>
        <p:spPr>
          <a:xfrm>
            <a:off x="114480" y="4499280"/>
            <a:ext cx="981000" cy="981000"/>
          </a:xfrm>
          <a:prstGeom prst="rect">
            <a:avLst/>
          </a:prstGeom>
          <a:ln w="0">
            <a:noFill/>
          </a:ln>
        </p:spPr>
      </p:pic>
      <p:pic>
        <p:nvPicPr>
          <p:cNvPr id="2" name="Grafik 18" descr="Ein Bild, das Text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3012480" y="5828400"/>
            <a:ext cx="3115800" cy="937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D9E25B-6940-4F0E-8AD8-C854356F83CD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" name="Grafik 12"/>
          <p:cNvPicPr/>
          <p:nvPr/>
        </p:nvPicPr>
        <p:blipFill>
          <a:blip r:embed="rId17"/>
          <a:stretch/>
        </p:blipFill>
        <p:spPr>
          <a:xfrm>
            <a:off x="6266160" y="5826240"/>
            <a:ext cx="1406520" cy="937440"/>
          </a:xfrm>
          <a:prstGeom prst="rect">
            <a:avLst/>
          </a:prstGeom>
          <a:ln w="0">
            <a:noFill/>
          </a:ln>
        </p:spPr>
      </p:pic>
      <p:pic>
        <p:nvPicPr>
          <p:cNvPr id="6" name="Grafik 14" descr="Ein Bild, das Text, Uhr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133920" y="5586480"/>
            <a:ext cx="1315440" cy="481320"/>
          </a:xfrm>
          <a:prstGeom prst="rect">
            <a:avLst/>
          </a:prstGeom>
          <a:ln w="0">
            <a:noFill/>
          </a:ln>
        </p:spPr>
      </p:pic>
      <p:pic>
        <p:nvPicPr>
          <p:cNvPr id="7" name="Grafik 20" descr="Ein Bild, das Text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76680" y="6239880"/>
            <a:ext cx="1894680" cy="481320"/>
          </a:xfrm>
          <a:prstGeom prst="rect">
            <a:avLst/>
          </a:prstGeom>
          <a:ln w="0">
            <a:noFill/>
          </a:ln>
        </p:spPr>
      </p:pic>
      <p:pic>
        <p:nvPicPr>
          <p:cNvPr id="8" name="Grafik 3" descr="Ein Bild, das Text enthält.&#10;&#10;Automatisch generierte Beschreibung"/>
          <p:cNvPicPr/>
          <p:nvPr/>
        </p:nvPicPr>
        <p:blipFill>
          <a:blip r:embed="rId20"/>
          <a:stretch/>
        </p:blipFill>
        <p:spPr>
          <a:xfrm>
            <a:off x="255240" y="164160"/>
            <a:ext cx="1315440" cy="69156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47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A334D0E-EFF5-458A-B47B-B7313353388F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53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rafik 10"/>
          <p:cNvPicPr/>
          <p:nvPr/>
        </p:nvPicPr>
        <p:blipFill>
          <a:blip r:embed="rId14"/>
          <a:stretch/>
        </p:blipFill>
        <p:spPr>
          <a:xfrm>
            <a:off x="2493000" y="0"/>
            <a:ext cx="969300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44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000000"/>
                </a:solidFill>
                <a:latin typeface="Poppins"/>
              </a:rPr>
              <a:t>Mastertextformat bearbeiten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Poppins"/>
              </a:rPr>
              <a:t>Zweite 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000000"/>
                </a:solidFill>
                <a:latin typeface="Poppins"/>
              </a:rPr>
              <a:t>Dritte 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Vierte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000000"/>
                </a:solidFill>
                <a:latin typeface="Poppins"/>
              </a:rPr>
              <a:t>Fünfte 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 idx="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sldNum" idx="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52F5B8-A77A-40CB-BDBA-972FC5A418A7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96" name="Grafik 8" descr="Ein Bild, das Text enthält.&#10;&#10;Automatisch generierte Beschreibung"/>
          <p:cNvPicPr/>
          <p:nvPr/>
        </p:nvPicPr>
        <p:blipFill>
          <a:blip r:embed="rId15"/>
          <a:stretch/>
        </p:blipFill>
        <p:spPr>
          <a:xfrm>
            <a:off x="231120" y="35964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rafik 9"/>
          <p:cNvPicPr/>
          <p:nvPr/>
        </p:nvPicPr>
        <p:blipFill>
          <a:blip r:embed="rId14"/>
          <a:srcRect t="14564"/>
          <a:stretch/>
        </p:blipFill>
        <p:spPr>
          <a:xfrm>
            <a:off x="0" y="-511560"/>
            <a:ext cx="12191760" cy="7369200"/>
          </a:xfrm>
          <a:prstGeom prst="rect">
            <a:avLst/>
          </a:prstGeom>
          <a:ln w="0">
            <a:noFill/>
          </a:ln>
        </p:spPr>
      </p:pic>
      <p:sp>
        <p:nvSpPr>
          <p:cNvPr id="134" name="Abgerundetes Rechteck 7"/>
          <p:cNvSpPr/>
          <p:nvPr/>
        </p:nvSpPr>
        <p:spPr>
          <a:xfrm>
            <a:off x="645840" y="949320"/>
            <a:ext cx="10515240" cy="4509720"/>
          </a:xfrm>
          <a:prstGeom prst="roundRect">
            <a:avLst>
              <a:gd name="adj" fmla="val 16667"/>
            </a:avLst>
          </a:prstGeom>
          <a:solidFill>
            <a:schemeClr val="bg1">
              <a:alpha val="7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DE" sz="6000" b="1" strike="noStrike" spc="-1">
                <a:solidFill>
                  <a:srgbClr val="000000"/>
                </a:solidFill>
                <a:latin typeface="Poppins"/>
              </a:rPr>
              <a:t>Mastertitelformat bearbeiten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8B8B8B"/>
                </a:solidFill>
                <a:latin typeface="Poppins"/>
              </a:rPr>
              <a:t>Mastertextformat bearbeiten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de-A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ftr" idx="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9" name="PlaceHolder 5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de-A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D4E9D0-706C-4AC5-8234-BFC1E3241996}" type="slidenum">
              <a:rPr lang="de-AT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0" name="Grafik 8" descr="Ein Bild, das Text enthält.&#10;&#10;Automatisch generierte Beschreibung"/>
          <p:cNvPicPr/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55240" y="-108720"/>
            <a:ext cx="1315440" cy="6915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penai.com/blog/emergent-tool-use/" TargetMode="Externa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czero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deepmind.com/blog/alphastar-mastering-the-real-time-strategy-game-starcraft-ii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622520" y="1393920"/>
            <a:ext cx="7878240" cy="3563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/>
            <a:r>
              <a:rPr lang="de-AT" sz="6000" b="1" spc="-1" dirty="0" err="1">
                <a:solidFill>
                  <a:srgbClr val="000000"/>
                </a:solidFill>
                <a:latin typeface="Poppins"/>
              </a:rPr>
              <a:t>Megerősítéses</a:t>
            </a:r>
            <a:r>
              <a:rPr lang="de-AT" sz="6000" b="1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de-AT" sz="6000" b="1" spc="-1" dirty="0" err="1">
                <a:solidFill>
                  <a:srgbClr val="000000"/>
                </a:solidFill>
                <a:latin typeface="Poppins"/>
              </a:rPr>
              <a:t>tanulás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hu-HU" b="1" spc="-1" dirty="0">
                <a:solidFill>
                  <a:srgbClr val="000000"/>
                </a:solidFill>
                <a:latin typeface="Poppins"/>
              </a:rPr>
              <a:t>Amivel rendelkezünk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Picture 214"/>
          <p:cNvPicPr/>
          <p:nvPr/>
        </p:nvPicPr>
        <p:blipFill>
          <a:blip r:embed="rId4"/>
          <a:stretch/>
        </p:blipFill>
        <p:spPr>
          <a:xfrm>
            <a:off x="3020040" y="2762640"/>
            <a:ext cx="637560" cy="894960"/>
          </a:xfrm>
          <a:prstGeom prst="rect">
            <a:avLst/>
          </a:prstGeom>
          <a:ln w="0">
            <a:noFill/>
          </a:ln>
        </p:spPr>
      </p:pic>
      <p:sp>
        <p:nvSpPr>
          <p:cNvPr id="216" name="TextBox 215"/>
          <p:cNvSpPr txBox="1"/>
          <p:nvPr/>
        </p:nvSpPr>
        <p:spPr>
          <a:xfrm>
            <a:off x="3598200" y="2220120"/>
            <a:ext cx="2393460" cy="189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600" b="1" strike="noStrike" spc="-1" dirty="0">
                <a:latin typeface="Poppins"/>
              </a:rPr>
              <a:t>X</a:t>
            </a:r>
            <a:r>
              <a:rPr lang="en-US" sz="2600" b="0" strike="noStrike" spc="-1" dirty="0">
                <a:latin typeface="Poppins"/>
              </a:rPr>
              <a:t>: 3.5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1" strike="noStrike" spc="-1" dirty="0">
                <a:latin typeface="Poppins"/>
              </a:rPr>
              <a:t>Y</a:t>
            </a:r>
            <a:r>
              <a:rPr lang="en-US" sz="2600" b="0" strike="noStrike" spc="-1" dirty="0">
                <a:latin typeface="Poppins"/>
              </a:rPr>
              <a:t>: 5.6</a:t>
            </a:r>
            <a:endParaRPr lang="en-US" sz="2600" b="0" strike="noStrike" spc="-1" dirty="0">
              <a:latin typeface="Arial"/>
            </a:endParaRPr>
          </a:p>
          <a:p>
            <a:r>
              <a:rPr lang="hu-HU" sz="2600" b="1" strike="noStrike" spc="-1" dirty="0" smtClean="0">
                <a:latin typeface="Poppins"/>
              </a:rPr>
              <a:t>Életben</a:t>
            </a:r>
            <a:r>
              <a:rPr lang="en-US" sz="2600" b="0" strike="noStrike" spc="-1" dirty="0" smtClean="0">
                <a:latin typeface="Poppins"/>
              </a:rPr>
              <a:t>: </a:t>
            </a:r>
            <a:r>
              <a:rPr lang="hu-HU" sz="2600" b="0" strike="noStrike" spc="-1" dirty="0" smtClean="0">
                <a:latin typeface="Poppins"/>
              </a:rPr>
              <a:t>igen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271390" y="2057400"/>
            <a:ext cx="158661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Állapot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629400" y="2971800"/>
            <a:ext cx="2971800" cy="144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u-HU" sz="2600" b="1" strike="noStrike" spc="-1" dirty="0" smtClean="0">
                <a:latin typeface="Poppins"/>
              </a:rPr>
              <a:t>Összegyűjtött drágakövek</a:t>
            </a:r>
            <a:r>
              <a:rPr lang="en-US" sz="2600" b="0" strike="noStrike" spc="-1" dirty="0" smtClean="0">
                <a:latin typeface="Poppins"/>
              </a:rPr>
              <a:t>: </a:t>
            </a:r>
            <a:endParaRPr lang="en-US" sz="2600" b="0" strike="noStrike" spc="-1" dirty="0">
              <a:latin typeface="Arial"/>
            </a:endParaRPr>
          </a:p>
          <a:p>
            <a:r>
              <a:rPr lang="en-US" sz="2600" b="0" strike="noStrike" spc="-1" dirty="0">
                <a:latin typeface="Poppins"/>
              </a:rPr>
              <a:t>0 </a:t>
            </a:r>
            <a:r>
              <a:rPr lang="hu-HU" sz="2600" b="0" strike="noStrike" spc="-1" dirty="0" smtClean="0">
                <a:latin typeface="Poppins"/>
              </a:rPr>
              <a:t>/</a:t>
            </a:r>
            <a:r>
              <a:rPr lang="en-US" sz="2600" b="0" strike="noStrike" spc="-1" dirty="0" smtClean="0">
                <a:latin typeface="Poppins"/>
              </a:rPr>
              <a:t> </a:t>
            </a:r>
            <a:r>
              <a:rPr lang="en-US" sz="2600" b="0" strike="noStrike" spc="-1" dirty="0">
                <a:latin typeface="Poppins"/>
              </a:rPr>
              <a:t>1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219" name="Straight Connector 218"/>
          <p:cNvSpPr/>
          <p:nvPr/>
        </p:nvSpPr>
        <p:spPr>
          <a:xfrm>
            <a:off x="5943600" y="2514600"/>
            <a:ext cx="685800" cy="6858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20" name="Straight Connector 219"/>
          <p:cNvSpPr/>
          <p:nvPr/>
        </p:nvSpPr>
        <p:spPr>
          <a:xfrm flipH="1">
            <a:off x="4572000" y="2514600"/>
            <a:ext cx="137160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491142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 smtClean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 smtClean="0">
                <a:solidFill>
                  <a:srgbClr val="000000"/>
                </a:solidFill>
                <a:latin typeface="Poppins"/>
              </a:rPr>
              <a:t> – </a:t>
            </a:r>
            <a:r>
              <a:rPr lang="hu-HU" b="1" spc="-1" dirty="0" smtClean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62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 smtClean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2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Játékosok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 smtClean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45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Játékosok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</a:t>
            </a:r>
            <a:r>
              <a:rPr lang="de-DE" sz="2800" b="1" spc="-1" dirty="0" smtClean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 smtClean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0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Játékosok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</a:t>
            </a:r>
            <a:r>
              <a:rPr lang="de-DE" sz="2800" b="1" spc="-1" dirty="0" smtClean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 smtClean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Játékosok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</a:t>
            </a:r>
            <a:r>
              <a:rPr lang="de-DE" sz="2800" b="1" spc="-1" dirty="0" smtClean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C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selekvés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 smtClean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5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Játékosok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</a:t>
            </a:r>
            <a:r>
              <a:rPr lang="de-DE" sz="2800" b="1" spc="-1" dirty="0" smtClean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C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selekvések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26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Játékosok</a:t>
            </a:r>
            <a:r>
              <a:rPr lang="de-DE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</a:t>
            </a:r>
            <a:r>
              <a:rPr lang="de-DE" sz="2800" b="1" spc="-1" dirty="0" smtClean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C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selekvések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Jutalmak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82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/>
        </p:nvSpPr>
        <p:spPr>
          <a:xfrm>
            <a:off x="838440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Ügynök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de-DE" sz="2800" spc="-1" dirty="0">
                <a:solidFill>
                  <a:srgbClr val="000000"/>
                </a:solidFill>
                <a:latin typeface="Calibri"/>
              </a:rPr>
              <a:t>Players (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X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DE" sz="2800" spc="-1" dirty="0">
                <a:solidFill>
                  <a:schemeClr val="accent4"/>
                </a:solidFill>
                <a:latin typeface="Calibri"/>
              </a:rPr>
              <a:t>O</a:t>
            </a:r>
            <a:r>
              <a:rPr lang="de-DE" sz="2800" spc="-1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</a:t>
            </a:r>
            <a:r>
              <a:rPr lang="de-DE" sz="2800" b="1" spc="-1" dirty="0" smtClean="0">
                <a:latin typeface="Calibri"/>
              </a:rPr>
              <a:t> </a:t>
            </a:r>
            <a:endParaRPr lang="de-DE" sz="2800" b="1" strike="noStrike" spc="-1" dirty="0"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  <p:pic>
        <p:nvPicPr>
          <p:cNvPr id="2050" name="Picture 2" descr="Free illustrations of Game">
            <a:extLst>
              <a:ext uri="{FF2B5EF4-FFF2-40B4-BE49-F238E27FC236}">
                <a16:creationId xmlns:a16="http://schemas.microsoft.com/office/drawing/2014/main" id="{7BBC5FBF-02EE-B7A7-8A4A-E75E69CB1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93" y="4525974"/>
            <a:ext cx="1785906" cy="17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50233-5F4D-BA80-A94B-0F45C24AEB92}"/>
              </a:ext>
            </a:extLst>
          </p:cNvPr>
          <p:cNvSpPr txBox="1"/>
          <p:nvPr/>
        </p:nvSpPr>
        <p:spPr>
          <a:xfrm>
            <a:off x="5097787" y="1825560"/>
            <a:ext cx="3437227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C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selekvések</a:t>
            </a: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417"/>
              </a:spcBef>
            </a:pP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Jutalmak</a:t>
            </a:r>
            <a:endParaRPr lang="de-DE" sz="2800" b="1" strike="noStrike" spc="-1" dirty="0">
              <a:solidFill>
                <a:schemeClr val="accent1"/>
              </a:solidFill>
              <a:latin typeface="Calibri"/>
            </a:endParaRP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latin typeface="Calibri"/>
              </a:rPr>
              <a:t>Győzelem</a:t>
            </a:r>
            <a:r>
              <a:rPr lang="de-DE" sz="2800" spc="-1" dirty="0" smtClean="0">
                <a:latin typeface="Calibri"/>
              </a:rPr>
              <a:t>: </a:t>
            </a:r>
            <a:r>
              <a:rPr lang="de-DE" sz="2800" b="1" spc="-1" dirty="0">
                <a:latin typeface="Calibri"/>
              </a:rPr>
              <a:t>+1</a:t>
            </a: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trike="noStrike" spc="-1" dirty="0" smtClean="0">
                <a:latin typeface="Calibri"/>
              </a:rPr>
              <a:t>Vereség</a:t>
            </a:r>
            <a:r>
              <a:rPr lang="de-DE" sz="2800" strike="noStrike" spc="-1" dirty="0" smtClean="0">
                <a:latin typeface="Calibri"/>
              </a:rPr>
              <a:t>: </a:t>
            </a:r>
            <a:r>
              <a:rPr lang="de-DE" sz="2800" b="1" strike="noStrike" spc="-1" dirty="0">
                <a:latin typeface="Calibri"/>
              </a:rPr>
              <a:t>-1</a:t>
            </a:r>
          </a:p>
          <a:p>
            <a:pPr marL="457200" indent="-457200">
              <a:lnSpc>
                <a:spcPct val="70000"/>
              </a:lnSpc>
              <a:spcBef>
                <a:spcPts val="1417"/>
              </a:spcBef>
              <a:buFont typeface="Arial" panose="020B0604020202020204" pitchFamily="34" charset="0"/>
              <a:buChar char="•"/>
            </a:pPr>
            <a:r>
              <a:rPr lang="hu-HU" sz="2800" spc="-1" dirty="0" smtClean="0">
                <a:latin typeface="Calibri"/>
              </a:rPr>
              <a:t>Egyéb</a:t>
            </a:r>
            <a:r>
              <a:rPr lang="de-DE" sz="2800" spc="-1" dirty="0" smtClean="0">
                <a:latin typeface="Calibri"/>
              </a:rPr>
              <a:t>: </a:t>
            </a:r>
            <a:r>
              <a:rPr lang="de-DE" sz="2800" b="1" spc="-1" dirty="0">
                <a:latin typeface="Calibri"/>
              </a:rPr>
              <a:t>0</a:t>
            </a:r>
            <a:endParaRPr lang="de-DE" sz="2800" b="1" strike="noStrike" spc="-1" dirty="0">
              <a:latin typeface="Calibri"/>
            </a:endParaRPr>
          </a:p>
        </p:txBody>
      </p:sp>
      <p:pic>
        <p:nvPicPr>
          <p:cNvPr id="3" name="Picture 2" descr="Free illustrations of Game">
            <a:extLst>
              <a:ext uri="{FF2B5EF4-FFF2-40B4-BE49-F238E27FC236}">
                <a16:creationId xmlns:a16="http://schemas.microsoft.com/office/drawing/2014/main" id="{AEC026BE-06B3-6D32-4B16-EB5D7CE5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88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illustrations of Game">
            <a:extLst>
              <a:ext uri="{FF2B5EF4-FFF2-40B4-BE49-F238E27FC236}">
                <a16:creationId xmlns:a16="http://schemas.microsoft.com/office/drawing/2014/main" id="{3F1F5B52-DC32-E4ED-58D1-583BD8DD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ree illustrations of Game">
            <a:extLst>
              <a:ext uri="{FF2B5EF4-FFF2-40B4-BE49-F238E27FC236}">
                <a16:creationId xmlns:a16="http://schemas.microsoft.com/office/drawing/2014/main" id="{12711EDB-00AC-736F-7E9A-743D3A98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14" y="2413000"/>
            <a:ext cx="896612" cy="89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3871B1-34D4-24F8-980F-4BE797BB9800}"/>
              </a:ext>
            </a:extLst>
          </p:cNvPr>
          <p:cNvSpPr/>
          <p:nvPr/>
        </p:nvSpPr>
        <p:spPr>
          <a:xfrm>
            <a:off x="5241724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FE93F-DE01-78EB-4BCC-FEC9F713339E}"/>
              </a:ext>
            </a:extLst>
          </p:cNvPr>
          <p:cNvSpPr/>
          <p:nvPr/>
        </p:nvSpPr>
        <p:spPr>
          <a:xfrm>
            <a:off x="6841502" y="2455333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AB2E9-68F6-488E-EA9E-4510C1088F27}"/>
              </a:ext>
            </a:extLst>
          </p:cNvPr>
          <p:cNvSpPr/>
          <p:nvPr/>
        </p:nvSpPr>
        <p:spPr>
          <a:xfrm>
            <a:off x="7847752" y="2751667"/>
            <a:ext cx="202343" cy="20234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26D87D33-A9A3-6098-3F16-07D66D90D3C8}"/>
              </a:ext>
            </a:extLst>
          </p:cNvPr>
          <p:cNvSpPr txBox="1">
            <a:spLocks/>
          </p:cNvSpPr>
          <p:nvPr/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pc="-1" dirty="0">
                <a:solidFill>
                  <a:srgbClr val="000000"/>
                </a:solidFill>
                <a:latin typeface="Poppins"/>
              </a:rPr>
              <a:t>Példa</a:t>
            </a:r>
            <a:r>
              <a:rPr lang="en-GB" b="1" spc="-1" dirty="0">
                <a:solidFill>
                  <a:srgbClr val="000000"/>
                </a:solidFill>
                <a:latin typeface="Poppins"/>
              </a:rPr>
              <a:t> - </a:t>
            </a:r>
            <a:r>
              <a:rPr lang="hu-HU" b="1" spc="-1" dirty="0">
                <a:solidFill>
                  <a:srgbClr val="000000"/>
                </a:solidFill>
                <a:latin typeface="Poppins"/>
              </a:rPr>
              <a:t>Amőba játék</a:t>
            </a:r>
            <a:endParaRPr lang="de-D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519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6000" b="1" strike="noStrike" spc="-1" dirty="0" smtClean="0">
                <a:solidFill>
                  <a:srgbClr val="000000"/>
                </a:solidFill>
                <a:latin typeface="Poppins"/>
              </a:rPr>
              <a:t>Példák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További</a:t>
            </a: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példák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Content Placeholder 2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Mik az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ügynökök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cselekvések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és a lehetséges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jutalmak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a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...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Leela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Chess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Zero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játékban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...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OpenAI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Hide </a:t>
            </a:r>
            <a:r>
              <a:rPr lang="de-DE" sz="2800" b="0" strike="noStrike" spc="-1" dirty="0" err="1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0" strike="noStrike" spc="-1" dirty="0" err="1" smtClean="0">
                <a:solidFill>
                  <a:srgbClr val="000000"/>
                </a:solidFill>
                <a:latin typeface="Calibri"/>
              </a:rPr>
              <a:t>Seek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 játékban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 dirty="0" smtClean="0">
                <a:solidFill>
                  <a:srgbClr val="000000"/>
                </a:solidFill>
                <a:latin typeface="Calibri"/>
              </a:rPr>
              <a:t>...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egyedi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 hirdetésekben</a:t>
            </a: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6134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6000" b="1" strike="noStrike" spc="-1" dirty="0" smtClean="0">
                <a:solidFill>
                  <a:srgbClr val="000000"/>
                </a:solidFill>
                <a:latin typeface="Poppins"/>
              </a:rPr>
              <a:t>Q-Tanulás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Megerősítéses tanulás hurok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032000" y="3203626"/>
            <a:ext cx="1564640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Ügynök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latin typeface="Poppins"/>
              </a:rPr>
              <a:t>Környezet</a:t>
            </a:r>
            <a:endParaRPr lang="en-US" sz="2600" b="1" strike="noStrike" spc="-1" dirty="0">
              <a:latin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hu-HU" b="1" spc="-1" dirty="0">
                <a:solidFill>
                  <a:srgbClr val="000000"/>
                </a:solidFill>
                <a:latin typeface="Poppins"/>
              </a:rPr>
              <a:t>Megerősítéses tanulás hurok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2004291" y="3203626"/>
            <a:ext cx="1458073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Ügynök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latin typeface="Poppins"/>
              </a:rPr>
              <a:t>Környezet</a:t>
            </a:r>
            <a:endParaRPr lang="en-US" sz="2600" b="1" strike="noStrike" spc="-1" dirty="0">
              <a:latin typeface="Poppins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915287" y="1773530"/>
            <a:ext cx="21073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hu-HU" sz="2600" b="1" spc="-1" dirty="0" smtClean="0">
                <a:solidFill>
                  <a:schemeClr val="accent1"/>
                </a:solidFill>
                <a:latin typeface="Poppins"/>
              </a:rPr>
              <a:t>cselekvést</a:t>
            </a:r>
            <a:endParaRPr lang="hu-HU" sz="2600" b="0" strike="noStrike" spc="-1" dirty="0" smtClean="0">
              <a:latin typeface="Poppins"/>
            </a:endParaRPr>
          </a:p>
          <a:p>
            <a:pPr algn="ctr">
              <a:buNone/>
            </a:pPr>
            <a:r>
              <a:rPr lang="hu-HU" sz="2600" b="0" strike="noStrike" spc="-1" dirty="0" smtClean="0">
                <a:latin typeface="Poppins"/>
              </a:rPr>
              <a:t>választ</a:t>
            </a:r>
            <a:endParaRPr lang="en-US" sz="2600" b="0" strike="noStrike" spc="-1" dirty="0">
              <a:latin typeface="Poppins"/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3D2AAFA-BE40-49C8-1FAD-F48D8547B976}"/>
              </a:ext>
            </a:extLst>
          </p:cNvPr>
          <p:cNvCxnSpPr>
            <a:cxnSpLocks/>
            <a:stCxn id="226" idx="0"/>
            <a:endCxn id="227" idx="0"/>
          </p:cNvCxnSpPr>
          <p:nvPr/>
        </p:nvCxnSpPr>
        <p:spPr>
          <a:xfrm rot="5400000" flipH="1" flipV="1">
            <a:off x="4962587" y="974367"/>
            <a:ext cx="12700" cy="4458519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098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hu-HU" b="1" spc="-1" dirty="0">
                <a:solidFill>
                  <a:srgbClr val="000000"/>
                </a:solidFill>
                <a:latin typeface="Poppins"/>
              </a:rPr>
              <a:t>Megerősítéses tanulás hurok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064" y="3849732"/>
            <a:ext cx="2055600" cy="1174628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224"/>
          <p:cNvPicPr/>
          <p:nvPr/>
        </p:nvPicPr>
        <p:blipFill>
          <a:blip r:embed="rId4"/>
          <a:stretch/>
        </p:blipFill>
        <p:spPr>
          <a:xfrm>
            <a:off x="2538664" y="3919906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1958109" y="3203626"/>
            <a:ext cx="1504255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Ügynök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918363" y="3203626"/>
            <a:ext cx="2546967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latin typeface="Poppins"/>
              </a:rPr>
              <a:t>Környezet</a:t>
            </a:r>
            <a:endParaRPr lang="en-US" sz="2600" b="1" strike="noStrike" spc="-1" dirty="0">
              <a:latin typeface="Poppins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956434" y="1766816"/>
            <a:ext cx="2001916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hu-HU" sz="2600" b="1" spc="-1" dirty="0" smtClean="0">
                <a:solidFill>
                  <a:schemeClr val="accent1"/>
                </a:solidFill>
                <a:latin typeface="Poppins"/>
              </a:rPr>
              <a:t>cselekvést</a:t>
            </a:r>
            <a:endParaRPr lang="hu-HU" sz="2600" spc="-1" dirty="0">
              <a:latin typeface="Poppins"/>
            </a:endParaRPr>
          </a:p>
          <a:p>
            <a:pPr algn="ctr">
              <a:buNone/>
            </a:pPr>
            <a:r>
              <a:rPr lang="hu-HU" sz="2600" spc="-1" dirty="0">
                <a:latin typeface="Poppins"/>
              </a:rPr>
              <a:t>választ</a:t>
            </a:r>
            <a:endParaRPr lang="en-US" sz="2600" spc="-1" dirty="0">
              <a:latin typeface="Poppins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373664" y="5090600"/>
            <a:ext cx="33264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Új kezdést </a:t>
            </a:r>
            <a:r>
              <a:rPr lang="hu-HU" sz="2600" b="0" strike="noStrike" spc="-1" dirty="0" smtClean="0">
                <a:latin typeface="Poppins"/>
              </a:rPr>
              <a:t>és</a:t>
            </a:r>
            <a:r>
              <a:rPr lang="en-US" sz="2600" b="0" strike="noStrike" spc="-1" dirty="0" smtClean="0">
                <a:latin typeface="Poppins"/>
              </a:rPr>
              <a:t> </a:t>
            </a:r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Jutalmat</a:t>
            </a:r>
          </a:p>
          <a:p>
            <a:pPr algn="ctr"/>
            <a:r>
              <a:rPr lang="hu-HU" sz="2600" spc="-1" dirty="0" smtClean="0">
                <a:latin typeface="Poppins"/>
              </a:rPr>
              <a:t>kap</a:t>
            </a:r>
            <a:endParaRPr lang="en-US" sz="2600" spc="-1" dirty="0">
              <a:latin typeface="Poppins"/>
            </a:endParaRPr>
          </a:p>
          <a:p>
            <a:pPr algn="ctr">
              <a:buNone/>
            </a:pPr>
            <a:endParaRPr lang="hu-HU" sz="2600" b="1" strike="noStrike" spc="-1" dirty="0" smtClean="0">
              <a:solidFill>
                <a:schemeClr val="accent1"/>
              </a:solidFill>
              <a:latin typeface="Poppins"/>
            </a:endParaRPr>
          </a:p>
          <a:p>
            <a:pPr algn="ctr">
              <a:buNone/>
            </a:pP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3D2AAFA-BE40-49C8-1FAD-F48D8547B976}"/>
              </a:ext>
            </a:extLst>
          </p:cNvPr>
          <p:cNvCxnSpPr>
            <a:cxnSpLocks/>
            <a:stCxn id="226" idx="0"/>
            <a:endCxn id="227" idx="0"/>
          </p:cNvCxnSpPr>
          <p:nvPr/>
        </p:nvCxnSpPr>
        <p:spPr>
          <a:xfrm rot="5400000" flipH="1" flipV="1">
            <a:off x="4951042" y="962821"/>
            <a:ext cx="12700" cy="448161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EC569ED-2D44-1526-29D0-90EBECEC6207}"/>
              </a:ext>
            </a:extLst>
          </p:cNvPr>
          <p:cNvCxnSpPr>
            <a:cxnSpLocks/>
            <a:stCxn id="224" idx="2"/>
            <a:endCxn id="225" idx="2"/>
          </p:cNvCxnSpPr>
          <p:nvPr/>
        </p:nvCxnSpPr>
        <p:spPr>
          <a:xfrm rot="5400000" flipH="1">
            <a:off x="4907027" y="2741523"/>
            <a:ext cx="228574" cy="4337100"/>
          </a:xfrm>
          <a:prstGeom prst="curvedConnector3">
            <a:avLst>
              <a:gd name="adj1" fmla="val -6445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7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Q-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Tanulás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>
                <a:solidFill>
                  <a:srgbClr val="000000"/>
                </a:solidFill>
                <a:latin typeface="Calibri"/>
                <a:ea typeface="Microsoft YaHei"/>
              </a:rPr>
              <a:t>Minden egyes 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  <a:ea typeface="Microsoft YaHei"/>
              </a:rPr>
              <a:t>állapothoz</a:t>
            </a:r>
            <a:r>
              <a:rPr lang="hu-HU" sz="2800" spc="-1" dirty="0">
                <a:solidFill>
                  <a:srgbClr val="000000"/>
                </a:solidFill>
                <a:latin typeface="Calibri"/>
                <a:ea typeface="Microsoft YaHei"/>
              </a:rPr>
              <a:t> tárolunk egy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minőségi értéket 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Q-érték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hu-HU" sz="2800" b="1" spc="-1" dirty="0">
                <a:solidFill>
                  <a:srgbClr val="000000"/>
                </a:solidFill>
                <a:latin typeface="Calibri"/>
              </a:rPr>
              <a:t>cselekvésenként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 (mennyire jó a cselekvés az adott állapotot tekintve)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Q-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Tanulás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>
                <a:solidFill>
                  <a:srgbClr val="000000"/>
                </a:solidFill>
                <a:latin typeface="Calibri"/>
                <a:ea typeface="Microsoft YaHei"/>
              </a:rPr>
              <a:t>Minden egyes 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  <a:ea typeface="Microsoft YaHei"/>
              </a:rPr>
              <a:t>állapothoz</a:t>
            </a:r>
            <a:r>
              <a:rPr lang="hu-HU" sz="2800" spc="-1" dirty="0">
                <a:solidFill>
                  <a:srgbClr val="000000"/>
                </a:solidFill>
                <a:latin typeface="Calibri"/>
                <a:ea typeface="Microsoft YaHei"/>
              </a:rPr>
              <a:t> tárolunk egy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minőségi értéket 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Q-érték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hu-HU" sz="2800" b="1" spc="-1" dirty="0">
                <a:solidFill>
                  <a:srgbClr val="000000"/>
                </a:solidFill>
                <a:latin typeface="Calibri"/>
              </a:rPr>
              <a:t>cselekvésenként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 (mennyire jó a cselekvés az adott állapotot tekintve)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Ezután, amikor elérünk egy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állapotot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, kiválasztjuk a legmagasabb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Q-értékkel </a:t>
            </a:r>
            <a:r>
              <a:rPr lang="hu-HU" sz="2800" spc="-1" dirty="0" smtClean="0">
                <a:latin typeface="Calibri"/>
              </a:rPr>
              <a:t>rendelkező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cselekvést</a:t>
            </a:r>
            <a:endParaRPr lang="hu-HU" sz="2800" b="1" strike="noStrike" spc="-1" dirty="0">
              <a:solidFill>
                <a:schemeClr val="accen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33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Q-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Tanulás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>
                <a:solidFill>
                  <a:srgbClr val="000000"/>
                </a:solidFill>
                <a:latin typeface="Calibri"/>
                <a:ea typeface="Microsoft YaHei"/>
              </a:rPr>
              <a:t>Minden egyes 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  <a:ea typeface="Microsoft YaHei"/>
              </a:rPr>
              <a:t>állapothoz</a:t>
            </a:r>
            <a:r>
              <a:rPr lang="hu-HU" sz="2800" spc="-1" dirty="0">
                <a:solidFill>
                  <a:srgbClr val="000000"/>
                </a:solidFill>
                <a:latin typeface="Calibri"/>
                <a:ea typeface="Microsoft YaHei"/>
              </a:rPr>
              <a:t> tárolunk egy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minőségi értéket 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hu-HU" sz="2800" b="1" spc="-1" dirty="0">
                <a:solidFill>
                  <a:schemeClr val="accent1"/>
                </a:solidFill>
                <a:latin typeface="Calibri"/>
              </a:rPr>
              <a:t>Q-érték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) </a:t>
            </a:r>
            <a:r>
              <a:rPr lang="hu-HU" sz="2800" b="1" spc="-1" dirty="0">
                <a:solidFill>
                  <a:srgbClr val="000000"/>
                </a:solidFill>
                <a:latin typeface="Calibri"/>
              </a:rPr>
              <a:t>cselekvésenként</a:t>
            </a:r>
            <a:r>
              <a:rPr lang="hu-HU" sz="2800" spc="-1" dirty="0">
                <a:solidFill>
                  <a:srgbClr val="000000"/>
                </a:solidFill>
                <a:latin typeface="Calibri"/>
              </a:rPr>
              <a:t> (mennyire jó a cselekvés az adott állapotot tekintve)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Ezután, amikor elérünk egy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állapotot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, kiválasztjuk a legmagasabb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Q-értékkel </a:t>
            </a:r>
            <a:r>
              <a:rPr lang="hu-HU" sz="2800" spc="-1" dirty="0" smtClean="0">
                <a:latin typeface="Calibri"/>
              </a:rPr>
              <a:t>rendelkező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 </a:t>
            </a:r>
            <a:r>
              <a:rPr lang="hu-HU" sz="2800" b="1" spc="-1" dirty="0" err="1" smtClean="0">
                <a:solidFill>
                  <a:schemeClr val="accent1"/>
                </a:solidFill>
                <a:latin typeface="Calibri"/>
              </a:rPr>
              <a:t>cselekvéset</a:t>
            </a:r>
            <a:endParaRPr lang="hu-HU" sz="2800" b="1" spc="-1" dirty="0" smtClean="0">
              <a:solidFill>
                <a:schemeClr val="accent1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Végül </a:t>
            </a:r>
            <a:r>
              <a:rPr lang="hu-HU" sz="2800" b="1" strike="noStrike" spc="-1" dirty="0" smtClean="0">
                <a:solidFill>
                  <a:srgbClr val="000000"/>
                </a:solidFill>
                <a:latin typeface="Calibri"/>
              </a:rPr>
              <a:t>növeljük/csökkentjük 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Q-értéket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jutalom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 tekintetében a </a:t>
            </a:r>
            <a:r>
              <a:rPr lang="hu-HU" sz="2800" b="1" strike="noStrike" spc="-1" dirty="0" smtClean="0">
                <a:solidFill>
                  <a:schemeClr val="accent1"/>
                </a:solidFill>
                <a:latin typeface="Calibri"/>
              </a:rPr>
              <a:t>cselekvés</a:t>
            </a:r>
            <a:r>
              <a:rPr lang="hu-HU" sz="2800" b="0" strike="noStrike" spc="-1" dirty="0" smtClean="0">
                <a:solidFill>
                  <a:srgbClr val="000000"/>
                </a:solidFill>
                <a:latin typeface="Calibri"/>
              </a:rPr>
              <a:t> végrehajtása után</a:t>
            </a:r>
            <a:endParaRPr lang="hu-HU" sz="28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19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Q-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Tanulás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Content Placeholder 5"/>
          <p:cNvSpPr txBox="1"/>
          <p:nvPr/>
        </p:nvSpPr>
        <p:spPr>
          <a:xfrm>
            <a:off x="83844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Minden egyes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  <a:ea typeface="Microsoft YaHei"/>
              </a:rPr>
              <a:t>állapothoz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tárolunk egy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minőségi értéket 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Q-érték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) </a:t>
            </a:r>
            <a:r>
              <a:rPr lang="hu-HU" sz="2800" b="1" spc="-1" dirty="0" smtClean="0">
                <a:solidFill>
                  <a:srgbClr val="000000"/>
                </a:solidFill>
                <a:latin typeface="Calibri"/>
              </a:rPr>
              <a:t>cselekvésenként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 (mennyire jó a cselekvés az adott állapotot tekintve)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Ezután, amikor elérünk egy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állapotot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, kiválasztjuk a legmagasabb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Q-értékkel </a:t>
            </a:r>
            <a:r>
              <a:rPr lang="hu-HU" sz="2800" spc="-1" dirty="0" smtClean="0">
                <a:latin typeface="Calibri"/>
              </a:rPr>
              <a:t>rendelkező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 cselekvést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Végül </a:t>
            </a:r>
            <a:r>
              <a:rPr lang="hu-HU" sz="2800" b="1" spc="-1" dirty="0" smtClean="0">
                <a:solidFill>
                  <a:srgbClr val="000000"/>
                </a:solidFill>
                <a:latin typeface="Calibri"/>
              </a:rPr>
              <a:t>növeljük/csökkentjük 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Q-értéket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jutalom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 tekintetében a </a:t>
            </a:r>
            <a:r>
              <a:rPr lang="hu-HU" sz="2800" b="1" spc="-1" dirty="0" smtClean="0">
                <a:solidFill>
                  <a:schemeClr val="accent1"/>
                </a:solidFill>
                <a:latin typeface="Calibri"/>
              </a:rPr>
              <a:t>cselekvés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 végrehajtása után</a:t>
            </a: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Kisebb forgatókönyvek esetén ez egy táblázatban (</a:t>
            </a:r>
            <a:r>
              <a:rPr lang="hu-HU" sz="2800" b="1" spc="-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Q-táblázat</a:t>
            </a:r>
            <a:r>
              <a:rPr lang="hu-HU" sz="2800" spc="-1" dirty="0" smtClean="0">
                <a:solidFill>
                  <a:srgbClr val="000000"/>
                </a:solidFill>
                <a:latin typeface="Calibri"/>
              </a:rPr>
              <a:t>) tárolható</a:t>
            </a:r>
            <a:endParaRPr lang="hu-H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618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Q-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Táblázat</a:t>
            </a: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példa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9" name="Table 238"/>
          <p:cNvGraphicFramePr/>
          <p:nvPr>
            <p:extLst>
              <p:ext uri="{D42A27DB-BD31-4B8C-83A1-F6EECF244321}">
                <p14:modId xmlns:p14="http://schemas.microsoft.com/office/powerpoint/2010/main" val="3987648068"/>
              </p:ext>
            </p:extLst>
          </p:nvPr>
        </p:nvGraphicFramePr>
        <p:xfrm>
          <a:off x="350982" y="1947333"/>
          <a:ext cx="10557163" cy="4642108"/>
        </p:xfrm>
        <a:graphic>
          <a:graphicData uri="http://schemas.openxmlformats.org/drawingml/2006/table">
            <a:tbl>
              <a:tblPr/>
              <a:tblGrid>
                <a:gridCol w="211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2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solidFill>
                            <a:schemeClr val="tx1"/>
                          </a:solidFill>
                          <a:latin typeface="Arial"/>
                        </a:rPr>
                        <a:t>Állapot</a:t>
                      </a:r>
                      <a:endParaRPr lang="en-US" sz="24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Lépés balra</a:t>
                      </a:r>
                      <a:endParaRPr lang="en-US" sz="2400" b="1" strike="noStrike" spc="-1" dirty="0"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Lépés jobbra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Ugrás balra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Ugrás jobbra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  <a:endParaRPr lang="en-US" sz="2800" b="0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  <a:endParaRPr lang="en-US" sz="2800" b="1" strike="noStrike" spc="-1" dirty="0">
                        <a:solidFill>
                          <a:srgbClr val="168253"/>
                        </a:solidFill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80">
                <a:tc>
                  <a:txBody>
                    <a:bodyPr/>
                    <a:lstStyle/>
                    <a:p>
                      <a:r>
                        <a:rPr lang="en-US" sz="2800" b="0" strike="noStrike" spc="-1" dirty="0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3" name="Picture 242"/>
          <p:cNvPicPr/>
          <p:nvPr/>
        </p:nvPicPr>
        <p:blipFill>
          <a:blip r:embed="rId3"/>
          <a:stretch/>
        </p:blipFill>
        <p:spPr>
          <a:xfrm>
            <a:off x="1642944" y="4886674"/>
            <a:ext cx="265320" cy="370080"/>
          </a:xfrm>
          <a:prstGeom prst="rect">
            <a:avLst/>
          </a:prstGeom>
          <a:ln w="0">
            <a:noFill/>
          </a:ln>
        </p:spPr>
      </p:pic>
      <p:pic>
        <p:nvPicPr>
          <p:cNvPr id="8" name="Picture 23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579582" y="2695848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9" name="Picture 241"/>
          <p:cNvPicPr/>
          <p:nvPr/>
        </p:nvPicPr>
        <p:blipFill>
          <a:blip r:embed="rId3"/>
          <a:stretch/>
        </p:blipFill>
        <p:spPr>
          <a:xfrm>
            <a:off x="1492782" y="3100917"/>
            <a:ext cx="261360" cy="36468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5717E0EE-C3D2-ED2E-8B8A-58E3CEACBB5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579582" y="4478400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242"/>
          <p:cNvPicPr/>
          <p:nvPr/>
        </p:nvPicPr>
        <p:blipFill>
          <a:blip r:embed="rId3"/>
          <a:stretch/>
        </p:blipFill>
        <p:spPr>
          <a:xfrm>
            <a:off x="1079526" y="4886674"/>
            <a:ext cx="265320" cy="37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46559" y="365040"/>
            <a:ext cx="10236137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OpenAI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/>
            </a:r>
            <a:b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</a:b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Elrejt 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és megkeres (</a:t>
            </a:r>
            <a:r>
              <a:rPr lang="de-AT" sz="4400" b="1" strike="noStrike" spc="-1" dirty="0" err="1" smtClean="0">
                <a:solidFill>
                  <a:srgbClr val="000000"/>
                </a:solidFill>
                <a:latin typeface="Poppins"/>
              </a:rPr>
              <a:t>Hide</a:t>
            </a:r>
            <a:r>
              <a:rPr lang="de-AT" sz="4400" b="1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and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de-AT" sz="4400" b="1" strike="noStrike" spc="-1" dirty="0" err="1" smtClean="0">
                <a:solidFill>
                  <a:srgbClr val="000000"/>
                </a:solidFill>
                <a:latin typeface="Poppins"/>
              </a:rPr>
              <a:t>Seek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6930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r>
              <a:rPr lang="en-GB" sz="2800" b="1" strike="noStrike" spc="-1" dirty="0">
                <a:solidFill>
                  <a:schemeClr val="accent4"/>
                </a:solidFill>
                <a:latin typeface="Poppi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https://openai.com/blog/emergent-tool-use/</a:t>
            </a:r>
            <a:endParaRPr lang="de-DE" sz="2800" b="0" strike="noStrike" spc="-1" dirty="0">
              <a:solidFill>
                <a:schemeClr val="accent4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de-DE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78208-154F-DAA6-E36E-51642478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30" y="2973267"/>
            <a:ext cx="5925091" cy="333861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Q-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Táblázat</a:t>
            </a:r>
            <a:r>
              <a:rPr lang="en-GB" sz="4400" b="1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példa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C47537-1599-6925-D357-5B57EC4CE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673473"/>
              </p:ext>
            </p:extLst>
          </p:nvPr>
        </p:nvGraphicFramePr>
        <p:xfrm>
          <a:off x="286328" y="1947333"/>
          <a:ext cx="10510980" cy="4642108"/>
        </p:xfrm>
        <a:graphic>
          <a:graphicData uri="http://schemas.openxmlformats.org/drawingml/2006/table">
            <a:tbl>
              <a:tblPr/>
              <a:tblGrid>
                <a:gridCol w="210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solidFill>
                            <a:schemeClr val="tx1"/>
                          </a:solidFill>
                          <a:latin typeface="Arial"/>
                        </a:rPr>
                        <a:t>Állapot</a:t>
                      </a:r>
                      <a:endParaRPr lang="en-US" sz="2400" b="1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Lépés balra</a:t>
                      </a:r>
                      <a:endParaRPr lang="en-US" sz="2400" b="1" strike="noStrike" spc="-1" dirty="0">
                        <a:latin typeface="Arial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Lépés jobbra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Ugrás balra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hu-HU" sz="2400" b="1" strike="noStrike" spc="-1" dirty="0" smtClean="0">
                          <a:latin typeface="Arial"/>
                        </a:rPr>
                        <a:t>Ugrás jobbra</a:t>
                      </a:r>
                      <a:endParaRPr lang="en-US" sz="2400" b="1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  <a:p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-0.2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</a:t>
                      </a:r>
                      <a:endParaRPr lang="en-US" sz="2800" b="0" strike="noStrike" spc="-1" dirty="0"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824">
                <a:tc>
                  <a:txBody>
                    <a:bodyPr/>
                    <a:lstStyle/>
                    <a:p>
                      <a:endParaRPr lang="en-US" sz="1800" b="0" strike="noStrike" spc="-1" dirty="0">
                        <a:latin typeface="Arial"/>
                      </a:endParaRPr>
                    </a:p>
                    <a:p>
                      <a:endParaRPr lang="en-US" sz="1800" b="0" strike="noStrike" spc="-1" dirty="0">
                        <a:latin typeface="Arial"/>
                      </a:endParaRPr>
                    </a:p>
                    <a:p>
                      <a:endParaRPr lang="en-US" sz="1800" b="0" strike="noStrike" spc="-1" dirty="0">
                        <a:latin typeface="Arial"/>
                      </a:endParaRPr>
                    </a:p>
                    <a:p>
                      <a:endParaRPr lang="en-US" sz="1800" b="0" strike="noStrike" spc="-1" dirty="0">
                        <a:latin typeface="Arial"/>
                      </a:endParaRPr>
                    </a:p>
                    <a:p>
                      <a:endParaRPr lang="en-US" sz="1800" b="0" strike="noStrike" spc="-1" dirty="0">
                        <a:latin typeface="Arial"/>
                      </a:endParaRPr>
                    </a:p>
                    <a:p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0.5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 strike="noStrike" spc="-1" dirty="0">
                          <a:latin typeface="Arial"/>
                        </a:rPr>
                        <a:t>-1</a:t>
                      </a: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sz="2800" b="1" strike="noStrike" spc="-1" dirty="0">
                          <a:solidFill>
                            <a:srgbClr val="168253"/>
                          </a:solidFill>
                          <a:latin typeface="Arial"/>
                        </a:rPr>
                        <a:t>1</a:t>
                      </a:r>
                      <a:endParaRPr lang="en-US" sz="2800" b="1" strike="noStrike" spc="-1" dirty="0">
                        <a:solidFill>
                          <a:srgbClr val="168253"/>
                        </a:solidFill>
                        <a:latin typeface="Arial"/>
                        <a:ea typeface="Microsoft YaHei"/>
                      </a:endParaRPr>
                    </a:p>
                  </a:txBody>
                  <a:tcPr marL="90000" marR="9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980">
                <a:tc>
                  <a:txBody>
                    <a:bodyPr/>
                    <a:lstStyle/>
                    <a:p>
                      <a:r>
                        <a:rPr lang="en-US" sz="2800" b="0" strike="noStrike" spc="-1" dirty="0">
                          <a:latin typeface="Arial"/>
                        </a:rPr>
                        <a:t>...</a:t>
                      </a:r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209156C-1B4F-B1A4-A775-6E0B87AB03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42944" y="4886674"/>
            <a:ext cx="265320" cy="37008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4E2AA4C-81E2-C6C5-C5CB-D9937A17C29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489282" y="2620277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B6A2F90-4136-3B8B-4F05-07EE89336BF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402482" y="3025346"/>
            <a:ext cx="261360" cy="36468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36ECE22A-E15D-D952-CA7F-1C5DBCCFA55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0" t="12567" b="25472"/>
          <a:stretch/>
        </p:blipFill>
        <p:spPr>
          <a:xfrm>
            <a:off x="602382" y="4478400"/>
            <a:ext cx="1600200" cy="1374840"/>
          </a:xfrm>
          <a:prstGeom prst="rect">
            <a:avLst/>
          </a:prstGeom>
          <a:ln w="0">
            <a:noFill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209156C-1B4F-B1A4-A775-6E0B87AB03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2326" y="4886674"/>
            <a:ext cx="265320" cy="37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Érme játék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Content Placeholder 7"/>
          <p:cNvSpPr txBox="1"/>
          <p:nvPr/>
        </p:nvSpPr>
        <p:spPr>
          <a:xfrm>
            <a:off x="838800" y="1825560"/>
            <a:ext cx="7848000" cy="3432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hu-HU" sz="4400" b="0" strike="noStrike" spc="-1" dirty="0" smtClean="0">
                <a:solidFill>
                  <a:srgbClr val="000000"/>
                </a:solidFill>
                <a:latin typeface="Calibri"/>
              </a:rPr>
              <a:t>Próbáld ki egy </a:t>
            </a:r>
            <a:r>
              <a:rPr lang="hu-HU" sz="4400" b="1" strike="noStrike" spc="-1" dirty="0" smtClean="0">
                <a:solidFill>
                  <a:schemeClr val="accent1"/>
                </a:solidFill>
                <a:latin typeface="Calibri"/>
              </a:rPr>
              <a:t>valós példán</a:t>
            </a:r>
            <a:r>
              <a:rPr lang="de-DE" sz="4400" b="0" strike="noStrike" spc="-1" dirty="0" smtClean="0">
                <a:solidFill>
                  <a:srgbClr val="000000"/>
                </a:solidFill>
                <a:latin typeface="Calibri"/>
              </a:rPr>
              <a:t>!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A9B3EFC-20AF-378F-1F33-BFEDFFDC6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0" y="4145218"/>
            <a:ext cx="1053181" cy="1040894"/>
          </a:xfrm>
          <a:prstGeom prst="rect">
            <a:avLst/>
          </a:prstGeom>
        </p:spPr>
      </p:pic>
      <p:pic>
        <p:nvPicPr>
          <p:cNvPr id="3" name="Picture 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E0A154C-A56E-F419-F95C-9AAD83AFE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3" y="4140364"/>
            <a:ext cx="1053181" cy="1040894"/>
          </a:xfrm>
          <a:prstGeom prst="rect">
            <a:avLst/>
          </a:prstGeom>
        </p:spPr>
      </p:pic>
      <p:pic>
        <p:nvPicPr>
          <p:cNvPr id="4" name="Picture 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5E77D028-9E54-32A0-15CB-6F89B0791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6" y="4147645"/>
            <a:ext cx="1053181" cy="1040894"/>
          </a:xfrm>
          <a:prstGeom prst="rect">
            <a:avLst/>
          </a:prstGeom>
        </p:spPr>
      </p:pic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C60DE05-6057-A3DF-5F61-76015559F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89" y="4140364"/>
            <a:ext cx="1053181" cy="1040894"/>
          </a:xfrm>
          <a:prstGeom prst="rect">
            <a:avLst/>
          </a:prstGeom>
        </p:spPr>
      </p:pic>
      <p:pic>
        <p:nvPicPr>
          <p:cNvPr id="6" name="Picture 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FE883C79-05F7-FF66-F6FB-D95862BFB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92" y="4140364"/>
            <a:ext cx="1053181" cy="1040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de-AT" sz="4400" b="1" strike="noStrike" spc="-1" dirty="0" err="1">
                <a:solidFill>
                  <a:srgbClr val="000000"/>
                </a:solidFill>
                <a:latin typeface="Poppins"/>
              </a:rPr>
              <a:t>Leela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 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Sakk zéró (</a:t>
            </a:r>
            <a:r>
              <a:rPr lang="de-AT" sz="4400" b="1" strike="noStrike" spc="-1" dirty="0" err="1" smtClean="0">
                <a:solidFill>
                  <a:srgbClr val="000000"/>
                </a:solidFill>
                <a:latin typeface="Poppins"/>
              </a:rPr>
              <a:t>Chess</a:t>
            </a:r>
            <a:r>
              <a:rPr lang="de-AT" sz="4400" b="1" strike="noStrike" spc="-1" dirty="0" smtClean="0">
                <a:solidFill>
                  <a:srgbClr val="000000"/>
                </a:solidFill>
                <a:latin typeface="Poppins"/>
              </a:rPr>
              <a:t> Zero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)</a:t>
            </a:r>
            <a:r>
              <a:rPr lang="de-AT" sz="4400" b="1" strike="noStrike" spc="-1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de-AT" sz="4400" b="1" strike="noStrike" spc="-1" dirty="0">
                <a:solidFill>
                  <a:srgbClr val="000000"/>
                </a:solidFill>
                <a:latin typeface="Poppins"/>
              </a:rPr>
              <a:t>(Lc0)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66BFE-E5C4-8B49-39CE-6C5ED86E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60" y="1690200"/>
            <a:ext cx="6130268" cy="4911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6FA112-68B9-9720-B8A6-B56C6777B8F7}"/>
              </a:ext>
            </a:extLst>
          </p:cNvPr>
          <p:cNvSpPr txBox="1"/>
          <p:nvPr/>
        </p:nvSpPr>
        <p:spPr>
          <a:xfrm>
            <a:off x="3623733" y="6591583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https://lczero.org/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Alfa csillag (</a:t>
            </a:r>
            <a:r>
              <a:rPr lang="de-AT" sz="4400" b="1" strike="noStrike" spc="-1" dirty="0" smtClean="0">
                <a:solidFill>
                  <a:srgbClr val="000000"/>
                </a:solidFill>
                <a:latin typeface="Poppins"/>
              </a:rPr>
              <a:t>Alpha Star</a:t>
            </a: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)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3C684-2B64-3097-996B-21030F5F0DA2}"/>
              </a:ext>
            </a:extLst>
          </p:cNvPr>
          <p:cNvSpPr txBox="1"/>
          <p:nvPr/>
        </p:nvSpPr>
        <p:spPr>
          <a:xfrm>
            <a:off x="618067" y="6591583"/>
            <a:ext cx="9103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https://www.deepmind.com/blog/alphastar-mastering-the-real-time-strategy-game-starcraft-ii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467CE8-E94B-BBC7-B4CB-CCD21335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5" y="1664350"/>
            <a:ext cx="8592152" cy="48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Egyedi hirdetés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8" name="Picture 2" descr="Free vector graphics of Ads">
            <a:extLst>
              <a:ext uri="{FF2B5EF4-FFF2-40B4-BE49-F238E27FC236}">
                <a16:creationId xmlns:a16="http://schemas.microsoft.com/office/drawing/2014/main" id="{722DFBD9-62F9-9E97-D01A-68C0EEBD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16" y="1483543"/>
            <a:ext cx="5746914" cy="500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1960" y="768240"/>
            <a:ext cx="9644760" cy="3553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6000" b="1" strike="noStrike" spc="-1" dirty="0" smtClean="0">
                <a:solidFill>
                  <a:srgbClr val="000000"/>
                </a:solidFill>
                <a:latin typeface="Poppins"/>
              </a:rPr>
              <a:t>Megerősítéses tanulás (MT) alapok</a:t>
            </a:r>
            <a:endParaRPr lang="de-DE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4400" b="1" strike="noStrike" spc="-1" dirty="0" smtClean="0">
                <a:solidFill>
                  <a:srgbClr val="000000"/>
                </a:solidFill>
                <a:latin typeface="Poppins"/>
              </a:rPr>
              <a:t>Amivel rendelkezünk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8" name="Picture 197"/>
          <p:cNvPicPr/>
          <p:nvPr/>
        </p:nvPicPr>
        <p:blipFill>
          <a:blip r:embed="rId4"/>
          <a:stretch/>
        </p:blipFill>
        <p:spPr>
          <a:xfrm>
            <a:off x="1657800" y="3303000"/>
            <a:ext cx="628200" cy="875880"/>
          </a:xfrm>
          <a:prstGeom prst="rect">
            <a:avLst/>
          </a:prstGeom>
          <a:ln w="0">
            <a:noFill/>
          </a:ln>
        </p:spPr>
      </p:pic>
      <p:sp>
        <p:nvSpPr>
          <p:cNvPr id="199" name="TextBox 198"/>
          <p:cNvSpPr txBox="1"/>
          <p:nvPr/>
        </p:nvSpPr>
        <p:spPr>
          <a:xfrm>
            <a:off x="1318239" y="2717100"/>
            <a:ext cx="1520755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Ügynök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903207" y="2015066"/>
            <a:ext cx="2453586" cy="541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Környezet</a:t>
            </a:r>
            <a:endParaRPr lang="en-US" sz="2600" b="1" strike="noStrike" spc="-1" dirty="0">
              <a:solidFill>
                <a:schemeClr val="accent1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80" y="1779120"/>
            <a:ext cx="8888040" cy="5078880"/>
          </a:xfrm>
          <a:prstGeom prst="rect">
            <a:avLst/>
          </a:prstGeom>
          <a:ln w="0">
            <a:noFill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546560" y="365040"/>
            <a:ext cx="9806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hu-HU" b="1" spc="-1" dirty="0">
                <a:solidFill>
                  <a:srgbClr val="000000"/>
                </a:solidFill>
                <a:latin typeface="Poppins"/>
              </a:rPr>
              <a:t>Amivel rendelkezünk</a:t>
            </a:r>
            <a:endParaRPr lang="de-DE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Picture 202"/>
          <p:cNvPicPr/>
          <p:nvPr/>
        </p:nvPicPr>
        <p:blipFill>
          <a:blip r:embed="rId4"/>
          <a:stretch/>
        </p:blipFill>
        <p:spPr>
          <a:xfrm>
            <a:off x="3020040" y="2762640"/>
            <a:ext cx="637560" cy="894960"/>
          </a:xfrm>
          <a:prstGeom prst="rect">
            <a:avLst/>
          </a:prstGeom>
          <a:ln w="0">
            <a:noFill/>
          </a:ln>
        </p:spPr>
      </p:pic>
      <p:sp>
        <p:nvSpPr>
          <p:cNvPr id="204" name="Straight Connector 203"/>
          <p:cNvSpPr/>
          <p:nvPr/>
        </p:nvSpPr>
        <p:spPr>
          <a:xfrm flipV="1">
            <a:off x="2514600" y="3657600"/>
            <a:ext cx="505440" cy="4572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05" name="TextBox 204"/>
          <p:cNvSpPr txBox="1"/>
          <p:nvPr/>
        </p:nvSpPr>
        <p:spPr>
          <a:xfrm>
            <a:off x="788587" y="3200400"/>
            <a:ext cx="2279154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cselekvés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829300" y="2590833"/>
            <a:ext cx="1612696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u-HU" sz="2600" b="1" strike="noStrike" spc="-1" dirty="0" smtClean="0">
                <a:solidFill>
                  <a:schemeClr val="accent1"/>
                </a:solidFill>
                <a:latin typeface="Poppins"/>
              </a:rPr>
              <a:t>Jutalom</a:t>
            </a:r>
            <a:endParaRPr lang="en-US" sz="2600" b="1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193599" y="3151800"/>
            <a:ext cx="2187017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u-HU" sz="2600" b="0" strike="noStrike" spc="-1" dirty="0" smtClean="0">
                <a:latin typeface="Poppins"/>
              </a:rPr>
              <a:t>Drágakő</a:t>
            </a:r>
            <a:r>
              <a:rPr lang="en-US" sz="2600" b="0" strike="noStrike" spc="-1" dirty="0" smtClean="0">
                <a:latin typeface="Poppins"/>
              </a:rPr>
              <a:t>:</a:t>
            </a:r>
            <a:r>
              <a:rPr lang="hu-HU" sz="2600" b="0" strike="noStrike" spc="-1" dirty="0" smtClean="0">
                <a:latin typeface="Poppins"/>
              </a:rPr>
              <a:t> </a:t>
            </a:r>
            <a:r>
              <a:rPr lang="en-US" sz="2600" b="1" strike="noStrike" spc="-1" dirty="0" smtClean="0">
                <a:latin typeface="Poppins"/>
              </a:rPr>
              <a:t>+</a:t>
            </a:r>
            <a:r>
              <a:rPr lang="en-US" sz="2600" b="1" strike="noStrike" spc="-1" dirty="0">
                <a:latin typeface="Poppins"/>
              </a:rPr>
              <a:t>1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572000" y="4951080"/>
            <a:ext cx="1828800" cy="992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u-HU" sz="2600" b="0" strike="noStrike" spc="-1" dirty="0" smtClean="0">
                <a:latin typeface="Poppins"/>
              </a:rPr>
              <a:t>Víz</a:t>
            </a:r>
            <a:r>
              <a:rPr lang="en-US" sz="2600" b="0" strike="noStrike" spc="-1" dirty="0" smtClean="0">
                <a:latin typeface="Poppins"/>
              </a:rPr>
              <a:t>: </a:t>
            </a:r>
            <a:r>
              <a:rPr lang="en-US" sz="2600" b="1" strike="noStrike" spc="-1" dirty="0">
                <a:latin typeface="Poppins"/>
              </a:rPr>
              <a:t>-1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09" name="Straight Connector 208"/>
          <p:cNvSpPr/>
          <p:nvPr/>
        </p:nvSpPr>
        <p:spPr>
          <a:xfrm>
            <a:off x="6400800" y="3200400"/>
            <a:ext cx="1792800" cy="2286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10" name="Straight Connector 209"/>
          <p:cNvSpPr/>
          <p:nvPr/>
        </p:nvSpPr>
        <p:spPr>
          <a:xfrm flipH="1">
            <a:off x="5257800" y="3200400"/>
            <a:ext cx="1143000" cy="175068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211" name="TextBox 210"/>
          <p:cNvSpPr txBox="1"/>
          <p:nvPr/>
        </p:nvSpPr>
        <p:spPr>
          <a:xfrm>
            <a:off x="3344040" y="2129400"/>
            <a:ext cx="2971800" cy="144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hu-HU" sz="2600" b="0" strike="noStrike" spc="-1" dirty="0" smtClean="0">
                <a:latin typeface="Poppins"/>
              </a:rPr>
              <a:t>Levegő/Föld</a:t>
            </a:r>
            <a:r>
              <a:rPr lang="en-US" sz="2600" b="0" strike="noStrike" spc="-1" dirty="0" smtClean="0">
                <a:latin typeface="Poppins"/>
              </a:rPr>
              <a:t>: </a:t>
            </a:r>
            <a:r>
              <a:rPr lang="en-US" sz="2600" b="1" strike="noStrike" spc="-1" dirty="0">
                <a:latin typeface="Poppins"/>
              </a:rPr>
              <a:t>0</a:t>
            </a:r>
            <a:endParaRPr lang="en-US" sz="2600" b="1" strike="noStrike" spc="-1" dirty="0">
              <a:latin typeface="Arial"/>
            </a:endParaRPr>
          </a:p>
        </p:txBody>
      </p:sp>
      <p:sp>
        <p:nvSpPr>
          <p:cNvPr id="212" name="Straight Connector 211"/>
          <p:cNvSpPr/>
          <p:nvPr/>
        </p:nvSpPr>
        <p:spPr>
          <a:xfrm flipH="1" flipV="1">
            <a:off x="4783756" y="2590833"/>
            <a:ext cx="1617044" cy="609567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48</TotalTime>
  <Words>491</Words>
  <Application>Microsoft Office PowerPoint</Application>
  <PresentationFormat>Szélesvásznú</PresentationFormat>
  <Paragraphs>191</Paragraphs>
  <Slides>31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4</vt:i4>
      </vt:variant>
      <vt:variant>
        <vt:lpstr>Diacímek</vt:lpstr>
      </vt:variant>
      <vt:variant>
        <vt:i4>31</vt:i4>
      </vt:variant>
    </vt:vector>
  </HeadingPairs>
  <TitlesOfParts>
    <vt:vector size="43" baseType="lpstr">
      <vt:lpstr>Microsoft YaHei</vt:lpstr>
      <vt:lpstr>Arial</vt:lpstr>
      <vt:lpstr>Calibri</vt:lpstr>
      <vt:lpstr>DejaVu Sans</vt:lpstr>
      <vt:lpstr>Poppins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Megerősítéses tanulás</vt:lpstr>
      <vt:lpstr>Példák</vt:lpstr>
      <vt:lpstr>OpenAI  Elrejt és megkeres (Hide and Seek)</vt:lpstr>
      <vt:lpstr>Leela Sakk zéró (Chess Zero) (Lc0)</vt:lpstr>
      <vt:lpstr>Alfa csillag (Alpha Star)</vt:lpstr>
      <vt:lpstr>Egyedi hirdetés</vt:lpstr>
      <vt:lpstr>Megerősítéses tanulás (MT) alapok</vt:lpstr>
      <vt:lpstr>Amivel rendelkezünk</vt:lpstr>
      <vt:lpstr>Amivel rendelkezünk</vt:lpstr>
      <vt:lpstr>Amivel rendelkezünk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További példák</vt:lpstr>
      <vt:lpstr>Q-Tanulás</vt:lpstr>
      <vt:lpstr>Megerősítéses tanulás hurok</vt:lpstr>
      <vt:lpstr>Megerősítéses tanulás hurok</vt:lpstr>
      <vt:lpstr>Megerősítéses tanulás hurok</vt:lpstr>
      <vt:lpstr>Q-Tanulás</vt:lpstr>
      <vt:lpstr>Q-Tanulás</vt:lpstr>
      <vt:lpstr>Q-Tanulás</vt:lpstr>
      <vt:lpstr>Q-Tanulás</vt:lpstr>
      <vt:lpstr>Q-Táblázat példa</vt:lpstr>
      <vt:lpstr>Q-Táblázat példa</vt:lpstr>
      <vt:lpstr>Érme játék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subject/>
  <dc:creator>Menzinger Manuel</dc:creator>
  <dc:description/>
  <cp:lastModifiedBy>Kemenesi Ágoston</cp:lastModifiedBy>
  <cp:revision>34</cp:revision>
  <dcterms:created xsi:type="dcterms:W3CDTF">2021-08-31T10:26:40Z</dcterms:created>
  <dcterms:modified xsi:type="dcterms:W3CDTF">2023-02-03T11:29:58Z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Breitbild</vt:lpwstr>
  </property>
  <property fmtid="{D5CDD505-2E9C-101B-9397-08002B2CF9AE}" pid="4" name="Slides">
    <vt:i4>34</vt:i4>
  </property>
</Properties>
</file>