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979" autoAdjust="0"/>
  </p:normalViewPr>
  <p:slideViewPr>
    <p:cSldViewPr>
      <p:cViewPr varScale="1">
        <p:scale>
          <a:sx n="66" d="100"/>
          <a:sy n="66" d="100"/>
        </p:scale>
        <p:origin x="66" y="7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16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62830-B5EB-4EAC-AEF5-97A9E774A2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2ED43-D96A-4B60-99F8-4CA1A6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2ED43-D96A-4B60-99F8-4CA1A673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4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05" y="-11620"/>
            <a:ext cx="8501927" cy="75628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2" y="4961770"/>
            <a:ext cx="860699" cy="1082178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60" y="6427452"/>
            <a:ext cx="2733089" cy="10343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099" y="1537048"/>
            <a:ext cx="6910235" cy="3930263"/>
          </a:xfrm>
        </p:spPr>
        <p:txBody>
          <a:bodyPr anchor="b"/>
          <a:lstStyle>
            <a:lvl1pPr algn="ctr">
              <a:defRPr sz="5263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094" y="6425242"/>
            <a:ext cx="1233989" cy="10343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90" y="6160572"/>
            <a:ext cx="1153982" cy="531144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3" y="6881149"/>
            <a:ext cx="1662063" cy="53114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9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8383626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62" y="400901"/>
            <a:ext cx="7859649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13818" y="1953245"/>
            <a:ext cx="7643493" cy="4798559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00" y="252095"/>
            <a:ext cx="1153982" cy="7629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/>
        </p:nvSpPr>
        <p:spPr>
          <a:xfrm>
            <a:off x="951713" y="5808269"/>
            <a:ext cx="245948" cy="6856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7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8383626" cy="756285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68277" y="6448467"/>
            <a:ext cx="1450929" cy="6068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/>
        </p:nvSpPr>
        <p:spPr>
          <a:xfrm>
            <a:off x="930326" y="5808269"/>
            <a:ext cx="256642" cy="658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5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874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10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59" y="402652"/>
            <a:ext cx="8601669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2013259"/>
            <a:ext cx="8501927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6" y="396428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4"/>
          <a:stretch/>
        </p:blipFill>
        <p:spPr>
          <a:xfrm>
            <a:off x="0" y="-564009"/>
            <a:ext cx="10693400" cy="8126858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/>
        </p:nvSpPr>
        <p:spPr>
          <a:xfrm>
            <a:off x="566482" y="1046895"/>
            <a:ext cx="9223057" cy="4973624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847320"/>
            <a:ext cx="8459472" cy="3919728"/>
          </a:xfrm>
        </p:spPr>
        <p:txBody>
          <a:bodyPr anchor="b"/>
          <a:lstStyle>
            <a:lvl1pPr>
              <a:defRPr sz="5263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64" y="-12000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946" y="402652"/>
            <a:ext cx="8580283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94" y="402652"/>
            <a:ext cx="7706551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124979" cy="908592"/>
          </a:xfrm>
        </p:spPr>
        <p:txBody>
          <a:bodyPr anchor="b"/>
          <a:lstStyle>
            <a:lvl1pPr marL="0" indent="0">
              <a:buNone/>
              <a:defRPr sz="2105" b="1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124979" cy="4063282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9265" y="1853949"/>
            <a:ext cx="4124979" cy="908592"/>
          </a:xfrm>
        </p:spPr>
        <p:txBody>
          <a:bodyPr anchor="b"/>
          <a:lstStyle>
            <a:lvl1pPr marL="0" indent="0">
              <a:buNone/>
              <a:defRPr sz="2105" b="1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9265" y="2762541"/>
            <a:ext cx="4124979" cy="4063282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2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4"/>
          <a:stretch/>
        </p:blipFill>
        <p:spPr>
          <a:xfrm>
            <a:off x="0" y="-537118"/>
            <a:ext cx="10693400" cy="8126858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/>
        </p:nvSpPr>
        <p:spPr>
          <a:xfrm>
            <a:off x="735171" y="899639"/>
            <a:ext cx="9223057" cy="164187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0" y="935892"/>
            <a:ext cx="9223058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8179" y="-121584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5" r="6878"/>
          <a:stretch/>
        </p:blipFill>
        <p:spPr>
          <a:xfrm rot="-5400000">
            <a:off x="1565275" y="-1565275"/>
            <a:ext cx="7562850" cy="106934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8180" y="258118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1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73" y="402652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1088910"/>
            <a:ext cx="3448900" cy="1179945"/>
          </a:xfrm>
        </p:spPr>
        <p:txBody>
          <a:bodyPr anchor="b"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911"/>
            <a:ext cx="4628849" cy="5374525"/>
          </a:xfrm>
        </p:spPr>
        <p:txBody>
          <a:bodyPr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  <a:lvl2pPr>
              <a:defRPr sz="2456">
                <a:latin typeface="Poppins" pitchFamily="2" charset="77"/>
                <a:cs typeface="Poppins" pitchFamily="2" charset="77"/>
              </a:defRPr>
            </a:lvl2pPr>
            <a:lvl3pPr>
              <a:defRPr sz="2105">
                <a:latin typeface="Poppins" pitchFamily="2" charset="77"/>
                <a:cs typeface="Poppins" pitchFamily="2" charset="77"/>
              </a:defRPr>
            </a:lvl3pPr>
            <a:lvl4pPr>
              <a:defRPr sz="1754">
                <a:latin typeface="Poppins" pitchFamily="2" charset="77"/>
                <a:cs typeface="Poppins" pitchFamily="2" charset="77"/>
              </a:defRPr>
            </a:lvl4pPr>
            <a:lvl5pPr>
              <a:defRPr sz="1754">
                <a:latin typeface="Poppins" pitchFamily="2" charset="77"/>
                <a:cs typeface="Poppins" pitchFamily="2" charset="77"/>
              </a:defRPr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1088910"/>
            <a:ext cx="3448900" cy="1179945"/>
          </a:xfrm>
        </p:spPr>
        <p:txBody>
          <a:bodyPr anchor="b"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4671623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2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26.04.2023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‹#›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aircAruvnK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408265" y="2470889"/>
            <a:ext cx="6910235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4700" spc="-5" dirty="0" smtClean="0"/>
              <a:t>Neuron hálózatok </a:t>
            </a:r>
            <a:r>
              <a:rPr sz="4700" dirty="0" smtClean="0"/>
              <a:t>I</a:t>
            </a:r>
            <a:r>
              <a:rPr lang="hu-HU" sz="4700" spc="-15" dirty="0"/>
              <a:t/>
            </a:r>
            <a:br>
              <a:rPr lang="hu-HU" sz="4700" spc="-15" dirty="0"/>
            </a:br>
            <a:r>
              <a:rPr lang="hu-HU" sz="4700" spc="-15" dirty="0" smtClean="0"/>
              <a:t>Alapok</a:t>
            </a:r>
            <a:endParaRPr sz="4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7700" y="767828"/>
            <a:ext cx="2738121" cy="606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59" b="1" dirty="0">
                <a:latin typeface="Poppins" pitchFamily="2" charset="77"/>
                <a:ea typeface="+mj-ea"/>
                <a:cs typeface="Poppins" pitchFamily="2" charset="77"/>
              </a:rPr>
              <a:t>Neuron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17700" y="1742365"/>
            <a:ext cx="6096000" cy="3744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Egy neuron egy kis egység, </a:t>
            </a:r>
            <a:r>
              <a:rPr lang="hu-HU" sz="2350" dirty="0" smtClean="0">
                <a:latin typeface="Arial MT"/>
                <a:cs typeface="Arial MT"/>
              </a:rPr>
              <a:t>melynek értéke</a:t>
            </a:r>
            <a:r>
              <a:rPr lang="hu-HU" sz="2350" dirty="0">
                <a:latin typeface="Arial MT"/>
                <a:cs typeface="Arial MT"/>
              </a:rPr>
              <a:t>: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100" y="2257425"/>
            <a:ext cx="7013447" cy="4433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300" y="697225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/>
              <a:t>Hálózati struktúra</a:t>
            </a:r>
            <a:endParaRPr sz="3860" dirty="0"/>
          </a:p>
        </p:txBody>
      </p:sp>
      <p:sp>
        <p:nvSpPr>
          <p:cNvPr id="3" name="object 3"/>
          <p:cNvSpPr txBox="1"/>
          <p:nvPr/>
        </p:nvSpPr>
        <p:spPr>
          <a:xfrm>
            <a:off x="1765300" y="1731222"/>
            <a:ext cx="7092315" cy="3990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401320" indent="-635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A bemeneti rétegben a bemenetek aktiválásként állnak rendelkezésre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 smtClean="0">
                <a:latin typeface="Arial MT"/>
                <a:cs typeface="Arial MT"/>
              </a:rPr>
              <a:t>A </a:t>
            </a:r>
            <a:r>
              <a:rPr lang="hu-HU" sz="2350" dirty="0">
                <a:latin typeface="Arial MT"/>
                <a:cs typeface="Arial MT"/>
              </a:rPr>
              <a:t>hálózaton belül az értékek az egyes neuronok aktivációs állapotait jelentik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 smtClean="0">
                <a:latin typeface="Arial MT"/>
                <a:cs typeface="Arial MT"/>
              </a:rPr>
              <a:t>A </a:t>
            </a:r>
            <a:r>
              <a:rPr lang="hu-HU" sz="2350" dirty="0">
                <a:latin typeface="Arial MT"/>
                <a:cs typeface="Arial MT"/>
              </a:rPr>
              <a:t>bemeneti neuronok száma a pixelek számából adódik</a:t>
            </a:r>
            <a:r>
              <a:rPr lang="hu-HU" sz="2350" dirty="0" smtClean="0">
                <a:latin typeface="Arial MT"/>
                <a:cs typeface="Arial MT"/>
              </a:rPr>
              <a:t>. A </a:t>
            </a:r>
            <a:r>
              <a:rPr lang="hu-HU" sz="2350" dirty="0">
                <a:latin typeface="Arial MT"/>
                <a:cs typeface="Arial MT"/>
              </a:rPr>
              <a:t>térbeli információk elvesznek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 smtClean="0">
                <a:latin typeface="Arial MT"/>
                <a:cs typeface="Arial MT"/>
              </a:rPr>
              <a:t>A </a:t>
            </a:r>
            <a:r>
              <a:rPr lang="hu-HU" sz="2350" dirty="0">
                <a:latin typeface="Arial MT"/>
                <a:cs typeface="Arial MT"/>
              </a:rPr>
              <a:t>második és harmadik rétegben a neuronok száma szabadon megválasztható, és </a:t>
            </a:r>
            <a:r>
              <a:rPr lang="hu-HU" sz="2350" dirty="0" smtClean="0">
                <a:latin typeface="Arial MT"/>
                <a:cs typeface="Arial MT"/>
              </a:rPr>
              <a:t>most teljesen </a:t>
            </a:r>
            <a:r>
              <a:rPr lang="hu-HU" sz="2350" dirty="0">
                <a:latin typeface="Arial MT"/>
                <a:cs typeface="Arial MT"/>
              </a:rPr>
              <a:t>önkényesen </a:t>
            </a:r>
            <a:r>
              <a:rPr lang="hu-HU" sz="2350" dirty="0" smtClean="0">
                <a:latin typeface="Arial MT"/>
                <a:cs typeface="Arial MT"/>
              </a:rPr>
              <a:t>a 16-os értéket </a:t>
            </a:r>
            <a:r>
              <a:rPr lang="hu-HU" sz="2350" dirty="0">
                <a:latin typeface="Arial MT"/>
                <a:cs typeface="Arial MT"/>
              </a:rPr>
              <a:t>választottuk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 smtClean="0">
                <a:latin typeface="Arial MT"/>
                <a:cs typeface="Arial MT"/>
              </a:rPr>
              <a:t>A </a:t>
            </a:r>
            <a:r>
              <a:rPr lang="hu-HU" sz="2350" dirty="0">
                <a:latin typeface="Arial MT"/>
                <a:cs typeface="Arial MT"/>
              </a:rPr>
              <a:t>kimeneti neuronok száma megfelel a lehetséges kimenetek számának.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1500" y="2028825"/>
            <a:ext cx="5716440" cy="441629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65300" y="352425"/>
            <a:ext cx="8601669" cy="1461801"/>
          </a:xfrm>
        </p:spPr>
        <p:txBody>
          <a:bodyPr/>
          <a:lstStyle/>
          <a:p>
            <a:r>
              <a:rPr lang="hu-HU" dirty="0" smtClean="0"/>
              <a:t>Rétegek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7700" y="698774"/>
            <a:ext cx="4109721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b="1" spc="-5" dirty="0" smtClean="0">
                <a:latin typeface="Arial"/>
                <a:cs typeface="Arial"/>
              </a:rPr>
              <a:t>Kimeneti rétegek</a:t>
            </a:r>
            <a:endParaRPr sz="386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7700" y="1604120"/>
            <a:ext cx="717423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Az eredményértékeket a kimeneti réteg aktiválásaként adjuk meg.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300" y="2790825"/>
            <a:ext cx="6250855" cy="441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5300" y="703974"/>
            <a:ext cx="4800600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b="1" spc="-5" dirty="0" smtClean="0">
                <a:latin typeface="Arial"/>
                <a:cs typeface="Arial"/>
              </a:rPr>
              <a:t>Rejtett rétegek</a:t>
            </a:r>
            <a:endParaRPr sz="386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5300" y="1571625"/>
            <a:ext cx="674497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A bemeneti és kimeneti rétegek közötti rétegeket rejtett rétegeknek nevezzük.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700" y="2714625"/>
            <a:ext cx="5764477" cy="4464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663637"/>
            <a:ext cx="8305800" cy="16911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/>
              <a:t>Adatáramlás a hálózaton </a:t>
            </a:r>
            <a:r>
              <a:rPr lang="hu-HU" sz="3860" spc="-5" dirty="0" smtClean="0"/>
              <a:t>keresztül</a:t>
            </a:r>
            <a:br>
              <a:rPr lang="hu-HU" sz="3860" spc="-5" dirty="0" smtClean="0"/>
            </a:br>
            <a:r>
              <a:rPr lang="de-DE" sz="2350" b="0" dirty="0" smtClean="0">
                <a:latin typeface="Arial MT"/>
                <a:cs typeface="Arial MT"/>
              </a:rPr>
              <a:t/>
            </a:r>
            <a:br>
              <a:rPr lang="de-DE" sz="2350" b="0" dirty="0" smtClean="0">
                <a:latin typeface="Arial MT"/>
                <a:cs typeface="Arial MT"/>
              </a:rPr>
            </a:br>
            <a:r>
              <a:rPr lang="hu-HU" sz="2350" b="0" dirty="0">
                <a:latin typeface="Arial MT"/>
                <a:cs typeface="Arial MT"/>
              </a:rPr>
              <a:t>Az egyik réteg aktivációi a következő réteg bemenetei lesznek.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100" y="2943225"/>
            <a:ext cx="5716440" cy="4422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514" y="733425"/>
            <a:ext cx="8001000" cy="16911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/>
              <a:t>Adatáramlás a hálózaton </a:t>
            </a:r>
            <a:r>
              <a:rPr lang="hu-HU" sz="3860" spc="-5" dirty="0" smtClean="0"/>
              <a:t>keresztül</a:t>
            </a:r>
            <a:br>
              <a:rPr lang="hu-HU" sz="3860" spc="-5" dirty="0" smtClean="0"/>
            </a:br>
            <a:r>
              <a:rPr lang="de-DE" sz="2350" b="0" dirty="0" smtClean="0">
                <a:latin typeface="Arial MT"/>
                <a:cs typeface="Arial MT"/>
              </a:rPr>
              <a:t/>
            </a:r>
            <a:br>
              <a:rPr lang="de-DE" sz="2350" b="0" dirty="0" smtClean="0">
                <a:latin typeface="Arial MT"/>
                <a:cs typeface="Arial MT"/>
              </a:rPr>
            </a:br>
            <a:r>
              <a:rPr lang="hu-HU" sz="2350" b="0" dirty="0">
                <a:latin typeface="Arial MT"/>
                <a:cs typeface="Arial MT"/>
              </a:rPr>
              <a:t>Így "áramlanak" az adatok a hálózaton keresztül, és így történik a számítási folyamat.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9514" y="2790825"/>
            <a:ext cx="5716440" cy="441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1800" y="704029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/>
              <a:t>Adatáramlás a hálózaton keresztül</a:t>
            </a:r>
            <a:endParaRPr sz="386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800" y="1876425"/>
            <a:ext cx="5716440" cy="4417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6561" y="809625"/>
            <a:ext cx="432593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b="1" spc="-5" dirty="0" smtClean="0">
                <a:latin typeface="Arial"/>
                <a:cs typeface="Arial"/>
              </a:rPr>
              <a:t>Összeállítás</a:t>
            </a:r>
            <a:endParaRPr sz="386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5902" y="1625890"/>
            <a:ext cx="6947534" cy="1097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Most nézzünk meg közelebbről néhány karaktert. Kisebb alapegységekből összeállítva képzelhetjük el őket</a:t>
            </a:r>
            <a:r>
              <a:rPr sz="2350" dirty="0" smtClean="0">
                <a:latin typeface="Arial MT"/>
                <a:cs typeface="Arial MT"/>
              </a:rPr>
              <a:t>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7490" y="2943225"/>
            <a:ext cx="5143499" cy="3880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9100" y="750499"/>
            <a:ext cx="7178675" cy="16911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b="1" spc="-5" dirty="0" smtClean="0">
                <a:latin typeface="Arial"/>
                <a:cs typeface="Arial"/>
              </a:rPr>
              <a:t>Összeállítás</a:t>
            </a:r>
            <a:r>
              <a:rPr lang="hu-HU" sz="3860" dirty="0" smtClean="0">
                <a:latin typeface="Arial"/>
                <a:cs typeface="Arial"/>
              </a:rPr>
              <a:t/>
            </a:r>
            <a:br>
              <a:rPr lang="hu-HU" sz="3860" dirty="0" smtClean="0">
                <a:latin typeface="Arial"/>
                <a:cs typeface="Arial"/>
              </a:rPr>
            </a:br>
            <a:r>
              <a:rPr lang="de-DE" sz="2350" dirty="0" smtClean="0">
                <a:latin typeface="Arial MT"/>
                <a:cs typeface="Arial MT"/>
              </a:rPr>
              <a:t/>
            </a:r>
            <a:br>
              <a:rPr lang="de-DE" sz="2350" dirty="0" smtClean="0">
                <a:latin typeface="Arial MT"/>
                <a:cs typeface="Arial MT"/>
              </a:rPr>
            </a:br>
            <a:r>
              <a:rPr lang="hu-HU" sz="2350" dirty="0">
                <a:latin typeface="Arial MT"/>
                <a:cs typeface="Arial MT"/>
              </a:rPr>
              <a:t>Ezekből az összerakott egységekből viszont más, nagyobb egységeket is össze lehet rakni.</a:t>
            </a:r>
            <a:endParaRPr sz="235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4242" y="4238625"/>
            <a:ext cx="37401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or: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5300" y="2603576"/>
            <a:ext cx="5141975" cy="15621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00" y="4314825"/>
            <a:ext cx="5141975" cy="3095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6559" y="406833"/>
            <a:ext cx="8601669" cy="1200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dirty="0"/>
              <a:t>A gondolkodási folyamatok </a:t>
            </a:r>
            <a:r>
              <a:rPr lang="hu-HU" dirty="0" smtClean="0"/>
              <a:t>alapjai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399541" y="2028825"/>
            <a:ext cx="7071359" cy="2183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198120" indent="-6350">
              <a:lnSpc>
                <a:spcPct val="99800"/>
              </a:lnSpc>
              <a:spcBef>
                <a:spcPts val="105"/>
              </a:spcBef>
            </a:pPr>
            <a:r>
              <a:rPr lang="hu-HU" sz="2350" spc="-5" dirty="0">
                <a:latin typeface="Arial MT"/>
                <a:cs typeface="Arial MT"/>
              </a:rPr>
              <a:t>Feltehetően az agyunkban zajló összes (gondolkodási) folyamat az egymással hálózatba kapcsolt neuronok aktiválásán alapul</a:t>
            </a:r>
            <a:r>
              <a:rPr lang="hu-HU" sz="2350" spc="-5" dirty="0" smtClean="0">
                <a:latin typeface="Arial MT"/>
                <a:cs typeface="Arial MT"/>
              </a:rPr>
              <a:t>.</a:t>
            </a:r>
            <a:br>
              <a:rPr lang="hu-HU" sz="2350" spc="-5" dirty="0" smtClean="0">
                <a:latin typeface="Arial MT"/>
                <a:cs typeface="Arial MT"/>
              </a:rPr>
            </a:br>
            <a:r>
              <a:rPr lang="hu-HU" sz="2350" spc="-5" dirty="0" smtClean="0">
                <a:latin typeface="Arial MT"/>
                <a:cs typeface="Arial MT"/>
              </a:rPr>
              <a:t>Ezek </a:t>
            </a:r>
            <a:r>
              <a:rPr lang="hu-HU" sz="2350" spc="-5" dirty="0">
                <a:latin typeface="Arial MT"/>
                <a:cs typeface="Arial MT"/>
              </a:rPr>
              <a:t>a neuronok azonban nem csak rendezetlenül vannak összekötve, hanem az agyterületektől függően különböző módon strukturáltak.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428625"/>
            <a:ext cx="5943600" cy="120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15" dirty="0"/>
              <a:t>Rétegstruktúra és feldolgozási lépések</a:t>
            </a:r>
            <a:endParaRPr sz="3860" dirty="0"/>
          </a:p>
        </p:txBody>
      </p:sp>
      <p:sp>
        <p:nvSpPr>
          <p:cNvPr id="3" name="object 3"/>
          <p:cNvSpPr txBox="1"/>
          <p:nvPr/>
        </p:nvSpPr>
        <p:spPr>
          <a:xfrm>
            <a:off x="1689100" y="2257425"/>
            <a:ext cx="7146925" cy="2906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99900"/>
              </a:lnSpc>
              <a:spcBef>
                <a:spcPts val="105"/>
              </a:spcBef>
            </a:pPr>
            <a:r>
              <a:rPr lang="hu-HU" sz="2350" spc="-5" dirty="0">
                <a:latin typeface="Arial MT"/>
                <a:cs typeface="Arial MT"/>
              </a:rPr>
              <a:t>A neurális hálózat réteges szerkezetének egyik értelmezése az, hogy a különböző neuronok különböző feladatokra specializálódnak, és a különböző szintek különböző feldolgozási lépéseknek felelnek meg</a:t>
            </a:r>
            <a:r>
              <a:rPr lang="hu-HU" sz="2350" spc="-5" dirty="0" smtClean="0">
                <a:latin typeface="Arial MT"/>
                <a:cs typeface="Arial MT"/>
              </a:rPr>
              <a:t>.</a:t>
            </a:r>
            <a:br>
              <a:rPr lang="hu-HU" sz="2350" spc="-5" dirty="0" smtClean="0">
                <a:latin typeface="Arial MT"/>
                <a:cs typeface="Arial MT"/>
              </a:rPr>
            </a:br>
            <a:r>
              <a:rPr lang="hu-HU" sz="2350" dirty="0">
                <a:latin typeface="Arial MT"/>
                <a:cs typeface="Arial MT"/>
              </a:rPr>
              <a:t>A bal oldali rétegekben lévő neuronok egyszerűbb mintákat </a:t>
            </a:r>
            <a:r>
              <a:rPr lang="hu-HU" sz="2350" dirty="0" smtClean="0">
                <a:latin typeface="Arial MT"/>
                <a:cs typeface="Arial MT"/>
              </a:rPr>
              <a:t>kutatnak, </a:t>
            </a:r>
            <a:r>
              <a:rPr lang="hu-HU" sz="2350" dirty="0">
                <a:latin typeface="Arial MT"/>
                <a:cs typeface="Arial MT"/>
              </a:rPr>
              <a:t>a jobb oldali rétegekben lévő neuronok pedig bonyolultabb mintákat.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352425"/>
            <a:ext cx="7019543" cy="6833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3114" y="657225"/>
            <a:ext cx="6374385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b="1" spc="-5" dirty="0">
                <a:latin typeface="Arial"/>
                <a:cs typeface="Arial"/>
              </a:rPr>
              <a:t>A végrehajtás részletei</a:t>
            </a:r>
            <a:endParaRPr sz="386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3114" y="1392371"/>
            <a:ext cx="515112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Minden kapcsolatnak meghatározott súlya van</a:t>
            </a:r>
            <a:r>
              <a:rPr sz="2350" spc="-5" dirty="0" smtClean="0">
                <a:latin typeface="Arial MT"/>
                <a:cs typeface="Arial MT"/>
              </a:rPr>
              <a:t>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2257425"/>
            <a:ext cx="6424532" cy="4805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1900" y="1647825"/>
            <a:ext cx="8601669" cy="36285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0">
              <a:lnSpc>
                <a:spcPct val="99800"/>
              </a:lnSpc>
              <a:spcBef>
                <a:spcPts val="120"/>
              </a:spcBef>
            </a:pPr>
            <a:r>
              <a:rPr lang="hu-HU" sz="2350" b="0" dirty="0">
                <a:latin typeface="Arial MT"/>
                <a:cs typeface="Arial MT"/>
              </a:rPr>
              <a:t>A neuron összesíti az összes bejövő aktivációt. Az úgynevezett "receptív mező" a jobb oldalon látható. Ez a bemeneti neuronok azon területe, amely információt továbbít egyetlen továbbító neuronhoz. Ezért minden olyan súlyt, amely nem egyenlő 0-val (vagy összege valamilyen kis választott érték alatt van), figyelembe kell venni. Példánkban a vizsgált neuron receptív </a:t>
            </a:r>
            <a:r>
              <a:rPr lang="hu-HU" sz="2350" b="0" dirty="0" err="1">
                <a:latin typeface="Arial MT"/>
                <a:cs typeface="Arial MT"/>
              </a:rPr>
              <a:t>mezeje</a:t>
            </a:r>
            <a:r>
              <a:rPr lang="hu-HU" sz="2350" b="0" dirty="0">
                <a:latin typeface="Arial MT"/>
                <a:cs typeface="Arial MT"/>
              </a:rPr>
              <a:t> még mindig nagyon nagy, és a teljes bemeneti területet felölelheti. A (később kifejtett) képzés során azonban a neuronok mindegyike specializálódik bizonyos területekre, és a receptív mező összezsugorodik.</a:t>
            </a:r>
            <a:endParaRPr sz="2350" dirty="0">
              <a:latin typeface="Arial MT"/>
              <a:cs typeface="Arial MT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612900" y="657225"/>
            <a:ext cx="2768194" cy="686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860" b="1" spc="-5" dirty="0" smtClean="0"/>
              <a:t>Fogadómező</a:t>
            </a:r>
            <a:endParaRPr lang="en-US" sz="386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300" y="657225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 smtClean="0"/>
              <a:t>Fogadómező</a:t>
            </a:r>
            <a:endParaRPr sz="386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100" y="1647825"/>
            <a:ext cx="6662478" cy="499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300" y="704029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 smtClean="0"/>
              <a:t>Korlátozó</a:t>
            </a:r>
            <a:r>
              <a:rPr sz="3860" spc="-5" dirty="0" smtClean="0"/>
              <a:t>()-</a:t>
            </a:r>
            <a:r>
              <a:rPr lang="hu-HU" sz="3860" spc="-5" dirty="0" smtClean="0"/>
              <a:t>függvény</a:t>
            </a:r>
            <a:endParaRPr sz="386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1756229" y="1724025"/>
            <a:ext cx="5983129" cy="45485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0">
              <a:lnSpc>
                <a:spcPct val="99800"/>
              </a:lnSpc>
              <a:spcBef>
                <a:spcPts val="105"/>
              </a:spcBef>
              <a:buNone/>
            </a:pPr>
            <a:r>
              <a:rPr lang="hu-HU" dirty="0"/>
              <a:t>A hálózatban többlépcsős folyamat zajlik szorzásokkal és összegekkel. Az értékek könnyen (pozitív vagy negatív irányban) </a:t>
            </a:r>
            <a:r>
              <a:rPr lang="hu-HU" dirty="0" err="1"/>
              <a:t>kicsúszhatnak</a:t>
            </a:r>
            <a:r>
              <a:rPr lang="hu-HU" dirty="0"/>
              <a:t> a kezünkből (erősen növekedhetnek). Ezért egy </a:t>
            </a:r>
            <a:r>
              <a:rPr lang="hu-HU" dirty="0" smtClean="0"/>
              <a:t>„korlátozó()" </a:t>
            </a:r>
            <a:r>
              <a:rPr lang="hu-HU" dirty="0"/>
              <a:t>függvényt fogunk használni, amely biztosítja, hogy az értékek mindig a 0 és 1 közötti tartományra korlátozódjanak. A már 0 és 1 közötti értékek alig vagy egyáltalán nem változnak, a túl nagy vagy túl kicsi értékeket pedig összenyomjuk, hogy a kívánt határok közé essenek.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657225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/>
              <a:t>Korlátozó</a:t>
            </a:r>
            <a:r>
              <a:rPr lang="hu-HU" sz="3860" spc="-5" dirty="0" smtClean="0"/>
              <a:t>()-függvény</a:t>
            </a:r>
            <a:endParaRPr sz="386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1876425"/>
            <a:ext cx="4855464" cy="3745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6126" y="657225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 smtClean="0"/>
              <a:t>Torzultság</a:t>
            </a:r>
            <a:endParaRPr lang="hu-HU" sz="3860" dirty="0"/>
          </a:p>
        </p:txBody>
      </p:sp>
      <p:sp>
        <p:nvSpPr>
          <p:cNvPr id="3" name="object 3"/>
          <p:cNvSpPr txBox="1"/>
          <p:nvPr/>
        </p:nvSpPr>
        <p:spPr>
          <a:xfrm>
            <a:off x="1657055" y="1724025"/>
            <a:ext cx="8272145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Van egy kiegészítés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 smtClean="0">
                <a:latin typeface="Arial MT"/>
                <a:cs typeface="Arial MT"/>
              </a:rPr>
              <a:t>A </a:t>
            </a:r>
            <a:r>
              <a:rPr lang="hu-HU" sz="2350" dirty="0">
                <a:latin typeface="Arial MT"/>
                <a:cs typeface="Arial MT"/>
              </a:rPr>
              <a:t>neuronoknak lehet egy bizonyos </a:t>
            </a:r>
            <a:r>
              <a:rPr lang="hu-HU" sz="2350" dirty="0" err="1" smtClean="0">
                <a:latin typeface="Arial MT"/>
                <a:cs typeface="Arial MT"/>
              </a:rPr>
              <a:t>torzultságuk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 smtClean="0">
                <a:latin typeface="Arial MT"/>
                <a:cs typeface="Arial MT"/>
              </a:rPr>
              <a:t>Ez </a:t>
            </a:r>
            <a:r>
              <a:rPr lang="hu-HU" sz="2350" dirty="0">
                <a:latin typeface="Arial MT"/>
                <a:cs typeface="Arial MT"/>
              </a:rPr>
              <a:t>megnyilvánulhat bizonyos lassú ingerlékenységben (ekkor több bemenetre van szükség a neuron aktiválásához) vagy </a:t>
            </a:r>
            <a:r>
              <a:rPr lang="hu-HU" sz="2350" dirty="0" smtClean="0">
                <a:latin typeface="Arial MT"/>
                <a:cs typeface="Arial MT"/>
              </a:rPr>
              <a:t>előingerlésre </a:t>
            </a:r>
            <a:r>
              <a:rPr lang="hu-HU" sz="2350" dirty="0">
                <a:latin typeface="Arial MT"/>
                <a:cs typeface="Arial MT"/>
              </a:rPr>
              <a:t>(ekkor kevesebb bemenetre van szükség a neuron aktiválásához).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700" y="1571625"/>
            <a:ext cx="6734593" cy="442159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352425"/>
            <a:ext cx="8882642" cy="10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733425"/>
            <a:ext cx="8601669" cy="606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3860" spc="-5" dirty="0" smtClean="0"/>
              <a:t>Torzultság</a:t>
            </a:r>
            <a:endParaRPr sz="386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1876425"/>
            <a:ext cx="6485037" cy="4417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3231" y="689772"/>
            <a:ext cx="8601669" cy="60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pc="-5" dirty="0"/>
              <a:t>Mesterséges </a:t>
            </a:r>
            <a:r>
              <a:rPr lang="hu-HU" spc="-5" dirty="0" smtClean="0"/>
              <a:t>idegi </a:t>
            </a:r>
            <a:r>
              <a:rPr lang="hu-HU" spc="-5" dirty="0"/>
              <a:t>hálózatok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384300" y="2024560"/>
            <a:ext cx="8081355" cy="41048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A mesterséges neurális hálózatok megpróbálják </a:t>
            </a:r>
            <a:r>
              <a:rPr lang="hu-HU" sz="2350" dirty="0" smtClean="0">
                <a:latin typeface="Arial MT"/>
                <a:cs typeface="Arial MT"/>
              </a:rPr>
              <a:t>lemásolni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hu-HU" sz="2350" spc="-5" dirty="0">
                <a:latin typeface="Arial MT"/>
                <a:cs typeface="Arial MT"/>
              </a:rPr>
              <a:t>a</a:t>
            </a:r>
            <a:r>
              <a:rPr lang="hu-HU" sz="2350" spc="-5" dirty="0" smtClean="0">
                <a:latin typeface="Arial MT"/>
                <a:cs typeface="Arial MT"/>
              </a:rPr>
              <a:t> neuronok tulajdonságait</a:t>
            </a:r>
            <a:endParaRPr lang="hu-HU" sz="235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hu-HU" sz="2350" spc="-5" dirty="0">
                <a:latin typeface="Arial MT"/>
                <a:cs typeface="Arial MT"/>
              </a:rPr>
              <a:t>a</a:t>
            </a:r>
            <a:r>
              <a:rPr lang="hu-HU" sz="2350" spc="-5" dirty="0" smtClean="0">
                <a:latin typeface="Arial MT"/>
                <a:cs typeface="Arial MT"/>
              </a:rPr>
              <a:t>z elrendeződésük szerkezetét</a:t>
            </a:r>
            <a:r>
              <a:rPr lang="de-DE" sz="2350" spc="5" dirty="0" smtClean="0">
                <a:latin typeface="Arial MT"/>
                <a:cs typeface="Arial MT"/>
              </a:rPr>
              <a:t> </a:t>
            </a:r>
            <a:r>
              <a:rPr sz="2350" spc="-5" dirty="0" smtClean="0">
                <a:latin typeface="Arial MT"/>
                <a:cs typeface="Arial MT"/>
              </a:rPr>
              <a:t>(</a:t>
            </a:r>
            <a:r>
              <a:rPr sz="2350" spc="-5" dirty="0" err="1" smtClean="0">
                <a:latin typeface="Arial MT"/>
                <a:cs typeface="Arial MT"/>
              </a:rPr>
              <a:t>topol</a:t>
            </a:r>
            <a:r>
              <a:rPr lang="hu-HU" sz="2350" spc="-5" dirty="0" err="1" smtClean="0">
                <a:latin typeface="Arial MT"/>
                <a:cs typeface="Arial MT"/>
              </a:rPr>
              <a:t>ógiáját</a:t>
            </a:r>
            <a:r>
              <a:rPr sz="2350" spc="-5" dirty="0" smtClean="0">
                <a:latin typeface="Arial MT"/>
                <a:cs typeface="Arial MT"/>
              </a:rPr>
              <a:t>)</a:t>
            </a:r>
            <a:endParaRPr lang="hu-HU" sz="2350" spc="-5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hu-HU" sz="2350" spc="-5" dirty="0">
                <a:latin typeface="Arial MT"/>
                <a:cs typeface="Arial MT"/>
              </a:rPr>
              <a:t>a</a:t>
            </a:r>
            <a:r>
              <a:rPr lang="hu-HU" sz="2350" spc="-5" dirty="0" smtClean="0">
                <a:latin typeface="Arial MT"/>
                <a:cs typeface="Arial MT"/>
              </a:rPr>
              <a:t> tanulás folyamatát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sz="2350" dirty="0">
              <a:latin typeface="Arial MT"/>
              <a:cs typeface="Arial MT"/>
            </a:endParaRPr>
          </a:p>
          <a:p>
            <a:pPr marL="355600" marR="3768090" indent="-342900">
              <a:lnSpc>
                <a:spcPct val="103400"/>
              </a:lnSpc>
              <a:buFont typeface="Arial" panose="020B0604020202020204" pitchFamily="34" charset="0"/>
              <a:buChar char="•"/>
            </a:pPr>
            <a:r>
              <a:rPr lang="hu-HU" sz="2350" dirty="0">
                <a:latin typeface="Arial MT"/>
                <a:cs typeface="Arial MT"/>
              </a:rPr>
              <a:t>Mi az a </a:t>
            </a:r>
            <a:r>
              <a:rPr lang="hu-HU" sz="2350" dirty="0" smtClean="0">
                <a:latin typeface="Arial MT"/>
                <a:cs typeface="Arial MT"/>
              </a:rPr>
              <a:t>neurális hálózat</a:t>
            </a:r>
            <a:r>
              <a:rPr sz="2350" dirty="0" smtClean="0">
                <a:latin typeface="Arial MT"/>
                <a:cs typeface="Arial MT"/>
              </a:rPr>
              <a:t>? </a:t>
            </a:r>
            <a:endParaRPr lang="de-DE" sz="2350" spc="-640" dirty="0">
              <a:latin typeface="Arial MT"/>
              <a:cs typeface="Arial MT"/>
            </a:endParaRPr>
          </a:p>
          <a:p>
            <a:pPr marL="355600" marR="3768090" indent="-342900">
              <a:lnSpc>
                <a:spcPct val="103400"/>
              </a:lnSpc>
              <a:buFont typeface="Arial" panose="020B0604020202020204" pitchFamily="34" charset="0"/>
              <a:buChar char="•"/>
            </a:pPr>
            <a:r>
              <a:rPr lang="hu-HU" sz="2350" dirty="0" smtClean="0">
                <a:latin typeface="Arial MT"/>
                <a:cs typeface="Arial MT"/>
              </a:rPr>
              <a:t>Mi az a neuron</a:t>
            </a:r>
            <a:r>
              <a:rPr sz="2350" dirty="0" smtClean="0">
                <a:latin typeface="Arial MT"/>
                <a:cs typeface="Arial MT"/>
              </a:rPr>
              <a:t>?</a:t>
            </a:r>
            <a:endParaRPr sz="2350" dirty="0">
              <a:latin typeface="Arial MT"/>
              <a:cs typeface="Arial MT"/>
            </a:endParaRPr>
          </a:p>
          <a:p>
            <a:pPr marL="354965" marR="5080" indent="-342900">
              <a:lnSpc>
                <a:spcPts val="2810"/>
              </a:lnSpc>
              <a:spcBef>
                <a:spcPts val="195"/>
              </a:spcBef>
              <a:buFont typeface="Arial" panose="020B0604020202020204" pitchFamily="34" charset="0"/>
              <a:buChar char="•"/>
            </a:pPr>
            <a:r>
              <a:rPr lang="hu-HU" sz="2350" dirty="0">
                <a:latin typeface="Arial MT"/>
                <a:cs typeface="Arial MT"/>
              </a:rPr>
              <a:t>Mi a különbség a hagyományos számítógéphez képest </a:t>
            </a:r>
            <a:r>
              <a:rPr lang="hu-HU" sz="2350" dirty="0" smtClean="0">
                <a:latin typeface="Arial MT"/>
                <a:cs typeface="Arial MT"/>
              </a:rPr>
              <a:t>(Neumann-architektúra)?</a:t>
            </a:r>
            <a:endParaRPr lang="hu-HU" sz="2350" dirty="0" smtClean="0">
              <a:latin typeface="Arial MT"/>
              <a:cs typeface="Arial MT"/>
            </a:endParaRPr>
          </a:p>
          <a:p>
            <a:pPr marL="354965" marR="5080" indent="-342900">
              <a:lnSpc>
                <a:spcPts val="2810"/>
              </a:lnSpc>
              <a:spcBef>
                <a:spcPts val="195"/>
              </a:spcBef>
              <a:buFont typeface="Arial" panose="020B0604020202020204" pitchFamily="34" charset="0"/>
              <a:buChar char="•"/>
            </a:pPr>
            <a:r>
              <a:rPr lang="hu-HU" sz="2350" dirty="0">
                <a:latin typeface="Arial MT"/>
                <a:cs typeface="Arial MT"/>
              </a:rPr>
              <a:t>A tanulási folyamatot </a:t>
            </a:r>
            <a:r>
              <a:rPr lang="hu-HU" sz="2350" dirty="0" smtClean="0">
                <a:latin typeface="Arial MT"/>
                <a:cs typeface="Arial MT"/>
              </a:rPr>
              <a:t>(visszacsatolás) </a:t>
            </a:r>
            <a:r>
              <a:rPr lang="hu-HU" sz="2350" dirty="0">
                <a:latin typeface="Arial MT"/>
                <a:cs typeface="Arial MT"/>
              </a:rPr>
              <a:t>nem szeretnénk részletezni.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0" y="1789943"/>
            <a:ext cx="332740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Összességében a következőket </a:t>
            </a:r>
            <a:r>
              <a:rPr lang="hu-HU" sz="2350" dirty="0" smtClean="0">
                <a:latin typeface="Arial MT"/>
                <a:cs typeface="Arial MT"/>
              </a:rPr>
              <a:t>írhatjuk</a:t>
            </a:r>
            <a:r>
              <a:rPr sz="2350" dirty="0" smtClean="0">
                <a:latin typeface="Arial MT"/>
                <a:cs typeface="Arial MT"/>
              </a:rPr>
              <a:t>: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2790825"/>
            <a:ext cx="6607440" cy="287961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384300" y="441685"/>
            <a:ext cx="8601669" cy="1461801"/>
          </a:xfrm>
        </p:spPr>
        <p:txBody>
          <a:bodyPr/>
          <a:lstStyle/>
          <a:p>
            <a:r>
              <a:rPr lang="hu-HU" sz="4000" spc="-5" dirty="0" smtClean="0">
                <a:latin typeface="Arial"/>
                <a:cs typeface="Arial"/>
              </a:rPr>
              <a:t>Teljes aktiválási függvény</a:t>
            </a:r>
            <a:r>
              <a:rPr lang="en-US" sz="4000" dirty="0">
                <a:latin typeface="Arial"/>
                <a:cs typeface="Arial"/>
              </a:rPr>
              <a:t/>
            </a:r>
            <a:br>
              <a:rPr lang="en-US" sz="4000" dirty="0">
                <a:latin typeface="Arial"/>
                <a:cs typeface="Arial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0914" y="703773"/>
            <a:ext cx="8601669" cy="60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dirty="0" smtClean="0"/>
              <a:t>Feladatok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689326" y="1876425"/>
            <a:ext cx="8543925" cy="200696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lang="hu-HU" sz="2350" dirty="0" smtClean="0">
                <a:latin typeface="Arial MT"/>
                <a:cs typeface="Arial MT"/>
              </a:rPr>
              <a:t>Keressük </a:t>
            </a:r>
            <a:r>
              <a:rPr lang="hu-HU" sz="2350" dirty="0">
                <a:latin typeface="Arial MT"/>
                <a:cs typeface="Arial MT"/>
              </a:rPr>
              <a:t>meg a válaszokat</a:t>
            </a:r>
            <a:r>
              <a:rPr lang="hu-HU" sz="2350" dirty="0" smtClean="0">
                <a:latin typeface="Arial MT"/>
                <a:cs typeface="Arial MT"/>
              </a:rPr>
              <a:t>:</a:t>
            </a:r>
          </a:p>
          <a:p>
            <a:pPr marL="355600" indent="-3429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hu-HU" sz="2350" dirty="0" smtClean="0">
                <a:latin typeface="Arial MT"/>
                <a:cs typeface="Arial MT"/>
              </a:rPr>
              <a:t>Hol </a:t>
            </a:r>
            <a:r>
              <a:rPr lang="hu-HU" sz="2350" dirty="0">
                <a:latin typeface="Arial MT"/>
                <a:cs typeface="Arial MT"/>
              </a:rPr>
              <a:t>tárolja a neurális hálózat </a:t>
            </a:r>
            <a:r>
              <a:rPr lang="hu-HU" sz="2350" dirty="0" smtClean="0">
                <a:latin typeface="Arial MT"/>
                <a:cs typeface="Arial MT"/>
              </a:rPr>
              <a:t>a tudását</a:t>
            </a:r>
            <a:r>
              <a:rPr lang="hu-HU" sz="2350" dirty="0" smtClean="0">
                <a:latin typeface="Arial MT"/>
                <a:cs typeface="Arial MT"/>
              </a:rPr>
              <a:t>?</a:t>
            </a:r>
          </a:p>
          <a:p>
            <a:pPr marL="355600" indent="-3429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hu-HU" sz="2350" dirty="0" smtClean="0">
                <a:latin typeface="Arial MT"/>
                <a:cs typeface="Arial MT"/>
              </a:rPr>
              <a:t>Mi </a:t>
            </a:r>
            <a:r>
              <a:rPr lang="hu-HU" sz="2350" dirty="0">
                <a:latin typeface="Arial MT"/>
                <a:cs typeface="Arial MT"/>
              </a:rPr>
              <a:t>történik a tanulási folyamat során</a:t>
            </a:r>
            <a:r>
              <a:rPr lang="hu-HU" sz="2350" dirty="0" smtClean="0">
                <a:latin typeface="Arial MT"/>
                <a:cs typeface="Arial MT"/>
              </a:rPr>
              <a:t>?</a:t>
            </a:r>
          </a:p>
          <a:p>
            <a:pPr marL="355600" indent="-3429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</a:pPr>
            <a:r>
              <a:rPr lang="hu-HU" sz="2350" dirty="0" smtClean="0">
                <a:latin typeface="Arial MT"/>
                <a:cs typeface="Arial MT"/>
              </a:rPr>
              <a:t>Hány </a:t>
            </a:r>
            <a:r>
              <a:rPr lang="hu-HU" sz="2350" dirty="0">
                <a:latin typeface="Arial MT"/>
                <a:cs typeface="Arial MT"/>
              </a:rPr>
              <a:t>szabadsági foka van a neurális hálózatnak (ezek mind olyan paraméterek, amelyek a folyamat során változnak)?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571625"/>
            <a:ext cx="91440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100" y="1571625"/>
            <a:ext cx="9248171" cy="4383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1098" y="703773"/>
            <a:ext cx="8601669" cy="60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pc="-5" dirty="0"/>
              <a:t>Hálózati intézkedések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671098" y="1876425"/>
            <a:ext cx="7333202" cy="253915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701675" indent="-6350">
              <a:lnSpc>
                <a:spcPts val="2810"/>
              </a:lnSpc>
              <a:spcBef>
                <a:spcPts val="200"/>
              </a:spcBef>
            </a:pPr>
            <a:r>
              <a:rPr lang="hu-HU" sz="2350" dirty="0">
                <a:latin typeface="Arial MT"/>
                <a:cs typeface="Arial MT"/>
              </a:rPr>
              <a:t>Itt egy meglehetősen egyszerű és széles körben használt hálózattípust, a </a:t>
            </a:r>
            <a:r>
              <a:rPr lang="hu-HU" sz="2350" dirty="0" err="1">
                <a:latin typeface="Arial MT"/>
                <a:cs typeface="Arial MT"/>
              </a:rPr>
              <a:t>feed-forward</a:t>
            </a:r>
            <a:r>
              <a:rPr lang="hu-HU" sz="2350" dirty="0">
                <a:latin typeface="Arial MT"/>
                <a:cs typeface="Arial MT"/>
              </a:rPr>
              <a:t> hálózatot vizsgáltuk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br>
              <a:rPr lang="hu-HU" sz="2350" dirty="0" smtClean="0">
                <a:latin typeface="Arial MT"/>
                <a:cs typeface="Arial MT"/>
              </a:rPr>
            </a:br>
            <a:r>
              <a:rPr lang="hu-HU" sz="2350" dirty="0">
                <a:latin typeface="Arial MT"/>
                <a:cs typeface="Arial MT"/>
              </a:rPr>
              <a:t>Számos és gyorsan növekvő számú különböző hálózati konfiguráció (topológia) létezik, amelyeket speciális alkalmazásokhoz használnak.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5086" y="277807"/>
            <a:ext cx="5678328" cy="1200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mtClean="0"/>
              <a:t>„Neural</a:t>
            </a:r>
            <a:r>
              <a:rPr spc="-40" dirty="0" smtClean="0"/>
              <a:t> </a:t>
            </a:r>
            <a:r>
              <a:rPr dirty="0" smtClean="0"/>
              <a:t>Network</a:t>
            </a:r>
            <a:r>
              <a:rPr spc="-40" dirty="0" smtClean="0"/>
              <a:t> </a:t>
            </a:r>
            <a:r>
              <a:rPr dirty="0" smtClean="0"/>
              <a:t>Zoo“</a:t>
            </a:r>
            <a:r>
              <a:rPr lang="de-DE" dirty="0" smtClean="0"/>
              <a:t/>
            </a:r>
            <a:br>
              <a:rPr lang="de-DE" dirty="0" smtClean="0"/>
            </a:br>
            <a:endParaRPr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711274" y="1533574"/>
            <a:ext cx="4080425" cy="2552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>
                <a:latin typeface="Arial MT"/>
                <a:cs typeface="Arial MT"/>
              </a:rPr>
              <a:t>Stefan</a:t>
            </a:r>
            <a:r>
              <a:rPr lang="nl-NL" sz="1800" spc="5" dirty="0">
                <a:latin typeface="Arial MT"/>
                <a:cs typeface="Arial MT"/>
              </a:rPr>
              <a:t> </a:t>
            </a:r>
            <a:r>
              <a:rPr lang="nl-NL" sz="1800" spc="-5" dirty="0">
                <a:latin typeface="Arial MT"/>
                <a:cs typeface="Arial MT"/>
              </a:rPr>
              <a:t>Leijnen</a:t>
            </a:r>
            <a:r>
              <a:rPr lang="nl-NL" sz="1800" spc="-20" dirty="0">
                <a:latin typeface="Arial MT"/>
                <a:cs typeface="Arial MT"/>
              </a:rPr>
              <a:t> </a:t>
            </a:r>
            <a:r>
              <a:rPr lang="nl-NL" sz="1800" dirty="0">
                <a:latin typeface="Arial MT"/>
                <a:cs typeface="Arial MT"/>
              </a:rPr>
              <a:t>and</a:t>
            </a:r>
            <a:r>
              <a:rPr lang="nl-NL" sz="1800" spc="-10" dirty="0">
                <a:latin typeface="Arial MT"/>
                <a:cs typeface="Arial MT"/>
              </a:rPr>
              <a:t> </a:t>
            </a:r>
            <a:r>
              <a:rPr lang="nl-NL" sz="1800" dirty="0">
                <a:latin typeface="Arial MT"/>
                <a:cs typeface="Arial MT"/>
              </a:rPr>
              <a:t>Fjodor</a:t>
            </a:r>
            <a:r>
              <a:rPr lang="nl-NL" sz="1800" spc="-10" dirty="0">
                <a:latin typeface="Arial MT"/>
                <a:cs typeface="Arial MT"/>
              </a:rPr>
              <a:t> </a:t>
            </a:r>
            <a:r>
              <a:rPr lang="nl-NL" sz="1800" spc="-5" dirty="0">
                <a:latin typeface="Arial MT"/>
                <a:cs typeface="Arial MT"/>
              </a:rPr>
              <a:t>van</a:t>
            </a:r>
            <a:r>
              <a:rPr lang="nl-NL" sz="1800" spc="-10" dirty="0">
                <a:latin typeface="Arial MT"/>
                <a:cs typeface="Arial MT"/>
              </a:rPr>
              <a:t> </a:t>
            </a:r>
            <a:r>
              <a:rPr lang="nl-NL" sz="1800" dirty="0">
                <a:latin typeface="Arial MT"/>
                <a:cs typeface="Arial MT"/>
              </a:rPr>
              <a:t>Veen</a:t>
            </a:r>
          </a:p>
          <a:p>
            <a:pPr marL="0" indent="0">
              <a:buNone/>
            </a:pPr>
            <a:r>
              <a:rPr lang="en-US" sz="1800" dirty="0" smtClean="0"/>
              <a:t>https</a:t>
            </a:r>
            <a:r>
              <a:rPr lang="en-US" sz="1800" dirty="0"/>
              <a:t>://</a:t>
            </a:r>
            <a:r>
              <a:rPr lang="en-US" sz="1800" dirty="0" smtClean="0"/>
              <a:t>www.researchgate.net/publication/341373030_The_Neural_Network_Zoo/fulltext/5ebd3f60a6fdcc90d6752941/The  </a:t>
            </a:r>
            <a:r>
              <a:rPr lang="en-US" sz="1800" dirty="0"/>
              <a:t>Neural-Network-Zoo.pdf</a:t>
            </a:r>
          </a:p>
          <a:p>
            <a:pPr marL="0" indent="0">
              <a:buNone/>
            </a:pPr>
            <a:r>
              <a:rPr lang="en-US" sz="1800" dirty="0"/>
              <a:t>(CC BY) license (http://</a:t>
            </a:r>
            <a:r>
              <a:rPr lang="en-US" sz="1800" dirty="0" smtClean="0"/>
              <a:t>creativecommons.org/licenses/by/4.0</a:t>
            </a:r>
            <a:r>
              <a:rPr lang="en-US" sz="1800" dirty="0"/>
              <a:t>/)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5086" y="1421898"/>
            <a:ext cx="3793235" cy="550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2900" y="352425"/>
            <a:ext cx="8601669" cy="3245119"/>
          </a:xfrm>
          <a:prstGeom prst="rect">
            <a:avLst/>
          </a:prstGeom>
        </p:spPr>
        <p:txBody>
          <a:bodyPr vert="horz" wrap="square" lIns="0" tIns="234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4700" spc="-5" dirty="0" smtClean="0"/>
              <a:t>Link</a:t>
            </a:r>
            <a:r>
              <a:rPr lang="hu-HU" sz="4700" spc="-5" dirty="0" err="1" smtClean="0"/>
              <a:t>ek</a:t>
            </a:r>
            <a:r>
              <a:rPr lang="de-DE" sz="4700" spc="-5" dirty="0" smtClean="0"/>
              <a:t/>
            </a:r>
            <a:br>
              <a:rPr lang="de-DE" sz="4700" spc="-5" dirty="0" smtClean="0"/>
            </a:br>
            <a:r>
              <a:rPr lang="de-DE" sz="4700" spc="-5" dirty="0"/>
              <a:t/>
            </a:r>
            <a:br>
              <a:rPr lang="de-DE" sz="4700" spc="-5" dirty="0"/>
            </a:br>
            <a:endParaRPr sz="4700" dirty="0"/>
          </a:p>
          <a:p>
            <a:pPr marL="18415" marR="5080" indent="-6350">
              <a:lnSpc>
                <a:spcPct val="100000"/>
              </a:lnSpc>
              <a:spcBef>
                <a:spcPts val="875"/>
              </a:spcBef>
            </a:pPr>
            <a:r>
              <a:rPr lang="hu-HU" sz="2350" b="0" dirty="0">
                <a:latin typeface="Arial MT"/>
                <a:cs typeface="Arial MT"/>
              </a:rPr>
              <a:t>De mi *az* a neurális hálózat? | 1. rész, Mély </a:t>
            </a:r>
            <a:r>
              <a:rPr lang="hu-HU" sz="2350" b="0" dirty="0" smtClean="0">
                <a:latin typeface="Arial MT"/>
                <a:cs typeface="Arial MT"/>
              </a:rPr>
              <a:t>tanulás</a:t>
            </a:r>
            <a:br>
              <a:rPr lang="hu-HU" sz="2350" b="0" dirty="0" smtClean="0">
                <a:latin typeface="Arial MT"/>
                <a:cs typeface="Arial MT"/>
              </a:rPr>
            </a:br>
            <a:r>
              <a:rPr sz="2350" b="0" u="heavy" spc="-5" dirty="0" smtClean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Arial MT"/>
                <a:cs typeface="Arial MT"/>
              </a:rPr>
              <a:t>https</a:t>
            </a:r>
            <a:r>
              <a:rPr sz="2350" b="0" u="heavy" spc="-5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Arial MT"/>
                <a:cs typeface="Arial MT"/>
              </a:rPr>
              <a:t>://</a:t>
            </a:r>
            <a:r>
              <a:rPr sz="2350" b="0" u="heavy" spc="-5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Arial MT"/>
                <a:cs typeface="Arial MT"/>
                <a:hlinkClick r:id="rId2"/>
              </a:rPr>
              <a:t>www.</a:t>
            </a:r>
            <a:r>
              <a:rPr sz="2350" b="0" spc="-5" dirty="0">
                <a:solidFill>
                  <a:srgbClr val="0000ED"/>
                </a:solidFill>
                <a:latin typeface="Arial MT"/>
                <a:cs typeface="Arial MT"/>
                <a:hlinkClick r:id="rId2"/>
              </a:rPr>
              <a:t>y</a:t>
            </a:r>
            <a:r>
              <a:rPr sz="2350" b="0" u="heavy" spc="-5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Arial MT"/>
                <a:cs typeface="Arial MT"/>
                <a:hlinkClick r:id="rId2"/>
              </a:rPr>
              <a:t>outube.com/watch?v=aircAruvnKk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4300" y="4772025"/>
            <a:ext cx="7242809" cy="25449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99800"/>
              </a:lnSpc>
              <a:spcBef>
                <a:spcPts val="105"/>
              </a:spcBef>
            </a:pPr>
            <a:r>
              <a:rPr lang="hu-HU" sz="2350" dirty="0">
                <a:latin typeface="Arial MT"/>
                <a:cs typeface="Arial MT"/>
              </a:rPr>
              <a:t>A hagyományos számítógépekkel (fenti kép) ellentétben az agyban nincs központi feldolgozó egység, hanem számos kis feldolgozó egység dolgozik együtt a gondolkodási folyamatok megvalósításában. Az egyes kis számítóegységek csak viszonylag kis feladatokat látnak el, de sokan közülük párhuzamosan dolgoznak.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7300" y="1561525"/>
            <a:ext cx="5073444" cy="2981900"/>
          </a:xfrm>
          <a:prstGeom prst="rect">
            <a:avLst/>
          </a:prstGeom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356559" y="533260"/>
            <a:ext cx="8601669" cy="1200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dirty="0" smtClean="0"/>
              <a:t>Neuron </a:t>
            </a:r>
            <a:r>
              <a:rPr lang="hu-HU" dirty="0"/>
              <a:t>hálózatok </a:t>
            </a:r>
            <a:r>
              <a:rPr lang="hu-HU" dirty="0" err="1"/>
              <a:t>vs</a:t>
            </a:r>
            <a:r>
              <a:rPr lang="hu-HU" dirty="0"/>
              <a:t> hagyományos számítógépek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9431" y="704094"/>
            <a:ext cx="8601669" cy="606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smtClean="0"/>
              <a:t>Feed-Forward</a:t>
            </a:r>
            <a:r>
              <a:rPr lang="hu-HU" spc="-5" dirty="0" smtClean="0"/>
              <a:t> Hálózat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519555" y="1839595"/>
            <a:ext cx="7332345" cy="2170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5080" indent="-6350">
              <a:lnSpc>
                <a:spcPct val="99700"/>
              </a:lnSpc>
              <a:spcBef>
                <a:spcPts val="110"/>
              </a:spcBef>
            </a:pPr>
            <a:r>
              <a:rPr lang="hu-HU" sz="2350" dirty="0" smtClean="0">
                <a:latin typeface="Arial MT"/>
                <a:cs typeface="Arial MT"/>
              </a:rPr>
              <a:t>Az első </a:t>
            </a:r>
            <a:r>
              <a:rPr lang="hu-HU" sz="2350" dirty="0">
                <a:latin typeface="Arial MT"/>
                <a:cs typeface="Arial MT"/>
              </a:rPr>
              <a:t>példánkban azt fogjuk látni, hogyan old meg egy mesterséges </a:t>
            </a:r>
            <a:r>
              <a:rPr lang="hu-HU" sz="2350" dirty="0" smtClean="0">
                <a:latin typeface="Arial MT"/>
                <a:cs typeface="Arial MT"/>
              </a:rPr>
              <a:t>idegi </a:t>
            </a:r>
            <a:r>
              <a:rPr lang="hu-HU" sz="2350" dirty="0">
                <a:latin typeface="Arial MT"/>
                <a:cs typeface="Arial MT"/>
              </a:rPr>
              <a:t>hálózat egy grafikus feladatot. Erre külön hálózattípusok léteznek, de mi egy egyszerű, úgynevezett </a:t>
            </a:r>
            <a:r>
              <a:rPr lang="hu-HU" sz="2350" dirty="0" err="1">
                <a:latin typeface="Arial MT"/>
                <a:cs typeface="Arial MT"/>
              </a:rPr>
              <a:t>feed-forward</a:t>
            </a:r>
            <a:r>
              <a:rPr lang="hu-HU" sz="2350" dirty="0">
                <a:latin typeface="Arial MT"/>
                <a:cs typeface="Arial MT"/>
              </a:rPr>
              <a:t> hálózatot fogunk használni. Ez is működik, de egy alkalmasabb hálózattípus növelné a felismerési pontosságot.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629" y="923459"/>
            <a:ext cx="8601669" cy="45012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8415" marR="5080" indent="-6350">
              <a:lnSpc>
                <a:spcPts val="3279"/>
              </a:lnSpc>
              <a:spcBef>
                <a:spcPts val="210"/>
              </a:spcBef>
            </a:pPr>
            <a:r>
              <a:rPr lang="hu-HU" sz="2750" spc="-5" dirty="0"/>
              <a:t>Szám- és karakterfelismerés neurális hálózattal</a:t>
            </a:r>
            <a:endParaRPr sz="2750" dirty="0"/>
          </a:p>
        </p:txBody>
      </p:sp>
      <p:sp>
        <p:nvSpPr>
          <p:cNvPr id="3" name="object 3"/>
          <p:cNvSpPr txBox="1"/>
          <p:nvPr/>
        </p:nvSpPr>
        <p:spPr>
          <a:xfrm>
            <a:off x="1538514" y="2028825"/>
            <a:ext cx="7355840" cy="2183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468630" indent="-6350">
              <a:lnSpc>
                <a:spcPct val="99800"/>
              </a:lnSpc>
              <a:spcBef>
                <a:spcPts val="105"/>
              </a:spcBef>
            </a:pPr>
            <a:r>
              <a:rPr lang="hu-HU" sz="2350" dirty="0">
                <a:latin typeface="Arial MT"/>
                <a:cs typeface="Arial MT"/>
              </a:rPr>
              <a:t>A szám- és karakterfelismerés </a:t>
            </a:r>
            <a:r>
              <a:rPr lang="hu-HU" sz="2350" dirty="0" smtClean="0">
                <a:latin typeface="Arial MT"/>
                <a:cs typeface="Arial MT"/>
              </a:rPr>
              <a:t>nehéz </a:t>
            </a:r>
            <a:r>
              <a:rPr lang="hu-HU" sz="2350" dirty="0">
                <a:latin typeface="Arial MT"/>
                <a:cs typeface="Arial MT"/>
              </a:rPr>
              <a:t>feladat.  A </a:t>
            </a:r>
            <a:r>
              <a:rPr lang="hu-HU" sz="2350" dirty="0" smtClean="0">
                <a:latin typeface="Arial MT"/>
                <a:cs typeface="Arial MT"/>
              </a:rPr>
              <a:t>felismerés </a:t>
            </a:r>
            <a:r>
              <a:rPr lang="hu-HU" sz="2350" dirty="0">
                <a:latin typeface="Arial MT"/>
                <a:cs typeface="Arial MT"/>
              </a:rPr>
              <a:t>a hagyományos programozási módszerekkel nehezen megoldható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r>
              <a:rPr lang="hu-HU" sz="2350" spc="5" dirty="0">
                <a:latin typeface="Arial MT"/>
                <a:cs typeface="Arial MT"/>
              </a:rPr>
              <a:t> </a:t>
            </a:r>
            <a:r>
              <a:rPr lang="hu-HU" sz="2350" spc="5" dirty="0" smtClean="0">
                <a:latin typeface="Arial MT"/>
                <a:cs typeface="Arial MT"/>
              </a:rPr>
              <a:t/>
            </a:r>
            <a:br>
              <a:rPr lang="hu-HU" sz="2350" spc="5" dirty="0" smtClean="0">
                <a:latin typeface="Arial MT"/>
                <a:cs typeface="Arial MT"/>
              </a:rPr>
            </a:br>
            <a:r>
              <a:rPr lang="hu-HU" sz="2350" spc="5" dirty="0" smtClean="0">
                <a:latin typeface="Arial MT"/>
                <a:cs typeface="Arial MT"/>
              </a:rPr>
              <a:t>A </a:t>
            </a:r>
            <a:r>
              <a:rPr lang="hu-HU" sz="2350" spc="5" dirty="0">
                <a:latin typeface="Arial MT"/>
                <a:cs typeface="Arial MT"/>
              </a:rPr>
              <a:t>"3" minden írásmódját fel kell ismerni, első pillantásra a különböző írásmódoknak nincs sok közös vonásuk.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8514" y="4323672"/>
            <a:ext cx="5062952" cy="162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6700" y="714630"/>
            <a:ext cx="8601669" cy="606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pc="-5" dirty="0" smtClean="0"/>
              <a:t>Aktiválás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536700" y="1647825"/>
            <a:ext cx="7348855" cy="145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99900"/>
              </a:lnSpc>
              <a:spcBef>
                <a:spcPts val="105"/>
              </a:spcBef>
            </a:pPr>
            <a:r>
              <a:rPr lang="hu-HU" sz="2350" dirty="0">
                <a:latin typeface="Arial MT"/>
                <a:cs typeface="Arial MT"/>
              </a:rPr>
              <a:t>Úgy járunk el, hogy az egyes képpontok </a:t>
            </a:r>
            <a:r>
              <a:rPr lang="hu-HU" sz="2350" dirty="0" err="1" smtClean="0">
                <a:latin typeface="Arial MT"/>
                <a:cs typeface="Arial MT"/>
              </a:rPr>
              <a:t>fényerejét</a:t>
            </a:r>
            <a:r>
              <a:rPr lang="hu-HU" sz="2350" dirty="0" smtClean="0">
                <a:latin typeface="Arial MT"/>
                <a:cs typeface="Arial MT"/>
              </a:rPr>
              <a:t> </a:t>
            </a:r>
            <a:r>
              <a:rPr lang="hu-HU" sz="2350" dirty="0">
                <a:latin typeface="Arial MT"/>
                <a:cs typeface="Arial MT"/>
              </a:rPr>
              <a:t>aktivációs változóként értelmezzük, és megkérdezzük, hogy melyik aktivációs mintát melyik számnak kell felismerni.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6700" y="3476625"/>
            <a:ext cx="6111089" cy="349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12900" y="709530"/>
            <a:ext cx="3728721" cy="606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59" b="1" dirty="0">
                <a:latin typeface="Poppins" pitchFamily="2" charset="77"/>
                <a:ea typeface="+mj-ea"/>
                <a:cs typeface="Poppins" pitchFamily="2" charset="77"/>
              </a:rPr>
              <a:t>784</a:t>
            </a:r>
            <a:r>
              <a:rPr sz="2750" b="1" spc="-70" dirty="0">
                <a:latin typeface="Arial"/>
                <a:cs typeface="Arial"/>
              </a:rPr>
              <a:t> </a:t>
            </a:r>
            <a:r>
              <a:rPr sz="3859" b="1" dirty="0" smtClean="0">
                <a:latin typeface="Poppins" pitchFamily="2" charset="77"/>
                <a:ea typeface="+mj-ea"/>
                <a:cs typeface="Poppins" pitchFamily="2" charset="77"/>
              </a:rPr>
              <a:t>Pixel</a:t>
            </a:r>
            <a:endParaRPr sz="3859" b="1" dirty="0">
              <a:latin typeface="Poppins" pitchFamily="2" charset="77"/>
              <a:ea typeface="+mj-ea"/>
              <a:cs typeface="Poppins" pitchFamily="2" charset="7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2057" y="1573843"/>
            <a:ext cx="61715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350" dirty="0">
                <a:latin typeface="Arial MT"/>
                <a:cs typeface="Arial MT"/>
              </a:rPr>
              <a:t>A képeink mérete 28 x 28 = 784 </a:t>
            </a:r>
            <a:r>
              <a:rPr lang="pt-BR" sz="2350" dirty="0" smtClean="0">
                <a:latin typeface="Arial MT"/>
                <a:cs typeface="Arial MT"/>
              </a:rPr>
              <a:t>pixel</a:t>
            </a:r>
            <a:r>
              <a:rPr sz="2350" spc="-5" dirty="0" smtClean="0">
                <a:latin typeface="Arial MT"/>
                <a:cs typeface="Arial MT"/>
              </a:rPr>
              <a:t>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0" y="2409825"/>
            <a:ext cx="6111089" cy="379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6614" y="698672"/>
            <a:ext cx="4033521" cy="606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59" b="1" dirty="0" smtClean="0">
                <a:latin typeface="Poppins" pitchFamily="2" charset="77"/>
                <a:ea typeface="+mj-ea"/>
                <a:cs typeface="Poppins" pitchFamily="2" charset="77"/>
              </a:rPr>
              <a:t>A</a:t>
            </a:r>
            <a:r>
              <a:rPr lang="hu-HU" sz="3859" b="1" dirty="0" err="1" smtClean="0">
                <a:latin typeface="Poppins" pitchFamily="2" charset="77"/>
                <a:ea typeface="+mj-ea"/>
                <a:cs typeface="Poppins" pitchFamily="2" charset="77"/>
              </a:rPr>
              <a:t>ktiválás</a:t>
            </a:r>
            <a:endParaRPr lang="hu-HU" sz="3859" b="1" dirty="0">
              <a:latin typeface="Poppins" pitchFamily="2" charset="77"/>
              <a:ea typeface="+mj-ea"/>
              <a:cs typeface="Poppins" pitchFamily="2" charset="7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6614" y="1489230"/>
            <a:ext cx="616331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350" dirty="0">
                <a:latin typeface="Arial MT"/>
                <a:cs typeface="Arial MT"/>
              </a:rPr>
              <a:t>Aktiválásként 0 és 1 közötti értéket használunk</a:t>
            </a:r>
            <a:r>
              <a:rPr lang="hu-HU" sz="2350" dirty="0" smtClean="0">
                <a:latin typeface="Arial MT"/>
                <a:cs typeface="Arial MT"/>
              </a:rPr>
              <a:t>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2409825"/>
            <a:ext cx="6111089" cy="3791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aris PPT Endfassung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81399380-8FF1-464F-A3D6-83943ECFD6B6}" vid="{2C0DE878-DEDE-E641-BAF8-44BBA7A237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890</Words>
  <Application>Microsoft Office PowerPoint</Application>
  <PresentationFormat>Egyéni</PresentationFormat>
  <Paragraphs>70</Paragraphs>
  <Slides>36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2" baseType="lpstr">
      <vt:lpstr>Arial</vt:lpstr>
      <vt:lpstr>Arial MT</vt:lpstr>
      <vt:lpstr>Calibri</vt:lpstr>
      <vt:lpstr>Calibri Light</vt:lpstr>
      <vt:lpstr>Poppins</vt:lpstr>
      <vt:lpstr>Enaris PPT Endfassung</vt:lpstr>
      <vt:lpstr>Neuron hálózatok I Alapok</vt:lpstr>
      <vt:lpstr>A gondolkodási folyamatok alapjai</vt:lpstr>
      <vt:lpstr>Mesterséges idegi hálózatok</vt:lpstr>
      <vt:lpstr>Neuron hálózatok vs hagyományos számítógépek</vt:lpstr>
      <vt:lpstr>Feed-Forward Hálózat</vt:lpstr>
      <vt:lpstr>Szám- és karakterfelismerés neurális hálózattal</vt:lpstr>
      <vt:lpstr>Aktiválás</vt:lpstr>
      <vt:lpstr>PowerPoint-bemutató</vt:lpstr>
      <vt:lpstr>PowerPoint-bemutató</vt:lpstr>
      <vt:lpstr>PowerPoint-bemutató</vt:lpstr>
      <vt:lpstr>Hálózati struktúra</vt:lpstr>
      <vt:lpstr>Rétegek</vt:lpstr>
      <vt:lpstr>PowerPoint-bemutató</vt:lpstr>
      <vt:lpstr>PowerPoint-bemutató</vt:lpstr>
      <vt:lpstr>Adatáramlás a hálózaton keresztül  Az egyik réteg aktivációi a következő réteg bemenetei lesznek.</vt:lpstr>
      <vt:lpstr>Adatáramlás a hálózaton keresztül  Így "áramlanak" az adatok a hálózaton keresztül, és így történik a számítási folyamat.</vt:lpstr>
      <vt:lpstr>Adatáramlás a hálózaton keresztül</vt:lpstr>
      <vt:lpstr>PowerPoint-bemutató</vt:lpstr>
      <vt:lpstr>PowerPoint-bemutató</vt:lpstr>
      <vt:lpstr>Rétegstruktúra és feldolgozási lépések</vt:lpstr>
      <vt:lpstr>PowerPoint-bemutató</vt:lpstr>
      <vt:lpstr>PowerPoint-bemutató</vt:lpstr>
      <vt:lpstr>A neuron összesíti az összes bejövő aktivációt. Az úgynevezett "receptív mező" a jobb oldalon látható. Ez a bemeneti neuronok azon területe, amely információt továbbít egyetlen továbbító neuronhoz. Ezért minden olyan súlyt, amely nem egyenlő 0-val (vagy összege valamilyen kis választott érték alatt van), figyelembe kell venni. Példánkban a vizsgált neuron receptív mezeje még mindig nagyon nagy, és a teljes bemeneti területet felölelheti. A (később kifejtett) képzés során azonban a neuronok mindegyike specializálódik bizonyos területekre, és a receptív mező összezsugorodik.</vt:lpstr>
      <vt:lpstr>Fogadómező</vt:lpstr>
      <vt:lpstr>Korlátozó()-függvény</vt:lpstr>
      <vt:lpstr>Korlátozó()-függvény</vt:lpstr>
      <vt:lpstr>Torzultság</vt:lpstr>
      <vt:lpstr>PowerPoint-bemutató</vt:lpstr>
      <vt:lpstr>Torzultság</vt:lpstr>
      <vt:lpstr>Teljes aktiválási függvény </vt:lpstr>
      <vt:lpstr>Feladatok</vt:lpstr>
      <vt:lpstr>PowerPoint-bemutató</vt:lpstr>
      <vt:lpstr>PowerPoint-bemutató</vt:lpstr>
      <vt:lpstr>Hálózati intézkedések</vt:lpstr>
      <vt:lpstr>„Neural Network Zoo“ </vt:lpstr>
      <vt:lpstr>Linkek   De mi *az* a neurális hálózat? | 1. rész, Mély tanulás https://www.youtube.com/watch?v=aircAruvnKk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Neural Networks I - Basics.docx</dc:title>
  <dc:creator>hausmeister</dc:creator>
  <cp:lastModifiedBy>Kemenesi Ágoston</cp:lastModifiedBy>
  <cp:revision>34</cp:revision>
  <dcterms:created xsi:type="dcterms:W3CDTF">2023-01-05T12:13:45Z</dcterms:created>
  <dcterms:modified xsi:type="dcterms:W3CDTF">2023-04-26T18:18:01Z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2023-01-05T00:00:00Z</vt:filetime>
  </property>
  <property fmtid="{D5CDD505-2E9C-101B-9397-08002B2CF9AE}" pid="3" name="LastSaved">
    <vt:filetime>2023-01-05T00:00:00Z</vt:filetime>
  </property>
</Properties>
</file>