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537"/>
  </p:normalViewPr>
  <p:slideViewPr>
    <p:cSldViewPr snapToGrid="0" snapToObjects="1">
      <p:cViewPr varScale="1">
        <p:scale>
          <a:sx n="117" d="100"/>
          <a:sy n="117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wsa-global.org/wp-content/uploads/2017/11/WienBot-App-1.png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thred.com/wp-content/uploads/2022/01/replikaa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3513" y="2452816"/>
            <a:ext cx="7462323" cy="1528763"/>
          </a:xfrm>
        </p:spPr>
        <p:txBody>
          <a:bodyPr>
            <a:normAutofit/>
          </a:bodyPr>
          <a:lstStyle/>
          <a:p>
            <a:r>
              <a:rPr lang="de-DE" sz="8800" dirty="0" err="1" smtClean="0"/>
              <a:t>Chatbot</a:t>
            </a:r>
            <a:r>
              <a:rPr lang="hu-HU" sz="8800" dirty="0" smtClean="0"/>
              <a:t>ok</a:t>
            </a:r>
            <a:endParaRPr lang="de-DE" sz="8800" dirty="0"/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C0F24-DDC3-46F2-8774-A848639E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Veszélyesek</a:t>
            </a:r>
            <a:r>
              <a:rPr lang="en-US" dirty="0"/>
              <a:t> a </a:t>
            </a:r>
            <a:r>
              <a:rPr lang="en-US" dirty="0" err="1" smtClean="0"/>
              <a:t>chatbotok</a:t>
            </a:r>
            <a:r>
              <a:rPr lang="en-US" dirty="0" smtClean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44214C-6872-7B59-AEDF-0723DF99C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 </a:t>
            </a:r>
            <a:r>
              <a:rPr lang="en-US" b="1" dirty="0" err="1"/>
              <a:t>chatbotok</a:t>
            </a:r>
            <a:r>
              <a:rPr lang="en-US" b="1" dirty="0"/>
              <a:t> </a:t>
            </a:r>
            <a:r>
              <a:rPr lang="en-US" b="1" dirty="0" err="1" smtClean="0"/>
              <a:t>ártalmatlanok</a:t>
            </a:r>
            <a:r>
              <a:rPr lang="de-AT" b="1" dirty="0" smtClean="0"/>
              <a:t>!</a:t>
            </a:r>
            <a:endParaRPr lang="de-AT" b="1" dirty="0"/>
          </a:p>
          <a:p>
            <a:endParaRPr lang="de-AT" dirty="0"/>
          </a:p>
          <a:p>
            <a:pPr marL="0" indent="0">
              <a:buNone/>
            </a:pPr>
            <a:r>
              <a:rPr lang="hu-HU" sz="3600" b="1" dirty="0" smtClean="0"/>
              <a:t>DE</a:t>
            </a:r>
            <a:endParaRPr lang="de-AT" sz="3600" b="1" dirty="0"/>
          </a:p>
          <a:p>
            <a:r>
              <a:rPr lang="hu-HU" dirty="0"/>
              <a:t>nagy mennyiségű tárolt adat esetén mindig fennáll annak a kockázata, hogy valaki </a:t>
            </a:r>
            <a:r>
              <a:rPr lang="hu-HU" b="1" dirty="0"/>
              <a:t>ellopja és bűncselekmények elkövetéséhez használja fel a megszerzett információkat</a:t>
            </a:r>
            <a:r>
              <a:rPr lang="hu-HU" dirty="0"/>
              <a:t> </a:t>
            </a:r>
            <a:r>
              <a:rPr lang="de-AT" dirty="0" smtClean="0"/>
              <a:t> </a:t>
            </a:r>
            <a:endParaRPr lang="de-AT" dirty="0"/>
          </a:p>
          <a:p>
            <a:r>
              <a:rPr lang="hu-HU" dirty="0"/>
              <a:t>A </a:t>
            </a:r>
            <a:r>
              <a:rPr lang="hu-HU" b="1" dirty="0"/>
              <a:t>nem megfelelő adatok</a:t>
            </a:r>
            <a:r>
              <a:rPr lang="hu-HU" dirty="0"/>
              <a:t> felhasználása szintén eredményezhet rasszista vagy diszkriminatív chatbotokat (pl. „</a:t>
            </a:r>
            <a:r>
              <a:rPr lang="hu-HU" dirty="0" err="1"/>
              <a:t>Twitterbot</a:t>
            </a:r>
            <a:r>
              <a:rPr lang="hu-HU" dirty="0"/>
              <a:t> </a:t>
            </a:r>
            <a:r>
              <a:rPr lang="hu-HU" dirty="0" err="1"/>
              <a:t>Tay</a:t>
            </a:r>
            <a:r>
              <a:rPr lang="hu-HU" dirty="0"/>
              <a:t>)”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13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690F0-7572-0479-EC93-9D3359A2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4B7EC4-BE06-7EEA-DF4D-4193D4E6F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52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27F36C35-815A-05F3-7AB0-0A99D39B0441}"/>
              </a:ext>
            </a:extLst>
          </p:cNvPr>
          <p:cNvSpPr/>
          <p:nvPr/>
        </p:nvSpPr>
        <p:spPr>
          <a:xfrm>
            <a:off x="7989032" y="1225997"/>
            <a:ext cx="3011935" cy="5120041"/>
          </a:xfrm>
          <a:custGeom>
            <a:avLst/>
            <a:gdLst>
              <a:gd name="connsiteX0" fmla="*/ 0 w 3011935"/>
              <a:gd name="connsiteY0" fmla="*/ 501999 h 5120041"/>
              <a:gd name="connsiteX1" fmla="*/ 501999 w 3011935"/>
              <a:gd name="connsiteY1" fmla="*/ 0 h 5120041"/>
              <a:gd name="connsiteX2" fmla="*/ 1131153 w 3011935"/>
              <a:gd name="connsiteY2" fmla="*/ 0 h 5120041"/>
              <a:gd name="connsiteX3" fmla="*/ 1740227 w 3011935"/>
              <a:gd name="connsiteY3" fmla="*/ 0 h 5120041"/>
              <a:gd name="connsiteX4" fmla="*/ 2509936 w 3011935"/>
              <a:gd name="connsiteY4" fmla="*/ 0 h 5120041"/>
              <a:gd name="connsiteX5" fmla="*/ 3011935 w 3011935"/>
              <a:gd name="connsiteY5" fmla="*/ 501999 h 5120041"/>
              <a:gd name="connsiteX6" fmla="*/ 3011935 w 3011935"/>
              <a:gd name="connsiteY6" fmla="*/ 1105685 h 5120041"/>
              <a:gd name="connsiteX7" fmla="*/ 3011935 w 3011935"/>
              <a:gd name="connsiteY7" fmla="*/ 1832853 h 5120041"/>
              <a:gd name="connsiteX8" fmla="*/ 3011935 w 3011935"/>
              <a:gd name="connsiteY8" fmla="*/ 2395379 h 5120041"/>
              <a:gd name="connsiteX9" fmla="*/ 3011935 w 3011935"/>
              <a:gd name="connsiteY9" fmla="*/ 3081386 h 5120041"/>
              <a:gd name="connsiteX10" fmla="*/ 3011935 w 3011935"/>
              <a:gd name="connsiteY10" fmla="*/ 3726233 h 5120041"/>
              <a:gd name="connsiteX11" fmla="*/ 3011935 w 3011935"/>
              <a:gd name="connsiteY11" fmla="*/ 4618042 h 5120041"/>
              <a:gd name="connsiteX12" fmla="*/ 2509936 w 3011935"/>
              <a:gd name="connsiteY12" fmla="*/ 5120041 h 5120041"/>
              <a:gd name="connsiteX13" fmla="*/ 1840624 w 3011935"/>
              <a:gd name="connsiteY13" fmla="*/ 5120041 h 5120041"/>
              <a:gd name="connsiteX14" fmla="*/ 1151232 w 3011935"/>
              <a:gd name="connsiteY14" fmla="*/ 5120041 h 5120041"/>
              <a:gd name="connsiteX15" fmla="*/ 501999 w 3011935"/>
              <a:gd name="connsiteY15" fmla="*/ 5120041 h 5120041"/>
              <a:gd name="connsiteX16" fmla="*/ 0 w 3011935"/>
              <a:gd name="connsiteY16" fmla="*/ 4618042 h 5120041"/>
              <a:gd name="connsiteX17" fmla="*/ 0 w 3011935"/>
              <a:gd name="connsiteY17" fmla="*/ 3932035 h 5120041"/>
              <a:gd name="connsiteX18" fmla="*/ 0 w 3011935"/>
              <a:gd name="connsiteY18" fmla="*/ 3369509 h 5120041"/>
              <a:gd name="connsiteX19" fmla="*/ 0 w 3011935"/>
              <a:gd name="connsiteY19" fmla="*/ 2806983 h 5120041"/>
              <a:gd name="connsiteX20" fmla="*/ 0 w 3011935"/>
              <a:gd name="connsiteY20" fmla="*/ 2162136 h 5120041"/>
              <a:gd name="connsiteX21" fmla="*/ 0 w 3011935"/>
              <a:gd name="connsiteY21" fmla="*/ 1476129 h 5120041"/>
              <a:gd name="connsiteX22" fmla="*/ 0 w 3011935"/>
              <a:gd name="connsiteY22" fmla="*/ 501999 h 512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11935" h="5120041" fill="none" extrusionOk="0">
                <a:moveTo>
                  <a:pt x="0" y="501999"/>
                </a:moveTo>
                <a:cubicBezTo>
                  <a:pt x="-23213" y="228762"/>
                  <a:pt x="196141" y="31487"/>
                  <a:pt x="501999" y="0"/>
                </a:cubicBezTo>
                <a:cubicBezTo>
                  <a:pt x="705446" y="-1281"/>
                  <a:pt x="921319" y="9717"/>
                  <a:pt x="1131153" y="0"/>
                </a:cubicBezTo>
                <a:cubicBezTo>
                  <a:pt x="1340987" y="-9717"/>
                  <a:pt x="1590576" y="-29952"/>
                  <a:pt x="1740227" y="0"/>
                </a:cubicBezTo>
                <a:cubicBezTo>
                  <a:pt x="1889878" y="29952"/>
                  <a:pt x="2188887" y="-24686"/>
                  <a:pt x="2509936" y="0"/>
                </a:cubicBezTo>
                <a:cubicBezTo>
                  <a:pt x="2820410" y="58591"/>
                  <a:pt x="2979455" y="212840"/>
                  <a:pt x="3011935" y="501999"/>
                </a:cubicBezTo>
                <a:cubicBezTo>
                  <a:pt x="3013143" y="767462"/>
                  <a:pt x="3038541" y="821567"/>
                  <a:pt x="3011935" y="1105685"/>
                </a:cubicBezTo>
                <a:cubicBezTo>
                  <a:pt x="2985329" y="1389803"/>
                  <a:pt x="2992511" y="1660409"/>
                  <a:pt x="3011935" y="1832853"/>
                </a:cubicBezTo>
                <a:cubicBezTo>
                  <a:pt x="3031359" y="2005297"/>
                  <a:pt x="3009325" y="2192716"/>
                  <a:pt x="3011935" y="2395379"/>
                </a:cubicBezTo>
                <a:cubicBezTo>
                  <a:pt x="3014545" y="2598042"/>
                  <a:pt x="2978579" y="2805713"/>
                  <a:pt x="3011935" y="3081386"/>
                </a:cubicBezTo>
                <a:cubicBezTo>
                  <a:pt x="3045291" y="3357059"/>
                  <a:pt x="3011608" y="3409214"/>
                  <a:pt x="3011935" y="3726233"/>
                </a:cubicBezTo>
                <a:cubicBezTo>
                  <a:pt x="3012262" y="4043252"/>
                  <a:pt x="3037326" y="4217698"/>
                  <a:pt x="3011935" y="4618042"/>
                </a:cubicBezTo>
                <a:cubicBezTo>
                  <a:pt x="3032692" y="4862694"/>
                  <a:pt x="2778216" y="5119601"/>
                  <a:pt x="2509936" y="5120041"/>
                </a:cubicBezTo>
                <a:cubicBezTo>
                  <a:pt x="2365192" y="5148093"/>
                  <a:pt x="2157014" y="5120845"/>
                  <a:pt x="1840624" y="5120041"/>
                </a:cubicBezTo>
                <a:cubicBezTo>
                  <a:pt x="1524234" y="5119237"/>
                  <a:pt x="1340447" y="5111738"/>
                  <a:pt x="1151232" y="5120041"/>
                </a:cubicBezTo>
                <a:cubicBezTo>
                  <a:pt x="962017" y="5128344"/>
                  <a:pt x="771725" y="5091889"/>
                  <a:pt x="501999" y="5120041"/>
                </a:cubicBezTo>
                <a:cubicBezTo>
                  <a:pt x="218935" y="5145848"/>
                  <a:pt x="-5802" y="4871980"/>
                  <a:pt x="0" y="4618042"/>
                </a:cubicBezTo>
                <a:cubicBezTo>
                  <a:pt x="10342" y="4276922"/>
                  <a:pt x="-29652" y="4266534"/>
                  <a:pt x="0" y="3932035"/>
                </a:cubicBezTo>
                <a:cubicBezTo>
                  <a:pt x="29652" y="3597536"/>
                  <a:pt x="27203" y="3502570"/>
                  <a:pt x="0" y="3369509"/>
                </a:cubicBezTo>
                <a:cubicBezTo>
                  <a:pt x="-27203" y="3236448"/>
                  <a:pt x="18186" y="3064237"/>
                  <a:pt x="0" y="2806983"/>
                </a:cubicBezTo>
                <a:cubicBezTo>
                  <a:pt x="-18186" y="2549729"/>
                  <a:pt x="24800" y="2361978"/>
                  <a:pt x="0" y="2162136"/>
                </a:cubicBezTo>
                <a:cubicBezTo>
                  <a:pt x="-24800" y="1962294"/>
                  <a:pt x="-26041" y="1635875"/>
                  <a:pt x="0" y="1476129"/>
                </a:cubicBezTo>
                <a:cubicBezTo>
                  <a:pt x="26041" y="1316383"/>
                  <a:pt x="2646" y="796165"/>
                  <a:pt x="0" y="501999"/>
                </a:cubicBezTo>
                <a:close/>
              </a:path>
              <a:path w="3011935" h="5120041" stroke="0" extrusionOk="0">
                <a:moveTo>
                  <a:pt x="0" y="501999"/>
                </a:moveTo>
                <a:cubicBezTo>
                  <a:pt x="12407" y="159277"/>
                  <a:pt x="181852" y="39419"/>
                  <a:pt x="501999" y="0"/>
                </a:cubicBezTo>
                <a:cubicBezTo>
                  <a:pt x="800599" y="-9572"/>
                  <a:pt x="909351" y="-29870"/>
                  <a:pt x="1211470" y="0"/>
                </a:cubicBezTo>
                <a:cubicBezTo>
                  <a:pt x="1513589" y="29870"/>
                  <a:pt x="1571185" y="7402"/>
                  <a:pt x="1920941" y="0"/>
                </a:cubicBezTo>
                <a:cubicBezTo>
                  <a:pt x="2270697" y="-7402"/>
                  <a:pt x="2365233" y="-10833"/>
                  <a:pt x="2509936" y="0"/>
                </a:cubicBezTo>
                <a:cubicBezTo>
                  <a:pt x="2758523" y="10961"/>
                  <a:pt x="3007669" y="192008"/>
                  <a:pt x="3011935" y="501999"/>
                </a:cubicBezTo>
                <a:cubicBezTo>
                  <a:pt x="3027913" y="704148"/>
                  <a:pt x="3029650" y="875244"/>
                  <a:pt x="3011935" y="1146846"/>
                </a:cubicBezTo>
                <a:cubicBezTo>
                  <a:pt x="2994220" y="1418448"/>
                  <a:pt x="2986155" y="1487472"/>
                  <a:pt x="3011935" y="1750532"/>
                </a:cubicBezTo>
                <a:cubicBezTo>
                  <a:pt x="3037715" y="2013592"/>
                  <a:pt x="2995760" y="2179398"/>
                  <a:pt x="3011935" y="2395379"/>
                </a:cubicBezTo>
                <a:cubicBezTo>
                  <a:pt x="3028110" y="2611360"/>
                  <a:pt x="2996687" y="2718047"/>
                  <a:pt x="3011935" y="3040226"/>
                </a:cubicBezTo>
                <a:cubicBezTo>
                  <a:pt x="3027183" y="3362405"/>
                  <a:pt x="3001091" y="3491151"/>
                  <a:pt x="3011935" y="3685072"/>
                </a:cubicBezTo>
                <a:cubicBezTo>
                  <a:pt x="3022779" y="3878993"/>
                  <a:pt x="3005634" y="4392692"/>
                  <a:pt x="3011935" y="4618042"/>
                </a:cubicBezTo>
                <a:cubicBezTo>
                  <a:pt x="3004606" y="4879461"/>
                  <a:pt x="2761390" y="5123295"/>
                  <a:pt x="2509936" y="5120041"/>
                </a:cubicBezTo>
                <a:cubicBezTo>
                  <a:pt x="2227209" y="5104958"/>
                  <a:pt x="2163901" y="5135267"/>
                  <a:pt x="1820544" y="5120041"/>
                </a:cubicBezTo>
                <a:cubicBezTo>
                  <a:pt x="1477187" y="5104815"/>
                  <a:pt x="1457182" y="5149845"/>
                  <a:pt x="1151232" y="5120041"/>
                </a:cubicBezTo>
                <a:cubicBezTo>
                  <a:pt x="845282" y="5090237"/>
                  <a:pt x="702463" y="5103009"/>
                  <a:pt x="501999" y="5120041"/>
                </a:cubicBezTo>
                <a:cubicBezTo>
                  <a:pt x="187926" y="5076082"/>
                  <a:pt x="11606" y="4900116"/>
                  <a:pt x="0" y="4618042"/>
                </a:cubicBezTo>
                <a:cubicBezTo>
                  <a:pt x="-19256" y="4476383"/>
                  <a:pt x="-18564" y="4298398"/>
                  <a:pt x="0" y="4014356"/>
                </a:cubicBezTo>
                <a:cubicBezTo>
                  <a:pt x="18564" y="3730314"/>
                  <a:pt x="-17777" y="3445800"/>
                  <a:pt x="0" y="3287188"/>
                </a:cubicBezTo>
                <a:cubicBezTo>
                  <a:pt x="17777" y="3128576"/>
                  <a:pt x="-20312" y="2752386"/>
                  <a:pt x="0" y="2560021"/>
                </a:cubicBezTo>
                <a:cubicBezTo>
                  <a:pt x="20312" y="2367656"/>
                  <a:pt x="-12555" y="2084397"/>
                  <a:pt x="0" y="1956334"/>
                </a:cubicBezTo>
                <a:cubicBezTo>
                  <a:pt x="12555" y="1828271"/>
                  <a:pt x="-20622" y="1604645"/>
                  <a:pt x="0" y="1393808"/>
                </a:cubicBezTo>
                <a:cubicBezTo>
                  <a:pt x="20622" y="1182971"/>
                  <a:pt x="-8192" y="844487"/>
                  <a:pt x="0" y="501999"/>
                </a:cubicBezTo>
                <a:close/>
              </a:path>
            </a:pathLst>
          </a:custGeom>
          <a:solidFill>
            <a:schemeClr val="bg1"/>
          </a:solidFill>
          <a:ln w="57150">
            <a:extLst>
              <a:ext uri="{C807C97D-BFC1-408E-A445-0C87EB9F89A2}">
                <ask:lineSketchStyleProps xmlns:ask="http://schemas.microsoft.com/office/drawing/2018/sketchyshapes" xmlns="" sd="24443655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5AD03CEA-B7F5-D20D-540A-92F0694E49E5}"/>
              </a:ext>
            </a:extLst>
          </p:cNvPr>
          <p:cNvSpPr/>
          <p:nvPr/>
        </p:nvSpPr>
        <p:spPr>
          <a:xfrm>
            <a:off x="370703" y="1138159"/>
            <a:ext cx="3496962" cy="5633342"/>
          </a:xfrm>
          <a:custGeom>
            <a:avLst/>
            <a:gdLst>
              <a:gd name="connsiteX0" fmla="*/ 0 w 3496962"/>
              <a:gd name="connsiteY0" fmla="*/ 582839 h 5633342"/>
              <a:gd name="connsiteX1" fmla="*/ 582839 w 3496962"/>
              <a:gd name="connsiteY1" fmla="*/ 0 h 5633342"/>
              <a:gd name="connsiteX2" fmla="*/ 1212286 w 3496962"/>
              <a:gd name="connsiteY2" fmla="*/ 0 h 5633342"/>
              <a:gd name="connsiteX3" fmla="*/ 1841732 w 3496962"/>
              <a:gd name="connsiteY3" fmla="*/ 0 h 5633342"/>
              <a:gd name="connsiteX4" fmla="*/ 2354615 w 3496962"/>
              <a:gd name="connsiteY4" fmla="*/ 0 h 5633342"/>
              <a:gd name="connsiteX5" fmla="*/ 2914123 w 3496962"/>
              <a:gd name="connsiteY5" fmla="*/ 0 h 5633342"/>
              <a:gd name="connsiteX6" fmla="*/ 3496962 w 3496962"/>
              <a:gd name="connsiteY6" fmla="*/ 582839 h 5633342"/>
              <a:gd name="connsiteX7" fmla="*/ 3496962 w 3496962"/>
              <a:gd name="connsiteY7" fmla="*/ 1221077 h 5633342"/>
              <a:gd name="connsiteX8" fmla="*/ 3496962 w 3496962"/>
              <a:gd name="connsiteY8" fmla="*/ 1814638 h 5633342"/>
              <a:gd name="connsiteX9" fmla="*/ 3496962 w 3496962"/>
              <a:gd name="connsiteY9" fmla="*/ 2408199 h 5633342"/>
              <a:gd name="connsiteX10" fmla="*/ 3496962 w 3496962"/>
              <a:gd name="connsiteY10" fmla="*/ 3001760 h 5633342"/>
              <a:gd name="connsiteX11" fmla="*/ 3496962 w 3496962"/>
              <a:gd name="connsiteY11" fmla="*/ 3639998 h 5633342"/>
              <a:gd name="connsiteX12" fmla="*/ 3496962 w 3496962"/>
              <a:gd name="connsiteY12" fmla="*/ 4367589 h 5633342"/>
              <a:gd name="connsiteX13" fmla="*/ 3496962 w 3496962"/>
              <a:gd name="connsiteY13" fmla="*/ 5050503 h 5633342"/>
              <a:gd name="connsiteX14" fmla="*/ 2914123 w 3496962"/>
              <a:gd name="connsiteY14" fmla="*/ 5633342 h 5633342"/>
              <a:gd name="connsiteX15" fmla="*/ 2331302 w 3496962"/>
              <a:gd name="connsiteY15" fmla="*/ 5633342 h 5633342"/>
              <a:gd name="connsiteX16" fmla="*/ 1748481 w 3496962"/>
              <a:gd name="connsiteY16" fmla="*/ 5633342 h 5633342"/>
              <a:gd name="connsiteX17" fmla="*/ 1142347 w 3496962"/>
              <a:gd name="connsiteY17" fmla="*/ 5633342 h 5633342"/>
              <a:gd name="connsiteX18" fmla="*/ 582839 w 3496962"/>
              <a:gd name="connsiteY18" fmla="*/ 5633342 h 5633342"/>
              <a:gd name="connsiteX19" fmla="*/ 0 w 3496962"/>
              <a:gd name="connsiteY19" fmla="*/ 5050503 h 5633342"/>
              <a:gd name="connsiteX20" fmla="*/ 0 w 3496962"/>
              <a:gd name="connsiteY20" fmla="*/ 4456942 h 5633342"/>
              <a:gd name="connsiteX21" fmla="*/ 0 w 3496962"/>
              <a:gd name="connsiteY21" fmla="*/ 3952734 h 5633342"/>
              <a:gd name="connsiteX22" fmla="*/ 0 w 3496962"/>
              <a:gd name="connsiteY22" fmla="*/ 3448526 h 5633342"/>
              <a:gd name="connsiteX23" fmla="*/ 0 w 3496962"/>
              <a:gd name="connsiteY23" fmla="*/ 2765612 h 5633342"/>
              <a:gd name="connsiteX24" fmla="*/ 0 w 3496962"/>
              <a:gd name="connsiteY24" fmla="*/ 2261404 h 5633342"/>
              <a:gd name="connsiteX25" fmla="*/ 0 w 3496962"/>
              <a:gd name="connsiteY25" fmla="*/ 1533813 h 5633342"/>
              <a:gd name="connsiteX26" fmla="*/ 0 w 3496962"/>
              <a:gd name="connsiteY26" fmla="*/ 582839 h 56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96962" h="5633342" extrusionOk="0">
                <a:moveTo>
                  <a:pt x="0" y="582839"/>
                </a:moveTo>
                <a:cubicBezTo>
                  <a:pt x="9049" y="213190"/>
                  <a:pt x="246859" y="12944"/>
                  <a:pt x="582839" y="0"/>
                </a:cubicBezTo>
                <a:cubicBezTo>
                  <a:pt x="855032" y="3767"/>
                  <a:pt x="938237" y="6355"/>
                  <a:pt x="1212286" y="0"/>
                </a:cubicBezTo>
                <a:cubicBezTo>
                  <a:pt x="1486335" y="-6355"/>
                  <a:pt x="1695460" y="-21093"/>
                  <a:pt x="1841732" y="0"/>
                </a:cubicBezTo>
                <a:cubicBezTo>
                  <a:pt x="1988004" y="21093"/>
                  <a:pt x="2175850" y="-19876"/>
                  <a:pt x="2354615" y="0"/>
                </a:cubicBezTo>
                <a:cubicBezTo>
                  <a:pt x="2533380" y="19876"/>
                  <a:pt x="2640799" y="522"/>
                  <a:pt x="2914123" y="0"/>
                </a:cubicBezTo>
                <a:cubicBezTo>
                  <a:pt x="3223748" y="-46307"/>
                  <a:pt x="3516037" y="264238"/>
                  <a:pt x="3496962" y="582839"/>
                </a:cubicBezTo>
                <a:cubicBezTo>
                  <a:pt x="3497484" y="761442"/>
                  <a:pt x="3482002" y="965059"/>
                  <a:pt x="3496962" y="1221077"/>
                </a:cubicBezTo>
                <a:cubicBezTo>
                  <a:pt x="3511922" y="1477095"/>
                  <a:pt x="3518884" y="1690584"/>
                  <a:pt x="3496962" y="1814638"/>
                </a:cubicBezTo>
                <a:cubicBezTo>
                  <a:pt x="3475040" y="1938692"/>
                  <a:pt x="3504556" y="2205902"/>
                  <a:pt x="3496962" y="2408199"/>
                </a:cubicBezTo>
                <a:cubicBezTo>
                  <a:pt x="3489368" y="2610496"/>
                  <a:pt x="3502643" y="2779475"/>
                  <a:pt x="3496962" y="3001760"/>
                </a:cubicBezTo>
                <a:cubicBezTo>
                  <a:pt x="3491281" y="3224045"/>
                  <a:pt x="3510081" y="3354700"/>
                  <a:pt x="3496962" y="3639998"/>
                </a:cubicBezTo>
                <a:cubicBezTo>
                  <a:pt x="3483843" y="3925296"/>
                  <a:pt x="3512353" y="4163091"/>
                  <a:pt x="3496962" y="4367589"/>
                </a:cubicBezTo>
                <a:cubicBezTo>
                  <a:pt x="3481571" y="4572087"/>
                  <a:pt x="3483965" y="4821652"/>
                  <a:pt x="3496962" y="5050503"/>
                </a:cubicBezTo>
                <a:cubicBezTo>
                  <a:pt x="3493605" y="5423478"/>
                  <a:pt x="3178674" y="5590937"/>
                  <a:pt x="2914123" y="5633342"/>
                </a:cubicBezTo>
                <a:cubicBezTo>
                  <a:pt x="2624887" y="5633017"/>
                  <a:pt x="2527600" y="5644080"/>
                  <a:pt x="2331302" y="5633342"/>
                </a:cubicBezTo>
                <a:cubicBezTo>
                  <a:pt x="2135004" y="5622604"/>
                  <a:pt x="1937009" y="5610556"/>
                  <a:pt x="1748481" y="5633342"/>
                </a:cubicBezTo>
                <a:cubicBezTo>
                  <a:pt x="1559953" y="5656128"/>
                  <a:pt x="1444482" y="5647725"/>
                  <a:pt x="1142347" y="5633342"/>
                </a:cubicBezTo>
                <a:cubicBezTo>
                  <a:pt x="840212" y="5618959"/>
                  <a:pt x="719607" y="5631075"/>
                  <a:pt x="582839" y="5633342"/>
                </a:cubicBezTo>
                <a:cubicBezTo>
                  <a:pt x="315224" y="5577060"/>
                  <a:pt x="-54651" y="5427436"/>
                  <a:pt x="0" y="5050503"/>
                </a:cubicBezTo>
                <a:cubicBezTo>
                  <a:pt x="7319" y="4817474"/>
                  <a:pt x="-17465" y="4615672"/>
                  <a:pt x="0" y="4456942"/>
                </a:cubicBezTo>
                <a:cubicBezTo>
                  <a:pt x="17465" y="4298212"/>
                  <a:pt x="-23805" y="4103305"/>
                  <a:pt x="0" y="3952734"/>
                </a:cubicBezTo>
                <a:cubicBezTo>
                  <a:pt x="23805" y="3802163"/>
                  <a:pt x="-13816" y="3589193"/>
                  <a:pt x="0" y="3448526"/>
                </a:cubicBezTo>
                <a:cubicBezTo>
                  <a:pt x="13816" y="3307859"/>
                  <a:pt x="-18150" y="3068348"/>
                  <a:pt x="0" y="2765612"/>
                </a:cubicBezTo>
                <a:cubicBezTo>
                  <a:pt x="18150" y="2462876"/>
                  <a:pt x="6788" y="2379705"/>
                  <a:pt x="0" y="2261404"/>
                </a:cubicBezTo>
                <a:cubicBezTo>
                  <a:pt x="-6788" y="2143103"/>
                  <a:pt x="-10906" y="1888628"/>
                  <a:pt x="0" y="1533813"/>
                </a:cubicBezTo>
                <a:cubicBezTo>
                  <a:pt x="10906" y="1178998"/>
                  <a:pt x="46254" y="822216"/>
                  <a:pt x="0" y="582839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xmlns="" sd="24443655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6D0B18-8306-8F52-FD7C-76ED638B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313" y="242093"/>
            <a:ext cx="9807129" cy="859533"/>
          </a:xfrm>
        </p:spPr>
        <p:txBody>
          <a:bodyPr>
            <a:normAutofit/>
          </a:bodyPr>
          <a:lstStyle/>
          <a:p>
            <a:r>
              <a:rPr lang="hu-HU" dirty="0"/>
              <a:t>Mi volt itt a probléma?</a:t>
            </a:r>
            <a:endParaRPr lang="de-DE" sz="4000" dirty="0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BFD19909-64BC-D8DB-8750-62183125CAF3}"/>
              </a:ext>
            </a:extLst>
          </p:cNvPr>
          <p:cNvSpPr/>
          <p:nvPr/>
        </p:nvSpPr>
        <p:spPr>
          <a:xfrm flipH="1">
            <a:off x="1403525" y="1386900"/>
            <a:ext cx="2204648" cy="570598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 err="1">
                <a:solidFill>
                  <a:sysClr val="windowText" lastClr="000000"/>
                </a:solidFill>
              </a:rPr>
              <a:t>Milyen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idő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lesz</a:t>
            </a:r>
            <a:r>
              <a:rPr lang="de-DE" sz="1400" b="1" dirty="0">
                <a:solidFill>
                  <a:sysClr val="windowText" lastClr="000000"/>
                </a:solidFill>
              </a:rPr>
              <a:t> a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hétvégén</a:t>
            </a:r>
            <a:r>
              <a:rPr lang="de-DE" sz="1400" b="1" dirty="0">
                <a:solidFill>
                  <a:sysClr val="windowText" lastClr="000000"/>
                </a:solidFill>
              </a:rPr>
              <a:t>?</a:t>
            </a:r>
            <a:endParaRPr lang="de-DE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1CA2D388-263B-5347-9869-92373EC29DB7}"/>
              </a:ext>
            </a:extLst>
          </p:cNvPr>
          <p:cNvSpPr/>
          <p:nvPr/>
        </p:nvSpPr>
        <p:spPr>
          <a:xfrm>
            <a:off x="586961" y="2105271"/>
            <a:ext cx="2230380" cy="1022285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err="1">
                <a:solidFill>
                  <a:schemeClr val="tx1"/>
                </a:solidFill>
              </a:rPr>
              <a:t>Hajón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vagy</a:t>
            </a:r>
            <a:r>
              <a:rPr lang="de-DE" sz="1400" b="1" dirty="0">
                <a:solidFill>
                  <a:schemeClr val="tx1"/>
                </a:solidFill>
              </a:rPr>
              <a:t>? </a:t>
            </a:r>
            <a:r>
              <a:rPr lang="de-DE" sz="1400" b="1" dirty="0" err="1">
                <a:solidFill>
                  <a:schemeClr val="tx1"/>
                </a:solidFill>
              </a:rPr>
              <a:t>Mivel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nem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találtam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eredményt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erre</a:t>
            </a:r>
            <a:r>
              <a:rPr lang="de-DE" sz="1400" b="1" dirty="0">
                <a:solidFill>
                  <a:schemeClr val="tx1"/>
                </a:solidFill>
              </a:rPr>
              <a:t> a </a:t>
            </a:r>
            <a:r>
              <a:rPr lang="de-DE" sz="1400" b="1" dirty="0" err="1">
                <a:solidFill>
                  <a:schemeClr val="tx1"/>
                </a:solidFill>
              </a:rPr>
              <a:t>helyre</a:t>
            </a:r>
            <a:r>
              <a:rPr lang="de-DE" sz="1400" b="1" dirty="0">
                <a:solidFill>
                  <a:schemeClr val="tx1"/>
                </a:solidFill>
              </a:rPr>
              <a:t>.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31FDBF79-6611-8997-A1B0-1D8F3B3E3278}"/>
              </a:ext>
            </a:extLst>
          </p:cNvPr>
          <p:cNvSpPr/>
          <p:nvPr/>
        </p:nvSpPr>
        <p:spPr>
          <a:xfrm flipH="1">
            <a:off x="1546669" y="3273703"/>
            <a:ext cx="2061504" cy="570598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>
                <a:solidFill>
                  <a:sysClr val="windowText" lastClr="000000"/>
                </a:solidFill>
              </a:rPr>
              <a:t>Milyen lesz az időjárás</a:t>
            </a:r>
          </a:p>
          <a:p>
            <a:pPr algn="ctr"/>
            <a:r>
              <a:rPr lang="de-DE" sz="1400" b="1">
                <a:solidFill>
                  <a:sysClr val="windowText" lastClr="000000"/>
                </a:solidFill>
              </a:rPr>
              <a:t>Berlinben a hétvégén?</a:t>
            </a:r>
            <a:endParaRPr lang="de-DE" sz="1400" b="1" dirty="0" err="1">
              <a:solidFill>
                <a:sysClr val="windowText" lastClr="000000"/>
              </a:solidFill>
            </a:endParaRP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25C421CE-9937-AB8E-225B-563896E4BB98}"/>
              </a:ext>
            </a:extLst>
          </p:cNvPr>
          <p:cNvSpPr/>
          <p:nvPr/>
        </p:nvSpPr>
        <p:spPr>
          <a:xfrm>
            <a:off x="567404" y="3995226"/>
            <a:ext cx="1817466" cy="570598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Ma </a:t>
            </a:r>
            <a:r>
              <a:rPr lang="de-DE" sz="1400" b="1" dirty="0" err="1">
                <a:solidFill>
                  <a:schemeClr val="tx1"/>
                </a:solidFill>
              </a:rPr>
              <a:t>napos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idő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várható</a:t>
            </a:r>
            <a:r>
              <a:rPr lang="de-DE" sz="1400" b="1" dirty="0">
                <a:solidFill>
                  <a:schemeClr val="tx1"/>
                </a:solidFill>
              </a:rPr>
              <a:t> 21°C </a:t>
            </a:r>
            <a:r>
              <a:rPr lang="de-DE" sz="1400" b="1" dirty="0" err="1">
                <a:solidFill>
                  <a:schemeClr val="tx1"/>
                </a:solidFill>
              </a:rPr>
              <a:t>hőmérséklettel</a:t>
            </a:r>
            <a:r>
              <a:rPr lang="de-DE" sz="1400" b="1" dirty="0">
                <a:solidFill>
                  <a:schemeClr val="tx1"/>
                </a:solidFill>
              </a:rPr>
              <a:t>.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A1B11E61-C0AB-0094-FDC6-3249B2DB9033}"/>
              </a:ext>
            </a:extLst>
          </p:cNvPr>
          <p:cNvSpPr/>
          <p:nvPr/>
        </p:nvSpPr>
        <p:spPr>
          <a:xfrm flipH="1">
            <a:off x="1903467" y="4711971"/>
            <a:ext cx="1704706" cy="402483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ysClr val="windowText" lastClr="000000"/>
                </a:solidFill>
              </a:rPr>
              <a:t>Nem</a:t>
            </a:r>
            <a:r>
              <a:rPr lang="de-DE" sz="1400" b="1" dirty="0">
                <a:solidFill>
                  <a:sysClr val="windowText" lastClr="000000"/>
                </a:solidFill>
              </a:rPr>
              <a:t>, a </a:t>
            </a:r>
            <a:r>
              <a:rPr lang="de-DE" sz="1400" b="1" dirty="0" err="1" smtClean="0">
                <a:solidFill>
                  <a:sysClr val="windowText" lastClr="000000"/>
                </a:solidFill>
              </a:rPr>
              <a:t>hétvégén</a:t>
            </a:r>
            <a:r>
              <a:rPr lang="hu-HU" sz="1400" b="1" dirty="0" smtClean="0">
                <a:solidFill>
                  <a:sysClr val="windowText" lastClr="000000"/>
                </a:solidFill>
              </a:rPr>
              <a:t>!</a:t>
            </a:r>
            <a:endParaRPr lang="de-DE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7DF152B7-B76A-D881-EF9A-599B379AB519}"/>
              </a:ext>
            </a:extLst>
          </p:cNvPr>
          <p:cNvSpPr/>
          <p:nvPr/>
        </p:nvSpPr>
        <p:spPr>
          <a:xfrm>
            <a:off x="641529" y="5155469"/>
            <a:ext cx="1162778" cy="402483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="1" dirty="0" smtClean="0">
                <a:solidFill>
                  <a:schemeClr val="tx1"/>
                </a:solidFill>
              </a:rPr>
              <a:t>Parancsolsz?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AF46D62-BF28-5500-18C0-89CF5452CB80}"/>
              </a:ext>
            </a:extLst>
          </p:cNvPr>
          <p:cNvSpPr/>
          <p:nvPr/>
        </p:nvSpPr>
        <p:spPr>
          <a:xfrm flipH="1">
            <a:off x="1903467" y="5594720"/>
            <a:ext cx="1704706" cy="402483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ysClr val="windowText" lastClr="000000"/>
                </a:solidFill>
              </a:rPr>
              <a:t>Most hétvégén</a:t>
            </a:r>
            <a:r>
              <a:rPr lang="de-DE" sz="1400" b="1" dirty="0" smtClean="0">
                <a:solidFill>
                  <a:sysClr val="windowText" lastClr="000000"/>
                </a:solidFill>
              </a:rPr>
              <a:t>!</a:t>
            </a:r>
            <a:endParaRPr lang="de-DE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81A2D9BA-CA13-8065-3804-921AD0B1FE01}"/>
              </a:ext>
            </a:extLst>
          </p:cNvPr>
          <p:cNvSpPr/>
          <p:nvPr/>
        </p:nvSpPr>
        <p:spPr>
          <a:xfrm>
            <a:off x="641529" y="6143350"/>
            <a:ext cx="1594022" cy="402483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err="1">
                <a:solidFill>
                  <a:schemeClr val="tx1"/>
                </a:solidFill>
              </a:rPr>
              <a:t>Nem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értem</a:t>
            </a:r>
            <a:r>
              <a:rPr lang="de-DE" sz="1400" b="1" dirty="0">
                <a:solidFill>
                  <a:schemeClr val="tx1"/>
                </a:solidFill>
              </a:rPr>
              <a:t>.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9352E31B-59A1-E2D5-43AE-15D2DBC60BCD}"/>
              </a:ext>
            </a:extLst>
          </p:cNvPr>
          <p:cNvSpPr/>
          <p:nvPr/>
        </p:nvSpPr>
        <p:spPr>
          <a:xfrm flipH="1">
            <a:off x="6637564" y="1369249"/>
            <a:ext cx="615849" cy="360697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 smtClean="0">
                <a:solidFill>
                  <a:sysClr val="windowText" lastClr="000000"/>
                </a:solidFill>
              </a:rPr>
              <a:t>Ok</a:t>
            </a:r>
            <a:r>
              <a:rPr lang="hu-HU" sz="1400" b="1" dirty="0" smtClean="0">
                <a:solidFill>
                  <a:sysClr val="windowText" lastClr="000000"/>
                </a:solidFill>
              </a:rPr>
              <a:t>é</a:t>
            </a:r>
            <a:r>
              <a:rPr lang="de-DE" sz="1400" b="1" dirty="0" smtClean="0">
                <a:solidFill>
                  <a:sysClr val="windowText" lastClr="000000"/>
                </a:solidFill>
              </a:rPr>
              <a:t>.</a:t>
            </a:r>
            <a:endParaRPr lang="de-DE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6A745F6C-6AE2-DFCA-62E2-A38659BB3EFB}"/>
              </a:ext>
            </a:extLst>
          </p:cNvPr>
          <p:cNvSpPr/>
          <p:nvPr/>
        </p:nvSpPr>
        <p:spPr>
          <a:xfrm flipH="1">
            <a:off x="5640343" y="1888483"/>
            <a:ext cx="1613070" cy="360697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1400" b="1" dirty="0" smtClean="0">
                <a:solidFill>
                  <a:sysClr val="windowText" lastClr="000000"/>
                </a:solidFill>
              </a:rPr>
              <a:t>Mi a cél</a:t>
            </a:r>
            <a:r>
              <a:rPr lang="de-DE" sz="1400" b="1" dirty="0" smtClean="0">
                <a:solidFill>
                  <a:sysClr val="windowText" lastClr="000000"/>
                </a:solidFill>
              </a:rPr>
              <a:t>?</a:t>
            </a:r>
            <a:endParaRPr lang="de-DE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8D071A0D-F1E3-609C-145B-5C8282615B74}"/>
              </a:ext>
            </a:extLst>
          </p:cNvPr>
          <p:cNvSpPr/>
          <p:nvPr/>
        </p:nvSpPr>
        <p:spPr>
          <a:xfrm>
            <a:off x="4627624" y="2375272"/>
            <a:ext cx="1944626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tx1"/>
                </a:solidFill>
              </a:rPr>
              <a:t>Nem ismerem a következő </a:t>
            </a:r>
            <a:r>
              <a:rPr lang="pt-BR" sz="1400" b="1" dirty="0" smtClean="0">
                <a:solidFill>
                  <a:schemeClr val="tx1"/>
                </a:solidFill>
              </a:rPr>
              <a:t>szót</a:t>
            </a:r>
            <a:r>
              <a:rPr lang="hu-HU" sz="1400" b="1" dirty="0" smtClean="0">
                <a:solidFill>
                  <a:schemeClr val="tx1"/>
                </a:solidFill>
              </a:rPr>
              <a:t>: </a:t>
            </a:r>
            <a:r>
              <a:rPr lang="pt-BR" sz="1400" b="1" dirty="0" smtClean="0">
                <a:solidFill>
                  <a:schemeClr val="tx1"/>
                </a:solidFill>
              </a:rPr>
              <a:t>„</a:t>
            </a:r>
            <a:r>
              <a:rPr lang="pt-BR" sz="1400" b="1" dirty="0">
                <a:solidFill>
                  <a:schemeClr val="tx1"/>
                </a:solidFill>
              </a:rPr>
              <a:t>Oké.”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8" name="Abgerundete rechteckige Legende 17">
            <a:extLst>
              <a:ext uri="{FF2B5EF4-FFF2-40B4-BE49-F238E27FC236}">
                <a16:creationId xmlns:a16="http://schemas.microsoft.com/office/drawing/2014/main" id="{8AE76CD6-36DC-21ED-A179-AF8A4432E897}"/>
              </a:ext>
            </a:extLst>
          </p:cNvPr>
          <p:cNvSpPr/>
          <p:nvPr/>
        </p:nvSpPr>
        <p:spPr>
          <a:xfrm flipH="1">
            <a:off x="5451401" y="3028758"/>
            <a:ext cx="1802012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>
                <a:solidFill>
                  <a:sysClr val="windowText" lastClr="000000"/>
                </a:solidFill>
              </a:rPr>
              <a:t>Mi a cél ebben a játékban?</a:t>
            </a:r>
            <a:endParaRPr lang="de-DE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79E04343-3E57-6484-79BF-D935EE5C7059}"/>
              </a:ext>
            </a:extLst>
          </p:cNvPr>
          <p:cNvSpPr/>
          <p:nvPr/>
        </p:nvSpPr>
        <p:spPr>
          <a:xfrm>
            <a:off x="4627624" y="3692584"/>
            <a:ext cx="1876146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tx1"/>
                </a:solidFill>
              </a:rPr>
              <a:t>Nem ismerem a következő szót</a:t>
            </a:r>
            <a:r>
              <a:rPr lang="pt-BR" sz="1400" b="1" dirty="0" smtClean="0">
                <a:solidFill>
                  <a:schemeClr val="tx1"/>
                </a:solidFill>
              </a:rPr>
              <a:t>:</a:t>
            </a:r>
            <a:r>
              <a:rPr lang="hu-HU" sz="1400" b="1" dirty="0" smtClean="0">
                <a:solidFill>
                  <a:schemeClr val="tx1"/>
                </a:solidFill>
              </a:rPr>
              <a:t> </a:t>
            </a:r>
            <a:r>
              <a:rPr lang="pt-BR" sz="1400" b="1" dirty="0" smtClean="0">
                <a:solidFill>
                  <a:schemeClr val="tx1"/>
                </a:solidFill>
              </a:rPr>
              <a:t>„</a:t>
            </a:r>
            <a:r>
              <a:rPr lang="pt-BR" sz="1400" b="1" dirty="0">
                <a:solidFill>
                  <a:schemeClr val="tx1"/>
                </a:solidFill>
              </a:rPr>
              <a:t>Mi”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0" name="Abgerundete rechteckige Legende 19">
            <a:extLst>
              <a:ext uri="{FF2B5EF4-FFF2-40B4-BE49-F238E27FC236}">
                <a16:creationId xmlns:a16="http://schemas.microsoft.com/office/drawing/2014/main" id="{2EE34A53-9B92-F60F-36F4-995911C9A310}"/>
              </a:ext>
            </a:extLst>
          </p:cNvPr>
          <p:cNvSpPr/>
          <p:nvPr/>
        </p:nvSpPr>
        <p:spPr>
          <a:xfrm>
            <a:off x="4610634" y="4375478"/>
            <a:ext cx="2026930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tx1"/>
                </a:solidFill>
              </a:rPr>
              <a:t>Nem ismerem a következő szót</a:t>
            </a:r>
            <a:r>
              <a:rPr lang="pt-BR" sz="1400" b="1" dirty="0" smtClean="0">
                <a:solidFill>
                  <a:schemeClr val="tx1"/>
                </a:solidFill>
              </a:rPr>
              <a:t>:</a:t>
            </a:r>
            <a:r>
              <a:rPr lang="hu-HU" sz="1400" b="1" dirty="0" smtClean="0">
                <a:solidFill>
                  <a:schemeClr val="tx1"/>
                </a:solidFill>
              </a:rPr>
              <a:t> </a:t>
            </a:r>
            <a:r>
              <a:rPr lang="pt-BR" sz="1400" b="1" dirty="0" smtClean="0">
                <a:solidFill>
                  <a:schemeClr val="tx1"/>
                </a:solidFill>
              </a:rPr>
              <a:t>„</a:t>
            </a:r>
            <a:r>
              <a:rPr lang="pt-BR" sz="1400" b="1" dirty="0">
                <a:solidFill>
                  <a:schemeClr val="tx1"/>
                </a:solidFill>
              </a:rPr>
              <a:t>játék?”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ADF4FC21-57DA-21EF-5EAD-D010B3A5721C}"/>
              </a:ext>
            </a:extLst>
          </p:cNvPr>
          <p:cNvSpPr/>
          <p:nvPr/>
        </p:nvSpPr>
        <p:spPr>
          <a:xfrm flipH="1">
            <a:off x="5808199" y="5028964"/>
            <a:ext cx="1371088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 err="1">
                <a:solidFill>
                  <a:sysClr val="windowText" lastClr="000000"/>
                </a:solidFill>
              </a:rPr>
              <a:t>Tudsz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te</a:t>
            </a:r>
            <a:r>
              <a:rPr lang="de-DE" sz="1400" b="1" dirty="0">
                <a:solidFill>
                  <a:sysClr val="windowText" lastClr="000000"/>
                </a:solidFill>
              </a:rPr>
              <a:t> </a:t>
            </a:r>
            <a:r>
              <a:rPr lang="de-DE" sz="1400" b="1" dirty="0" err="1" smtClean="0">
                <a:solidFill>
                  <a:sysClr val="windowText" lastClr="000000"/>
                </a:solidFill>
              </a:rPr>
              <a:t>bármit</a:t>
            </a:r>
            <a:r>
              <a:rPr lang="de-DE" sz="1400" b="1" dirty="0" smtClean="0">
                <a:solidFill>
                  <a:sysClr val="windowText" lastClr="000000"/>
                </a:solidFill>
              </a:rPr>
              <a:t>?</a:t>
            </a:r>
            <a:endParaRPr lang="de-DE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6F20BDAE-0F7E-C973-0E9B-F9D60DED876E}"/>
              </a:ext>
            </a:extLst>
          </p:cNvPr>
          <p:cNvSpPr/>
          <p:nvPr/>
        </p:nvSpPr>
        <p:spPr>
          <a:xfrm>
            <a:off x="4612976" y="5728336"/>
            <a:ext cx="2130724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tx1"/>
                </a:solidFill>
              </a:rPr>
              <a:t>Nem ismerem a következő </a:t>
            </a:r>
            <a:r>
              <a:rPr lang="pt-BR" sz="1400" b="1" dirty="0" smtClean="0">
                <a:solidFill>
                  <a:schemeClr val="tx1"/>
                </a:solidFill>
              </a:rPr>
              <a:t>szót</a:t>
            </a:r>
            <a:r>
              <a:rPr lang="hu-HU" sz="1400" b="1" dirty="0" smtClean="0">
                <a:solidFill>
                  <a:schemeClr val="tx1"/>
                </a:solidFill>
              </a:rPr>
              <a:t> </a:t>
            </a:r>
            <a:r>
              <a:rPr lang="pt-BR" sz="1400" b="1" dirty="0" smtClean="0">
                <a:solidFill>
                  <a:schemeClr val="tx1"/>
                </a:solidFill>
              </a:rPr>
              <a:t>„</a:t>
            </a:r>
            <a:r>
              <a:rPr lang="pt-BR" sz="1400" b="1" dirty="0">
                <a:solidFill>
                  <a:schemeClr val="tx1"/>
                </a:solidFill>
              </a:rPr>
              <a:t>bármit”.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E063E1FA-A9AE-B849-5E74-302D7509A165}"/>
              </a:ext>
            </a:extLst>
          </p:cNvPr>
          <p:cNvSpPr/>
          <p:nvPr/>
        </p:nvSpPr>
        <p:spPr>
          <a:xfrm>
            <a:off x="4310708" y="1144780"/>
            <a:ext cx="3224587" cy="5401053"/>
          </a:xfrm>
          <a:custGeom>
            <a:avLst/>
            <a:gdLst>
              <a:gd name="connsiteX0" fmla="*/ 0 w 3224587"/>
              <a:gd name="connsiteY0" fmla="*/ 537442 h 5401053"/>
              <a:gd name="connsiteX1" fmla="*/ 537442 w 3224587"/>
              <a:gd name="connsiteY1" fmla="*/ 0 h 5401053"/>
              <a:gd name="connsiteX2" fmla="*/ 1117862 w 3224587"/>
              <a:gd name="connsiteY2" fmla="*/ 0 h 5401053"/>
              <a:gd name="connsiteX3" fmla="*/ 1698282 w 3224587"/>
              <a:gd name="connsiteY3" fmla="*/ 0 h 5401053"/>
              <a:gd name="connsiteX4" fmla="*/ 2171216 w 3224587"/>
              <a:gd name="connsiteY4" fmla="*/ 0 h 5401053"/>
              <a:gd name="connsiteX5" fmla="*/ 2687145 w 3224587"/>
              <a:gd name="connsiteY5" fmla="*/ 0 h 5401053"/>
              <a:gd name="connsiteX6" fmla="*/ 3224587 w 3224587"/>
              <a:gd name="connsiteY6" fmla="*/ 537442 h 5401053"/>
              <a:gd name="connsiteX7" fmla="*/ 3224587 w 3224587"/>
              <a:gd name="connsiteY7" fmla="*/ 1155466 h 5401053"/>
              <a:gd name="connsiteX8" fmla="*/ 3224587 w 3224587"/>
              <a:gd name="connsiteY8" fmla="*/ 1730229 h 5401053"/>
              <a:gd name="connsiteX9" fmla="*/ 3224587 w 3224587"/>
              <a:gd name="connsiteY9" fmla="*/ 2304991 h 5401053"/>
              <a:gd name="connsiteX10" fmla="*/ 3224587 w 3224587"/>
              <a:gd name="connsiteY10" fmla="*/ 2879754 h 5401053"/>
              <a:gd name="connsiteX11" fmla="*/ 3224587 w 3224587"/>
              <a:gd name="connsiteY11" fmla="*/ 3497778 h 5401053"/>
              <a:gd name="connsiteX12" fmla="*/ 3224587 w 3224587"/>
              <a:gd name="connsiteY12" fmla="*/ 4202325 h 5401053"/>
              <a:gd name="connsiteX13" fmla="*/ 3224587 w 3224587"/>
              <a:gd name="connsiteY13" fmla="*/ 4863611 h 5401053"/>
              <a:gd name="connsiteX14" fmla="*/ 2687145 w 3224587"/>
              <a:gd name="connsiteY14" fmla="*/ 5401053 h 5401053"/>
              <a:gd name="connsiteX15" fmla="*/ 2149719 w 3224587"/>
              <a:gd name="connsiteY15" fmla="*/ 5401053 h 5401053"/>
              <a:gd name="connsiteX16" fmla="*/ 1612294 w 3224587"/>
              <a:gd name="connsiteY16" fmla="*/ 5401053 h 5401053"/>
              <a:gd name="connsiteX17" fmla="*/ 1053371 w 3224587"/>
              <a:gd name="connsiteY17" fmla="*/ 5401053 h 5401053"/>
              <a:gd name="connsiteX18" fmla="*/ 537442 w 3224587"/>
              <a:gd name="connsiteY18" fmla="*/ 5401053 h 5401053"/>
              <a:gd name="connsiteX19" fmla="*/ 0 w 3224587"/>
              <a:gd name="connsiteY19" fmla="*/ 4863611 h 5401053"/>
              <a:gd name="connsiteX20" fmla="*/ 0 w 3224587"/>
              <a:gd name="connsiteY20" fmla="*/ 4288849 h 5401053"/>
              <a:gd name="connsiteX21" fmla="*/ 0 w 3224587"/>
              <a:gd name="connsiteY21" fmla="*/ 3800609 h 5401053"/>
              <a:gd name="connsiteX22" fmla="*/ 0 w 3224587"/>
              <a:gd name="connsiteY22" fmla="*/ 3312370 h 5401053"/>
              <a:gd name="connsiteX23" fmla="*/ 0 w 3224587"/>
              <a:gd name="connsiteY23" fmla="*/ 2651085 h 5401053"/>
              <a:gd name="connsiteX24" fmla="*/ 0 w 3224587"/>
              <a:gd name="connsiteY24" fmla="*/ 2162845 h 5401053"/>
              <a:gd name="connsiteX25" fmla="*/ 0 w 3224587"/>
              <a:gd name="connsiteY25" fmla="*/ 1458298 h 5401053"/>
              <a:gd name="connsiteX26" fmla="*/ 0 w 3224587"/>
              <a:gd name="connsiteY26" fmla="*/ 537442 h 5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24587" h="5401053" extrusionOk="0">
                <a:moveTo>
                  <a:pt x="0" y="537442"/>
                </a:moveTo>
                <a:cubicBezTo>
                  <a:pt x="8512" y="195701"/>
                  <a:pt x="213369" y="25040"/>
                  <a:pt x="537442" y="0"/>
                </a:cubicBezTo>
                <a:cubicBezTo>
                  <a:pt x="813582" y="-2302"/>
                  <a:pt x="893398" y="-21489"/>
                  <a:pt x="1117862" y="0"/>
                </a:cubicBezTo>
                <a:cubicBezTo>
                  <a:pt x="1342326" y="21489"/>
                  <a:pt x="1482855" y="-23830"/>
                  <a:pt x="1698282" y="0"/>
                </a:cubicBezTo>
                <a:cubicBezTo>
                  <a:pt x="1913709" y="23830"/>
                  <a:pt x="1973299" y="12900"/>
                  <a:pt x="2171216" y="0"/>
                </a:cubicBezTo>
                <a:cubicBezTo>
                  <a:pt x="2369133" y="-12900"/>
                  <a:pt x="2470582" y="20105"/>
                  <a:pt x="2687145" y="0"/>
                </a:cubicBezTo>
                <a:cubicBezTo>
                  <a:pt x="2982090" y="-7080"/>
                  <a:pt x="3255661" y="245984"/>
                  <a:pt x="3224587" y="537442"/>
                </a:cubicBezTo>
                <a:cubicBezTo>
                  <a:pt x="3227783" y="678242"/>
                  <a:pt x="3219230" y="952516"/>
                  <a:pt x="3224587" y="1155466"/>
                </a:cubicBezTo>
                <a:cubicBezTo>
                  <a:pt x="3229944" y="1358416"/>
                  <a:pt x="3229790" y="1563852"/>
                  <a:pt x="3224587" y="1730229"/>
                </a:cubicBezTo>
                <a:cubicBezTo>
                  <a:pt x="3219384" y="1896606"/>
                  <a:pt x="3200011" y="2023507"/>
                  <a:pt x="3224587" y="2304991"/>
                </a:cubicBezTo>
                <a:cubicBezTo>
                  <a:pt x="3249163" y="2586475"/>
                  <a:pt x="3221392" y="2630949"/>
                  <a:pt x="3224587" y="2879754"/>
                </a:cubicBezTo>
                <a:cubicBezTo>
                  <a:pt x="3227782" y="3128559"/>
                  <a:pt x="3250419" y="3337132"/>
                  <a:pt x="3224587" y="3497778"/>
                </a:cubicBezTo>
                <a:cubicBezTo>
                  <a:pt x="3198755" y="3658424"/>
                  <a:pt x="3206569" y="3961347"/>
                  <a:pt x="3224587" y="4202325"/>
                </a:cubicBezTo>
                <a:cubicBezTo>
                  <a:pt x="3242605" y="4443303"/>
                  <a:pt x="3233091" y="4674435"/>
                  <a:pt x="3224587" y="4863611"/>
                </a:cubicBezTo>
                <a:cubicBezTo>
                  <a:pt x="3223139" y="5182469"/>
                  <a:pt x="2958989" y="5382582"/>
                  <a:pt x="2687145" y="5401053"/>
                </a:cubicBezTo>
                <a:cubicBezTo>
                  <a:pt x="2538532" y="5409643"/>
                  <a:pt x="2390608" y="5387702"/>
                  <a:pt x="2149719" y="5401053"/>
                </a:cubicBezTo>
                <a:cubicBezTo>
                  <a:pt x="1908830" y="5414404"/>
                  <a:pt x="1848693" y="5425420"/>
                  <a:pt x="1612294" y="5401053"/>
                </a:cubicBezTo>
                <a:cubicBezTo>
                  <a:pt x="1375895" y="5376686"/>
                  <a:pt x="1256299" y="5392699"/>
                  <a:pt x="1053371" y="5401053"/>
                </a:cubicBezTo>
                <a:cubicBezTo>
                  <a:pt x="850443" y="5409407"/>
                  <a:pt x="670607" y="5424153"/>
                  <a:pt x="537442" y="5401053"/>
                </a:cubicBezTo>
                <a:cubicBezTo>
                  <a:pt x="245905" y="5395574"/>
                  <a:pt x="-31898" y="5192557"/>
                  <a:pt x="0" y="4863611"/>
                </a:cubicBezTo>
                <a:cubicBezTo>
                  <a:pt x="-16490" y="4654476"/>
                  <a:pt x="-18541" y="4490311"/>
                  <a:pt x="0" y="4288849"/>
                </a:cubicBezTo>
                <a:cubicBezTo>
                  <a:pt x="18541" y="4087387"/>
                  <a:pt x="4737" y="4015300"/>
                  <a:pt x="0" y="3800609"/>
                </a:cubicBezTo>
                <a:cubicBezTo>
                  <a:pt x="-4737" y="3585918"/>
                  <a:pt x="21347" y="3507797"/>
                  <a:pt x="0" y="3312370"/>
                </a:cubicBezTo>
                <a:cubicBezTo>
                  <a:pt x="-21347" y="3116943"/>
                  <a:pt x="-28194" y="2963819"/>
                  <a:pt x="0" y="2651085"/>
                </a:cubicBezTo>
                <a:cubicBezTo>
                  <a:pt x="28194" y="2338351"/>
                  <a:pt x="-3449" y="2364949"/>
                  <a:pt x="0" y="2162845"/>
                </a:cubicBezTo>
                <a:cubicBezTo>
                  <a:pt x="3449" y="1960741"/>
                  <a:pt x="-14775" y="1613653"/>
                  <a:pt x="0" y="1458298"/>
                </a:cubicBezTo>
                <a:cubicBezTo>
                  <a:pt x="14775" y="1302943"/>
                  <a:pt x="8162" y="764421"/>
                  <a:pt x="0" y="537442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xmlns="" sd="24443655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184BDC2A-276F-CF47-0B3B-BBCB8B0A2DD0}"/>
              </a:ext>
            </a:extLst>
          </p:cNvPr>
          <p:cNvSpPr/>
          <p:nvPr/>
        </p:nvSpPr>
        <p:spPr>
          <a:xfrm>
            <a:off x="8158572" y="1399657"/>
            <a:ext cx="2072442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A </a:t>
            </a:r>
            <a:r>
              <a:rPr lang="de-DE" sz="1400" b="1" dirty="0" err="1">
                <a:solidFill>
                  <a:schemeClr val="tx1"/>
                </a:solidFill>
              </a:rPr>
              <a:t>rendelés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helyes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volt</a:t>
            </a:r>
            <a:r>
              <a:rPr lang="de-DE" sz="1400" b="1" dirty="0" smtClean="0">
                <a:solidFill>
                  <a:schemeClr val="tx1"/>
                </a:solidFill>
              </a:rPr>
              <a:t>?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9AFF3233-B598-A9B1-8B5D-E64F464EF111}"/>
              </a:ext>
            </a:extLst>
          </p:cNvPr>
          <p:cNvSpPr/>
          <p:nvPr/>
        </p:nvSpPr>
        <p:spPr>
          <a:xfrm flipH="1">
            <a:off x="9322271" y="2085530"/>
            <a:ext cx="1471494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v-SE" sz="1400" b="1" dirty="0">
                <a:solidFill>
                  <a:sysClr val="windowText" lastClr="000000"/>
                </a:solidFill>
              </a:rPr>
              <a:t>Igen, de 2 órát késett</a:t>
            </a:r>
            <a:r>
              <a:rPr lang="de-DE" sz="1400" b="1" dirty="0" smtClean="0">
                <a:solidFill>
                  <a:sysClr val="windowText" lastClr="000000"/>
                </a:solidFill>
              </a:rPr>
              <a:t>.</a:t>
            </a:r>
            <a:endParaRPr lang="de-DE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67358B60-549A-0AA4-E361-FF8ACC71225C}"/>
              </a:ext>
            </a:extLst>
          </p:cNvPr>
          <p:cNvSpPr/>
          <p:nvPr/>
        </p:nvSpPr>
        <p:spPr>
          <a:xfrm>
            <a:off x="8158572" y="2708513"/>
            <a:ext cx="1738809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err="1">
                <a:solidFill>
                  <a:schemeClr val="tx1"/>
                </a:solidFill>
              </a:rPr>
              <a:t>Ízlett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az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étel</a:t>
            </a:r>
            <a:r>
              <a:rPr lang="de-DE" sz="1400" b="1" dirty="0" smtClean="0">
                <a:solidFill>
                  <a:schemeClr val="tx1"/>
                </a:solidFill>
              </a:rPr>
              <a:t>?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78E6FCCB-2BBD-E753-3A07-F10548FF8993}"/>
              </a:ext>
            </a:extLst>
          </p:cNvPr>
          <p:cNvSpPr/>
          <p:nvPr/>
        </p:nvSpPr>
        <p:spPr>
          <a:xfrm flipH="1">
            <a:off x="9054956" y="3340820"/>
            <a:ext cx="1738809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 err="1">
                <a:solidFill>
                  <a:sysClr val="windowText" lastClr="000000"/>
                </a:solidFill>
              </a:rPr>
              <a:t>Igen</a:t>
            </a:r>
            <a:r>
              <a:rPr lang="de-DE" sz="1400" b="1" dirty="0">
                <a:solidFill>
                  <a:sysClr val="windowText" lastClr="000000"/>
                </a:solidFill>
              </a:rPr>
              <a:t>, de </a:t>
            </a:r>
            <a:r>
              <a:rPr lang="de-DE" sz="1400" b="1" dirty="0" err="1">
                <a:solidFill>
                  <a:sysClr val="windowText" lastClr="000000"/>
                </a:solidFill>
              </a:rPr>
              <a:t>késett</a:t>
            </a:r>
            <a:r>
              <a:rPr lang="de-DE" sz="1400" b="1" dirty="0" smtClean="0">
                <a:solidFill>
                  <a:sysClr val="windowText" lastClr="000000"/>
                </a:solidFill>
              </a:rPr>
              <a:t>.</a:t>
            </a:r>
            <a:endParaRPr lang="de-DE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A58BEC95-B9A1-7372-7DEF-6785470D0998}"/>
              </a:ext>
            </a:extLst>
          </p:cNvPr>
          <p:cNvSpPr/>
          <p:nvPr/>
        </p:nvSpPr>
        <p:spPr>
          <a:xfrm>
            <a:off x="8168142" y="4017954"/>
            <a:ext cx="1738809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A </a:t>
            </a:r>
            <a:r>
              <a:rPr lang="de-DE" sz="1400" b="1" dirty="0" err="1">
                <a:solidFill>
                  <a:schemeClr val="tx1"/>
                </a:solidFill>
              </a:rPr>
              <a:t>kiszállítás</a:t>
            </a:r>
            <a:endParaRPr lang="de-DE" sz="1400" b="1" dirty="0">
              <a:solidFill>
                <a:schemeClr val="tx1"/>
              </a:solidFill>
            </a:endParaRPr>
          </a:p>
          <a:p>
            <a:r>
              <a:rPr lang="de-DE" sz="1400" b="1" dirty="0" err="1">
                <a:solidFill>
                  <a:schemeClr val="tx1"/>
                </a:solidFill>
              </a:rPr>
              <a:t>időben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történt</a:t>
            </a:r>
            <a:r>
              <a:rPr lang="de-DE" sz="1400" b="1" dirty="0">
                <a:solidFill>
                  <a:schemeClr val="tx1"/>
                </a:solidFill>
              </a:rPr>
              <a:t>?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9D2D16AE-9D1E-DFF4-E9D3-886086C65A16}"/>
              </a:ext>
            </a:extLst>
          </p:cNvPr>
          <p:cNvSpPr/>
          <p:nvPr/>
        </p:nvSpPr>
        <p:spPr>
          <a:xfrm flipH="1">
            <a:off x="10305155" y="4598709"/>
            <a:ext cx="451022" cy="537734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dirty="0">
                <a:solidFill>
                  <a:sysClr val="windowText" lastClr="000000"/>
                </a:solidFill>
              </a:rPr>
              <a:t>?!</a:t>
            </a:r>
          </a:p>
        </p:txBody>
      </p:sp>
      <p:sp>
        <p:nvSpPr>
          <p:cNvPr id="30" name="Abgerundete rechteckige Legende 29">
            <a:extLst>
              <a:ext uri="{FF2B5EF4-FFF2-40B4-BE49-F238E27FC236}">
                <a16:creationId xmlns:a16="http://schemas.microsoft.com/office/drawing/2014/main" id="{BDB1066B-0DA7-5963-22DB-68FEB02B57D1}"/>
              </a:ext>
            </a:extLst>
          </p:cNvPr>
          <p:cNvSpPr/>
          <p:nvPr/>
        </p:nvSpPr>
        <p:spPr>
          <a:xfrm>
            <a:off x="8185551" y="5270570"/>
            <a:ext cx="1738809" cy="537734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>
                <a:solidFill>
                  <a:schemeClr val="tx1"/>
                </a:solidFill>
              </a:rPr>
              <a:t>Milyen kérdésedre válaszolhatok még?</a:t>
            </a:r>
            <a:endParaRPr lang="de-D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5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D1FFA-258B-8FF3-0820-3268EF37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Mik</a:t>
            </a:r>
            <a:r>
              <a:rPr lang="de-DE" dirty="0" smtClean="0"/>
              <a:t> </a:t>
            </a:r>
            <a:r>
              <a:rPr lang="de-DE" dirty="0" err="1"/>
              <a:t>azok</a:t>
            </a:r>
            <a:r>
              <a:rPr lang="de-DE" dirty="0"/>
              <a:t> a </a:t>
            </a:r>
            <a:r>
              <a:rPr lang="de-DE" dirty="0" err="1" smtClean="0"/>
              <a:t>chatbotok</a:t>
            </a:r>
            <a:r>
              <a:rPr lang="de-DE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7B64B6-9006-8AAD-FDFB-D28770869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"</a:t>
            </a:r>
            <a:r>
              <a:rPr lang="de-AT" dirty="0" err="1"/>
              <a:t>chatelni</a:t>
            </a:r>
            <a:r>
              <a:rPr lang="de-AT" dirty="0"/>
              <a:t>” + "</a:t>
            </a:r>
            <a:r>
              <a:rPr lang="de-AT" dirty="0" err="1"/>
              <a:t>robot</a:t>
            </a:r>
            <a:r>
              <a:rPr lang="de-AT" dirty="0" smtClean="0"/>
              <a:t>“ </a:t>
            </a:r>
            <a:r>
              <a:rPr lang="de-AT" dirty="0" smtClean="0">
                <a:sym typeface="Wingdings" pitchFamily="2" charset="2"/>
              </a:rPr>
              <a:t> </a:t>
            </a:r>
            <a:r>
              <a:rPr lang="de-AT" b="1" dirty="0" err="1" smtClean="0">
                <a:sym typeface="Wingdings" pitchFamily="2" charset="2"/>
              </a:rPr>
              <a:t>Chatbot</a:t>
            </a:r>
            <a:r>
              <a:rPr lang="de-AT" b="1" dirty="0">
                <a:sym typeface="Wingdings" pitchFamily="2" charset="2"/>
              </a:rPr>
              <a:t/>
            </a:r>
            <a:br>
              <a:rPr lang="de-AT" b="1" dirty="0">
                <a:sym typeface="Wingdings" pitchFamily="2" charset="2"/>
              </a:rPr>
            </a:br>
            <a:endParaRPr lang="de-AT" b="1" dirty="0">
              <a:sym typeface="Wingdings" pitchFamily="2" charset="2"/>
            </a:endParaRPr>
          </a:p>
          <a:p>
            <a:r>
              <a:rPr lang="de-AT" dirty="0" err="1" smtClean="0"/>
              <a:t>automatikusan</a:t>
            </a:r>
            <a:r>
              <a:rPr lang="de-AT" dirty="0" smtClean="0"/>
              <a:t> </a:t>
            </a:r>
            <a:r>
              <a:rPr lang="de-AT" dirty="0" err="1"/>
              <a:t>válaszol</a:t>
            </a:r>
            <a:r>
              <a:rPr lang="de-AT" dirty="0"/>
              <a:t> </a:t>
            </a:r>
            <a:r>
              <a:rPr lang="de-AT" dirty="0" err="1"/>
              <a:t>kérdésekre</a:t>
            </a:r>
            <a:r>
              <a:rPr lang="de-AT" dirty="0"/>
              <a:t>, </a:t>
            </a:r>
            <a:r>
              <a:rPr lang="de-AT" dirty="0" err="1"/>
              <a:t>információt</a:t>
            </a:r>
            <a:r>
              <a:rPr lang="de-AT" dirty="0"/>
              <a:t> </a:t>
            </a:r>
            <a:r>
              <a:rPr lang="de-AT" dirty="0" err="1"/>
              <a:t>keres</a:t>
            </a:r>
            <a:r>
              <a:rPr lang="de-AT" dirty="0"/>
              <a:t> </a:t>
            </a:r>
            <a:r>
              <a:rPr lang="de-AT" dirty="0" err="1"/>
              <a:t>az</a:t>
            </a:r>
            <a:r>
              <a:rPr lang="de-AT" dirty="0"/>
              <a:t> </a:t>
            </a:r>
            <a:r>
              <a:rPr lang="de-AT" dirty="0" err="1"/>
              <a:t>interneten</a:t>
            </a:r>
            <a:r>
              <a:rPr lang="de-AT" dirty="0"/>
              <a:t> </a:t>
            </a:r>
            <a:r>
              <a:rPr lang="de-AT" dirty="0" err="1"/>
              <a:t>stb</a:t>
            </a:r>
            <a:r>
              <a:rPr lang="de-AT" dirty="0"/>
              <a:t>.</a:t>
            </a:r>
            <a:endParaRPr lang="de-AT" dirty="0"/>
          </a:p>
          <a:p>
            <a:endParaRPr lang="de-AT" b="1" dirty="0"/>
          </a:p>
          <a:p>
            <a:r>
              <a:rPr lang="hu-HU" dirty="0" smtClean="0"/>
              <a:t>számos </a:t>
            </a:r>
            <a:r>
              <a:rPr lang="hu-HU" dirty="0"/>
              <a:t>mesterséges intelligenciát használó alkalmazásból állnak, hogy információt tároljanak, amelyet saját maguk tanításához használhatnak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30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07D5B-EBE5-8F02-100B-8D841D5E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Vitassák </a:t>
            </a:r>
            <a:r>
              <a:rPr lang="hu-HU" dirty="0"/>
              <a:t>meg csoportokban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B4A8C0-D5E5-7793-F437-A2EF277BA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Miért</a:t>
            </a:r>
            <a:r>
              <a:rPr lang="en-US" b="1" dirty="0"/>
              <a:t> </a:t>
            </a:r>
            <a:r>
              <a:rPr lang="en-US" b="1" dirty="0" err="1"/>
              <a:t>használunk</a:t>
            </a:r>
            <a:r>
              <a:rPr lang="en-US" b="1" dirty="0"/>
              <a:t> </a:t>
            </a:r>
            <a:r>
              <a:rPr lang="en-US" b="1" dirty="0" err="1"/>
              <a:t>chatbotokat</a:t>
            </a:r>
            <a:r>
              <a:rPr lang="en-US" b="1" dirty="0"/>
              <a:t>? </a:t>
            </a:r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előnyeik</a:t>
            </a:r>
            <a:r>
              <a:rPr lang="en-US" dirty="0"/>
              <a:t> </a:t>
            </a:r>
            <a:r>
              <a:rPr lang="en-US" dirty="0" err="1"/>
              <a:t>vannak</a:t>
            </a:r>
            <a:r>
              <a:rPr lang="en-US" dirty="0"/>
              <a:t>?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err="1" smtClean="0"/>
              <a:t>Vitassák</a:t>
            </a:r>
            <a:r>
              <a:rPr lang="en-US" dirty="0" smtClean="0"/>
              <a:t> </a:t>
            </a:r>
            <a:r>
              <a:rPr lang="en-US" dirty="0"/>
              <a:t>meg </a:t>
            </a:r>
            <a:r>
              <a:rPr lang="en-US" dirty="0" err="1" smtClean="0"/>
              <a:t>csoportokban</a:t>
            </a:r>
            <a:r>
              <a:rPr lang="en-US" dirty="0" smtClean="0"/>
              <a:t>!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Kapcsolatba</a:t>
            </a:r>
            <a:r>
              <a:rPr lang="en-US" b="1" dirty="0"/>
              <a:t> </a:t>
            </a:r>
            <a:r>
              <a:rPr lang="en-US" b="1" dirty="0" err="1"/>
              <a:t>lépett</a:t>
            </a:r>
            <a:r>
              <a:rPr lang="en-US" b="1" dirty="0"/>
              <a:t> </a:t>
            </a:r>
            <a:r>
              <a:rPr lang="en-US" b="1" dirty="0" err="1"/>
              <a:t>már</a:t>
            </a:r>
            <a:r>
              <a:rPr lang="en-US" b="1" dirty="0"/>
              <a:t> </a:t>
            </a:r>
            <a:r>
              <a:rPr lang="en-US" b="1" dirty="0" err="1" smtClean="0"/>
              <a:t>chatbotokkal</a:t>
            </a:r>
            <a:r>
              <a:rPr lang="en-US" b="1" dirty="0" smtClean="0"/>
              <a:t>?</a:t>
            </a:r>
            <a:r>
              <a:rPr lang="en-US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/>
              <a:t>Ha </a:t>
            </a:r>
            <a:r>
              <a:rPr lang="en-US" dirty="0" err="1"/>
              <a:t>igen</a:t>
            </a:r>
            <a:r>
              <a:rPr lang="en-US" dirty="0"/>
              <a:t>, </a:t>
            </a:r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 smtClean="0"/>
              <a:t>célból</a:t>
            </a:r>
            <a:r>
              <a:rPr lang="en-US" dirty="0" smtClean="0"/>
              <a:t>?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Milyen</a:t>
            </a:r>
            <a:r>
              <a:rPr lang="en-US" b="1" dirty="0"/>
              <a:t> </a:t>
            </a:r>
            <a:r>
              <a:rPr lang="en-US" b="1" dirty="0" err="1"/>
              <a:t>problémák</a:t>
            </a:r>
            <a:r>
              <a:rPr lang="en-US" b="1" dirty="0"/>
              <a:t> </a:t>
            </a:r>
            <a:r>
              <a:rPr lang="en-US" b="1" dirty="0" err="1"/>
              <a:t>vagy</a:t>
            </a:r>
            <a:r>
              <a:rPr lang="en-US" b="1" dirty="0"/>
              <a:t> </a:t>
            </a:r>
            <a:r>
              <a:rPr lang="en-US" b="1" dirty="0" err="1"/>
              <a:t>veszélyek</a:t>
            </a:r>
            <a:r>
              <a:rPr lang="en-US" b="1" dirty="0"/>
              <a:t> </a:t>
            </a:r>
            <a:r>
              <a:rPr lang="en-US" b="1" dirty="0" err="1"/>
              <a:t>merülhetnek</a:t>
            </a:r>
            <a:r>
              <a:rPr lang="en-US" b="1" dirty="0"/>
              <a:t> </a:t>
            </a:r>
            <a:r>
              <a:rPr lang="en-US" b="1" dirty="0" err="1"/>
              <a:t>fel</a:t>
            </a:r>
            <a:r>
              <a:rPr lang="en-US" b="1" dirty="0"/>
              <a:t> </a:t>
            </a:r>
            <a:r>
              <a:rPr lang="en-US" b="1" dirty="0" err="1"/>
              <a:t>chatbotokkal</a:t>
            </a:r>
            <a:r>
              <a:rPr lang="en-US" b="1" dirty="0"/>
              <a:t> </a:t>
            </a:r>
            <a:r>
              <a:rPr lang="en-US" b="1" dirty="0" err="1" smtClean="0"/>
              <a:t>kapcsolatban</a:t>
            </a:r>
            <a:r>
              <a:rPr lang="en-US" b="1" dirty="0" smtClean="0"/>
              <a:t>?</a:t>
            </a:r>
            <a:r>
              <a:rPr lang="de-AT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856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D428E-476B-5D51-A178-EFFA82B9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Vitassák meg csoportokban (</a:t>
            </a:r>
            <a:r>
              <a:rPr lang="hu-HU" dirty="0" smtClean="0"/>
              <a:t>kiegészítés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10738C-69AF-3FF0-884C-9D56A173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/>
              <a:t>Használhatnak</a:t>
            </a:r>
            <a:r>
              <a:rPr lang="en-US" b="1" dirty="0"/>
              <a:t> </a:t>
            </a:r>
            <a:r>
              <a:rPr lang="en-US" b="1" dirty="0" err="1"/>
              <a:t>chatbotot</a:t>
            </a:r>
            <a:r>
              <a:rPr lang="en-US" b="1" dirty="0"/>
              <a:t> </a:t>
            </a:r>
            <a:r>
              <a:rPr lang="en-US" b="1" dirty="0" err="1"/>
              <a:t>magányos</a:t>
            </a:r>
            <a:r>
              <a:rPr lang="en-US" b="1" dirty="0"/>
              <a:t> </a:t>
            </a:r>
            <a:r>
              <a:rPr lang="en-US" b="1" dirty="0" err="1"/>
              <a:t>emberek</a:t>
            </a:r>
            <a:r>
              <a:rPr lang="en-US" b="1" dirty="0"/>
              <a:t>, </a:t>
            </a:r>
            <a:r>
              <a:rPr lang="en-US" b="1" dirty="0" err="1"/>
              <a:t>illetve</a:t>
            </a:r>
            <a:r>
              <a:rPr lang="en-US" b="1" dirty="0"/>
              <a:t> </a:t>
            </a:r>
            <a:r>
              <a:rPr lang="en-US" b="1" dirty="0" err="1"/>
              <a:t>mentális</a:t>
            </a:r>
            <a:r>
              <a:rPr lang="en-US" b="1" dirty="0"/>
              <a:t> </a:t>
            </a:r>
            <a:r>
              <a:rPr lang="en-US" b="1" dirty="0" err="1"/>
              <a:t>egészségügyi</a:t>
            </a:r>
            <a:r>
              <a:rPr lang="en-US" b="1" dirty="0"/>
              <a:t> </a:t>
            </a:r>
            <a:r>
              <a:rPr lang="en-US" b="1" dirty="0" err="1"/>
              <a:t>problémákkal</a:t>
            </a:r>
            <a:r>
              <a:rPr lang="en-US" b="1" dirty="0"/>
              <a:t> </a:t>
            </a:r>
            <a:r>
              <a:rPr lang="en-US" b="1" dirty="0" err="1"/>
              <a:t>küzdők</a:t>
            </a:r>
            <a:r>
              <a:rPr lang="en-US" b="1" dirty="0"/>
              <a:t> is.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van </a:t>
            </a:r>
            <a:r>
              <a:rPr lang="en-US" dirty="0" err="1"/>
              <a:t>ennek</a:t>
            </a:r>
            <a:r>
              <a:rPr lang="en-US" dirty="0"/>
              <a:t> </a:t>
            </a:r>
            <a:r>
              <a:rPr lang="en-US" dirty="0" err="1"/>
              <a:t>értelme</a:t>
            </a:r>
            <a:r>
              <a:rPr lang="en-US" dirty="0"/>
              <a:t> és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fogadják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érintettek</a:t>
            </a:r>
            <a:r>
              <a:rPr lang="en-US" dirty="0"/>
              <a:t>? </a:t>
            </a:r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problémák</a:t>
            </a:r>
            <a:r>
              <a:rPr lang="en-US" dirty="0"/>
              <a:t> </a:t>
            </a:r>
            <a:r>
              <a:rPr lang="en-US" dirty="0" err="1"/>
              <a:t>merülhetnek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, ha </a:t>
            </a:r>
            <a:r>
              <a:rPr lang="en-US" dirty="0" err="1"/>
              <a:t>magányos</a:t>
            </a:r>
            <a:r>
              <a:rPr lang="en-US" dirty="0"/>
              <a:t> </a:t>
            </a:r>
            <a:r>
              <a:rPr lang="en-US" dirty="0" err="1"/>
              <a:t>emberek</a:t>
            </a:r>
            <a:r>
              <a:rPr lang="en-US" dirty="0"/>
              <a:t> </a:t>
            </a:r>
            <a:r>
              <a:rPr lang="en-US" dirty="0" err="1"/>
              <a:t>többet</a:t>
            </a:r>
            <a:r>
              <a:rPr lang="en-US" dirty="0"/>
              <a:t> </a:t>
            </a:r>
            <a:r>
              <a:rPr lang="en-US" dirty="0" err="1"/>
              <a:t>lépnek</a:t>
            </a:r>
            <a:r>
              <a:rPr lang="en-US" dirty="0"/>
              <a:t> </a:t>
            </a:r>
            <a:r>
              <a:rPr lang="en-US" dirty="0" err="1"/>
              <a:t>kapcsolatba</a:t>
            </a:r>
            <a:r>
              <a:rPr lang="en-US" dirty="0"/>
              <a:t> </a:t>
            </a:r>
            <a:r>
              <a:rPr lang="en-US" dirty="0" err="1"/>
              <a:t>chatbotokkal</a:t>
            </a:r>
            <a:r>
              <a:rPr lang="en-US" dirty="0"/>
              <a:t> (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azokkal</a:t>
            </a:r>
            <a:r>
              <a:rPr lang="en-US" dirty="0"/>
              <a:t> </a:t>
            </a:r>
            <a:r>
              <a:rPr lang="en-US" dirty="0" err="1"/>
              <a:t>lépnek</a:t>
            </a:r>
            <a:r>
              <a:rPr lang="en-US" dirty="0"/>
              <a:t> </a:t>
            </a:r>
            <a:r>
              <a:rPr lang="en-US" dirty="0" err="1"/>
              <a:t>kapcsolatba</a:t>
            </a:r>
            <a:r>
              <a:rPr lang="en-US" dirty="0" smtClean="0"/>
              <a:t>)?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hu-HU" dirty="0"/>
              <a:t>Némely beszélgetéseknél nem lehet pontosan megállapítani, hogy valós személlyel vagy egy chatbottal beszélget valaki. </a:t>
            </a:r>
            <a:r>
              <a:rPr lang="hu-HU" b="1" dirty="0"/>
              <a:t>Fontos a chatbotok és a valós személyek egyértelmű elkülönítése</a:t>
            </a:r>
            <a:r>
              <a:rPr lang="en-US" b="1" dirty="0" smtClean="0"/>
              <a:t>?</a:t>
            </a:r>
            <a:endParaRPr lang="de-AT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92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D39E1-C64F-EB66-77DC-F22B0D6D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 smtClean="0"/>
              <a:t>chatbotok</a:t>
            </a:r>
            <a:r>
              <a:rPr lang="hu-HU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vannak</a:t>
            </a:r>
            <a:r>
              <a:rPr lang="en-US" dirty="0" smtClean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78875-EA3E-F185-5471-D5B35526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321"/>
            <a:ext cx="9693408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Kereskedelmi chatbotok</a:t>
            </a:r>
            <a:r>
              <a:rPr lang="de-AT" b="1" dirty="0" smtClean="0"/>
              <a:t> </a:t>
            </a:r>
            <a:endParaRPr lang="de-AT" b="1" dirty="0"/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4" name="Grafik 3" descr="chatbot beispiel">
            <a:extLst>
              <a:ext uri="{FF2B5EF4-FFF2-40B4-BE49-F238E27FC236}">
                <a16:creationId xmlns:a16="http://schemas.microsoft.com/office/drawing/2014/main" id="{F70554FA-9488-C0AE-A034-C4F992306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7" y="2250611"/>
            <a:ext cx="2478225" cy="441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hatbot beispiel">
            <a:extLst>
              <a:ext uri="{FF2B5EF4-FFF2-40B4-BE49-F238E27FC236}">
                <a16:creationId xmlns:a16="http://schemas.microsoft.com/office/drawing/2014/main" id="{C329FAFD-026C-35E6-7309-4D9B3AAFC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82" y="2264411"/>
            <a:ext cx="2470919" cy="43987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CD849AF-3649-F777-396B-A2FBB4E4D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654" y="2264411"/>
            <a:ext cx="15777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11" descr="WienBot – a chatbot for the city of Vienna | WSA">
            <a:extLst>
              <a:ext uri="{FF2B5EF4-FFF2-40B4-BE49-F238E27FC236}">
                <a16:creationId xmlns:a16="http://schemas.microsoft.com/office/drawing/2014/main" id="{91B6E7F4-CB40-CF18-B2F6-30CA7513F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r="8023"/>
          <a:stretch>
            <a:fillRect/>
          </a:stretch>
        </p:blipFill>
        <p:spPr bwMode="auto">
          <a:xfrm>
            <a:off x="5684904" y="2250611"/>
            <a:ext cx="5230746" cy="46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8818264-63EE-0CAE-4766-91C9CC06065C}"/>
              </a:ext>
            </a:extLst>
          </p:cNvPr>
          <p:cNvSpPr txBox="1"/>
          <p:nvPr/>
        </p:nvSpPr>
        <p:spPr>
          <a:xfrm>
            <a:off x="2471739" y="6415088"/>
            <a:ext cx="2614612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H&amp;M Shopping </a:t>
            </a:r>
            <a:r>
              <a:rPr lang="de-DE" b="1" dirty="0" err="1"/>
              <a:t>Assistant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7FF3105-88EA-2B20-0DE4-A7F30FC74F4D}"/>
              </a:ext>
            </a:extLst>
          </p:cNvPr>
          <p:cNvSpPr txBox="1"/>
          <p:nvPr/>
        </p:nvSpPr>
        <p:spPr>
          <a:xfrm>
            <a:off x="8684319" y="6415088"/>
            <a:ext cx="22313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Vienna City </a:t>
            </a:r>
            <a:r>
              <a:rPr lang="de-DE" b="1" dirty="0" err="1"/>
              <a:t>Assistant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5810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D39E1-C64F-EB66-77DC-F22B0D6D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chatbotok</a:t>
            </a:r>
            <a:r>
              <a:rPr lang="hu-H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vannak</a:t>
            </a:r>
            <a:r>
              <a:rPr lang="en-US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78875-EA3E-F185-5471-D5B35526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321"/>
            <a:ext cx="9693408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Terápiás </a:t>
            </a:r>
            <a:r>
              <a:rPr lang="hu-HU" b="1" dirty="0" smtClean="0"/>
              <a:t>chatbotok</a:t>
            </a:r>
            <a:r>
              <a:rPr lang="de-AT" b="1" dirty="0" smtClean="0"/>
              <a:t> </a:t>
            </a:r>
            <a:endParaRPr lang="de-DE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D849AF-3649-F777-396B-A2FBB4E4D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654" y="2264411"/>
            <a:ext cx="15777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" name="Grafik 7" descr="I Tried Woebot, a Therapy Chatbot and App for Depression">
            <a:extLst>
              <a:ext uri="{FF2B5EF4-FFF2-40B4-BE49-F238E27FC236}">
                <a16:creationId xmlns:a16="http://schemas.microsoft.com/office/drawing/2014/main" id="{D24BE264-DCD1-CEC2-F036-34C1127C11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2"/>
          <a:stretch/>
        </p:blipFill>
        <p:spPr bwMode="auto">
          <a:xfrm>
            <a:off x="6900865" y="1147630"/>
            <a:ext cx="3617612" cy="534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Introduction to chatbots in healthcare – Infermedica Blog">
            <a:extLst>
              <a:ext uri="{FF2B5EF4-FFF2-40B4-BE49-F238E27FC236}">
                <a16:creationId xmlns:a16="http://schemas.microsoft.com/office/drawing/2014/main" id="{1ECC75E7-2A92-B888-773A-DD19AE8AB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8048" r="18891"/>
          <a:stretch/>
        </p:blipFill>
        <p:spPr bwMode="auto">
          <a:xfrm>
            <a:off x="184287" y="2310129"/>
            <a:ext cx="6510156" cy="41827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ED7EA62-032E-FC60-29BB-34A24D862190}"/>
              </a:ext>
            </a:extLst>
          </p:cNvPr>
          <p:cNvSpPr txBox="1"/>
          <p:nvPr/>
        </p:nvSpPr>
        <p:spPr>
          <a:xfrm>
            <a:off x="5929313" y="6123541"/>
            <a:ext cx="76513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ELIZA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61D0A88-5D98-799B-5986-F38DAED467CD}"/>
              </a:ext>
            </a:extLst>
          </p:cNvPr>
          <p:cNvSpPr txBox="1"/>
          <p:nvPr/>
        </p:nvSpPr>
        <p:spPr>
          <a:xfrm>
            <a:off x="9353297" y="6152861"/>
            <a:ext cx="1163288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Woe</a:t>
            </a:r>
            <a:r>
              <a:rPr lang="de-DE" b="1" dirty="0"/>
              <a:t> Bot</a:t>
            </a:r>
          </a:p>
        </p:txBody>
      </p:sp>
    </p:spTree>
    <p:extLst>
      <p:ext uri="{BB962C8B-B14F-4D97-AF65-F5344CB8AC3E}">
        <p14:creationId xmlns:p14="http://schemas.microsoft.com/office/powerpoint/2010/main" val="292208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D39E1-C64F-EB66-77DC-F22B0D6D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chatbotok</a:t>
            </a:r>
            <a:r>
              <a:rPr lang="hu-H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vannak</a:t>
            </a:r>
            <a:r>
              <a:rPr lang="en-US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78875-EA3E-F185-5471-D5B35526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321"/>
            <a:ext cx="9693408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Közösségi chatbotok</a:t>
            </a:r>
            <a:r>
              <a:rPr lang="de-AT" b="1" dirty="0" smtClean="0"/>
              <a:t> </a:t>
            </a:r>
            <a:endParaRPr lang="de-DE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D849AF-3649-F777-396B-A2FBB4E4D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654" y="2264411"/>
            <a:ext cx="15777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F696324-0341-6DF1-B992-26F13313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73" name="Picture 1" descr="Wie KI zu verbalem Missbrauch und ungesunden Anhängen führen kann - Thred  Website">
            <a:extLst>
              <a:ext uri="{FF2B5EF4-FFF2-40B4-BE49-F238E27FC236}">
                <a16:creationId xmlns:a16="http://schemas.microsoft.com/office/drawing/2014/main" id="{F793860F-28EA-BEC9-0165-BA4BC1847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2"/>
          <a:stretch>
            <a:fillRect/>
          </a:stretch>
        </p:blipFill>
        <p:spPr bwMode="auto">
          <a:xfrm>
            <a:off x="377188" y="2210115"/>
            <a:ext cx="4466275" cy="446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r Sympathetic Ear, More Chinese Turn to Smartphone Program - The New York  Times">
            <a:extLst>
              <a:ext uri="{FF2B5EF4-FFF2-40B4-BE49-F238E27FC236}">
                <a16:creationId xmlns:a16="http://schemas.microsoft.com/office/drawing/2014/main" id="{10831D4B-E3BB-01F3-BF02-67CE16A58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843588" y="1841959"/>
            <a:ext cx="3625122" cy="47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851AE71-0FE4-7F99-9BED-130DD427D056}"/>
              </a:ext>
            </a:extLst>
          </p:cNvPr>
          <p:cNvSpPr txBox="1"/>
          <p:nvPr/>
        </p:nvSpPr>
        <p:spPr>
          <a:xfrm>
            <a:off x="3857625" y="6376787"/>
            <a:ext cx="92306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Replika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2F4599-4850-9B6E-4F69-32C9472A2736}"/>
              </a:ext>
            </a:extLst>
          </p:cNvPr>
          <p:cNvSpPr txBox="1"/>
          <p:nvPr/>
        </p:nvSpPr>
        <p:spPr>
          <a:xfrm>
            <a:off x="8558212" y="6201984"/>
            <a:ext cx="910497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b="1" dirty="0" err="1"/>
              <a:t>Xiaolce</a:t>
            </a:r>
            <a:r>
              <a:rPr lang="de-AT" b="1" dirty="0"/>
              <a:t>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595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D39E1-C64F-EB66-77DC-F22B0D6D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chatbotok</a:t>
            </a:r>
            <a:r>
              <a:rPr lang="hu-H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vannak</a:t>
            </a:r>
            <a:r>
              <a:rPr lang="en-US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78875-EA3E-F185-5471-D5B35526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925633"/>
            <a:ext cx="9693408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Közösségi </a:t>
            </a:r>
            <a:r>
              <a:rPr lang="hu-HU" b="1" dirty="0" smtClean="0"/>
              <a:t>média chatbotok</a:t>
            </a:r>
            <a:endParaRPr lang="de-DE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D849AF-3649-F777-396B-A2FBB4E4D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654" y="2264411"/>
            <a:ext cx="15777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100" name="Picture 4" descr="API Builder: Twitter Bot Example">
            <a:extLst>
              <a:ext uri="{FF2B5EF4-FFF2-40B4-BE49-F238E27FC236}">
                <a16:creationId xmlns:a16="http://schemas.microsoft.com/office/drawing/2014/main" id="{AA084FC7-1175-EB6A-7B40-D16FD9D9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1571625"/>
            <a:ext cx="2978481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stagram Bots &amp; Everything You Need To Know Right Now – The Instagram Blog  - Socialfollow®">
            <a:extLst>
              <a:ext uri="{FF2B5EF4-FFF2-40B4-BE49-F238E27FC236}">
                <a16:creationId xmlns:a16="http://schemas.microsoft.com/office/drawing/2014/main" id="{5C47807D-0A83-3BA6-257D-0972FA40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5" y="2817501"/>
            <a:ext cx="5100762" cy="36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4DEEB8E-4CDC-1B94-2095-9360FF057035}"/>
              </a:ext>
            </a:extLst>
          </p:cNvPr>
          <p:cNvSpPr txBox="1"/>
          <p:nvPr/>
        </p:nvSpPr>
        <p:spPr>
          <a:xfrm>
            <a:off x="2193379" y="6345990"/>
            <a:ext cx="343437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Instagram Bots </a:t>
            </a:r>
            <a:r>
              <a:rPr lang="de-DE" b="1" dirty="0" err="1"/>
              <a:t>for</a:t>
            </a:r>
            <a:r>
              <a:rPr lang="de-DE" b="1" dirty="0"/>
              <a:t> like </a:t>
            </a:r>
            <a:r>
              <a:rPr lang="de-DE" b="1" dirty="0" err="1"/>
              <a:t>generation</a:t>
            </a:r>
            <a:endParaRPr lang="de-DE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D45FD2C-97FF-EB00-6E31-6A734A30C278}"/>
              </a:ext>
            </a:extLst>
          </p:cNvPr>
          <p:cNvSpPr txBox="1"/>
          <p:nvPr/>
        </p:nvSpPr>
        <p:spPr>
          <a:xfrm>
            <a:off x="8157127" y="6419175"/>
            <a:ext cx="1271588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Twitter Bot</a:t>
            </a:r>
          </a:p>
        </p:txBody>
      </p:sp>
    </p:spTree>
    <p:extLst>
      <p:ext uri="{BB962C8B-B14F-4D97-AF65-F5344CB8AC3E}">
        <p14:creationId xmlns:p14="http://schemas.microsoft.com/office/powerpoint/2010/main" val="18528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18</TotalTime>
  <Words>393</Words>
  <Application>Microsoft Office PowerPoint</Application>
  <PresentationFormat>Szélesvásznú</PresentationFormat>
  <Paragraphs>59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Poppins</vt:lpstr>
      <vt:lpstr>Wingdings</vt:lpstr>
      <vt:lpstr>Office</vt:lpstr>
      <vt:lpstr>Chatbotok</vt:lpstr>
      <vt:lpstr>Mi volt itt a probléma?</vt:lpstr>
      <vt:lpstr>Mik azok a chatbotok?</vt:lpstr>
      <vt:lpstr>Vitassák meg csoportokban!</vt:lpstr>
      <vt:lpstr>Vitassák meg csoportokban (kiegészítés)</vt:lpstr>
      <vt:lpstr>Milyen chatbotok  vannak?</vt:lpstr>
      <vt:lpstr>Milyen chatbotok  vannak?</vt:lpstr>
      <vt:lpstr>Milyen chatbotok  vannak?</vt:lpstr>
      <vt:lpstr>Milyen chatbotok  vannak?</vt:lpstr>
      <vt:lpstr>Veszélyesek a chatbotok?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Chatbots</dc:title>
  <dc:creator>Petra W</dc:creator>
  <cp:lastModifiedBy>Kemenesi Ágoston</cp:lastModifiedBy>
  <cp:revision>5</cp:revision>
  <dcterms:created xsi:type="dcterms:W3CDTF">2022-05-30T05:24:47Z</dcterms:created>
  <dcterms:modified xsi:type="dcterms:W3CDTF">2022-10-14T12:41:23Z</dcterms:modified>
</cp:coreProperties>
</file>