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666"/>
  </p:normalViewPr>
  <p:slideViewPr>
    <p:cSldViewPr snapToGrid="0" snapToObjects="1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15.10.2022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NLP-alapú chatbot készítése</a:t>
            </a: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33D92-CC3E-A537-021E-E08258FB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250825"/>
            <a:ext cx="9807129" cy="1325563"/>
          </a:xfrm>
        </p:spPr>
        <p:txBody>
          <a:bodyPr/>
          <a:lstStyle/>
          <a:p>
            <a:r>
              <a:rPr lang="hu-HU" dirty="0"/>
              <a:t>Feladat: Készítsen papíralapú chatbotot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6FA5C-926F-EB7F-455C-8606BD69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8" y="1484416"/>
            <a:ext cx="9807129" cy="5201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b="1" dirty="0"/>
              <a:t>Beszélgessen egy papíralapú </a:t>
            </a:r>
            <a:r>
              <a:rPr lang="hu-HU" sz="2600" b="1" dirty="0" smtClean="0"/>
              <a:t>chatbottal</a:t>
            </a:r>
            <a:r>
              <a:rPr lang="de-AT" sz="2600" b="1" dirty="0" smtClean="0"/>
              <a:t>!</a:t>
            </a:r>
            <a:endParaRPr lang="de-AT" sz="2600" b="1" dirty="0"/>
          </a:p>
          <a:p>
            <a:r>
              <a:rPr lang="hu-HU" sz="2600" dirty="0"/>
              <a:t>Az egyik tanuló a</a:t>
            </a:r>
            <a:r>
              <a:rPr lang="hu-HU" sz="2600" b="1" dirty="0"/>
              <a:t> felhasználó</a:t>
            </a:r>
            <a:r>
              <a:rPr lang="hu-HU" sz="2600" dirty="0"/>
              <a:t>, a másik tanuló a </a:t>
            </a:r>
            <a:r>
              <a:rPr lang="hu-HU" sz="2600" b="1" dirty="0"/>
              <a:t>chatbot</a:t>
            </a:r>
            <a:r>
              <a:rPr lang="hu-HU" sz="2600" dirty="0"/>
              <a:t> szerepét tölti be.</a:t>
            </a:r>
            <a:endParaRPr lang="de-AT" sz="2600" b="1" dirty="0"/>
          </a:p>
          <a:p>
            <a:r>
              <a:rPr lang="hu-HU" sz="2600" dirty="0"/>
              <a:t>Az élő felhasználó szerepét játszó tanuló időpontot kíván lefoglalni a fodrásznál, </a:t>
            </a:r>
            <a:r>
              <a:rPr lang="hu-HU" sz="2600" b="1" dirty="0"/>
              <a:t>kérését pedig leírja egy darab papírra</a:t>
            </a:r>
            <a:r>
              <a:rPr lang="hu-HU" sz="2600" dirty="0"/>
              <a:t>.</a:t>
            </a:r>
            <a:endParaRPr lang="de-AT" sz="2600" b="1" dirty="0"/>
          </a:p>
          <a:p>
            <a:r>
              <a:rPr lang="hu-HU" sz="2600" dirty="0"/>
              <a:t>Az emberi chatbot ekkor átfutja a mondatot, és kiválogatja a fontos </a:t>
            </a:r>
            <a:r>
              <a:rPr lang="hu-HU" sz="2600" b="1" dirty="0"/>
              <a:t>kulcsszavakat</a:t>
            </a:r>
            <a:r>
              <a:rPr lang="hu-HU" sz="2600" dirty="0"/>
              <a:t>, hogy a szavakat</a:t>
            </a:r>
            <a:r>
              <a:rPr lang="hu-HU" sz="2600" b="1" dirty="0"/>
              <a:t> összehasonlítsa </a:t>
            </a:r>
            <a:r>
              <a:rPr lang="hu-HU" sz="2600" dirty="0"/>
              <a:t>a</a:t>
            </a:r>
            <a:r>
              <a:rPr lang="hu-HU" sz="2600" b="1" dirty="0"/>
              <a:t> táblázatával</a:t>
            </a:r>
            <a:r>
              <a:rPr lang="de-AT" sz="2600" dirty="0" smtClean="0"/>
              <a:t>.</a:t>
            </a:r>
            <a:endParaRPr lang="de-AT" sz="2600" dirty="0"/>
          </a:p>
          <a:p>
            <a:r>
              <a:rPr lang="hu-HU" sz="2600" dirty="0"/>
              <a:t>Az ember-chatbot a táblázatban található kulcsszavak felhasználásával </a:t>
            </a:r>
            <a:r>
              <a:rPr lang="hu-HU" sz="2600" b="1" dirty="0"/>
              <a:t>válaszolhat</a:t>
            </a:r>
            <a:r>
              <a:rPr lang="de-AT" sz="2600" dirty="0" smtClean="0"/>
              <a:t>.</a:t>
            </a:r>
            <a:endParaRPr lang="de-AT" sz="2600" dirty="0"/>
          </a:p>
          <a:p>
            <a:r>
              <a:rPr lang="hu-HU" sz="2600" dirty="0"/>
              <a:t>Ha az emberi chatbot </a:t>
            </a:r>
            <a:r>
              <a:rPr lang="hu-HU" sz="2600" b="1" dirty="0"/>
              <a:t>nem talál egyetlen kulcsszót sem</a:t>
            </a:r>
            <a:r>
              <a:rPr lang="hu-HU" sz="2600" dirty="0"/>
              <a:t> a táblázatban, ki kell választani egy megfelelő választ</a:t>
            </a:r>
            <a:r>
              <a:rPr lang="de-AT" sz="2600" dirty="0" smtClean="0"/>
              <a:t>.</a:t>
            </a:r>
            <a:endParaRPr lang="de-AT" sz="26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4866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C452B-1E3B-D745-9B38-F744B112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Kiegészítő feladatok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9C2C5-2B80-81C9-728D-5911B90A7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676"/>
            <a:ext cx="9693408" cy="4931435"/>
          </a:xfrm>
        </p:spPr>
        <p:txBody>
          <a:bodyPr>
            <a:normAutofit/>
          </a:bodyPr>
          <a:lstStyle/>
          <a:p>
            <a:r>
              <a:rPr lang="hu-HU" sz="2000" dirty="0"/>
              <a:t>Próbáljon meg időpontot foglalni a fodrásznál ennek a táblázatnak a használatával! Sikerül vagy problémákba ütközik? </a:t>
            </a:r>
            <a:r>
              <a:rPr lang="hu-HU" sz="2000" dirty="0"/>
              <a:t>Hogyan kellene kitölteni a táblázatot ahhoz, hogy gördülékeny legyen a </a:t>
            </a:r>
            <a:r>
              <a:rPr lang="hu-HU" sz="2000" dirty="0" smtClean="0"/>
              <a:t>beszélgetés</a:t>
            </a:r>
            <a:r>
              <a:rPr lang="de-AT" sz="2000" dirty="0" smtClean="0"/>
              <a:t>?</a:t>
            </a: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r>
              <a:rPr lang="hu-HU" sz="2000" dirty="0"/>
              <a:t>Mi történik, ha az ügyfél tagadást alkalmaz?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</a:t>
            </a:r>
            <a:r>
              <a:rPr lang="hu-HU" sz="2000" dirty="0"/>
              <a:t>pl.: nem akarok több időpontot</a:t>
            </a:r>
            <a:r>
              <a:rPr lang="hu-HU" sz="2000" dirty="0" smtClean="0"/>
              <a:t>)</a:t>
            </a:r>
          </a:p>
          <a:p>
            <a:endParaRPr lang="hu-HU" sz="2000" dirty="0"/>
          </a:p>
          <a:p>
            <a:r>
              <a:rPr lang="hu-HU" sz="2000" dirty="0" smtClean="0"/>
              <a:t>Képzeljen </a:t>
            </a:r>
            <a:r>
              <a:rPr lang="hu-HU" sz="2000" dirty="0"/>
              <a:t>el egy olyan ügyfelet, aki panaszt tesz, mert elveszett az időpontja, vagy zaklatott, amiért rosszul vágták le a haját. </a:t>
            </a:r>
            <a:r>
              <a:rPr lang="hu-HU" sz="2000" dirty="0"/>
              <a:t>Mi alapján állapíthatja meg a chatbot, hogy az ügyfél zaklatott? </a:t>
            </a:r>
            <a:r>
              <a:rPr lang="hu-HU" sz="2000" dirty="0"/>
              <a:t>Hogyan reagáljon a chatbot az esetleges sértegetésekre</a:t>
            </a:r>
            <a:r>
              <a:rPr lang="hu-HU" sz="2000" dirty="0" smtClean="0"/>
              <a:t>?</a:t>
            </a:r>
          </a:p>
          <a:p>
            <a:endParaRPr lang="hu-HU" sz="2000" dirty="0"/>
          </a:p>
          <a:p>
            <a:r>
              <a:rPr lang="hu-HU" sz="2000" dirty="0" smtClean="0"/>
              <a:t>Mit </a:t>
            </a:r>
            <a:r>
              <a:rPr lang="hu-HU" sz="2000" dirty="0"/>
              <a:t>kellene tenni ahhoz, hogy a chatbot hitelesebb legyen?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Mit </a:t>
            </a:r>
            <a:r>
              <a:rPr lang="hu-HU" sz="2000" dirty="0"/>
              <a:t>gondol, átmenne a Turing-teszten?</a:t>
            </a:r>
            <a:endParaRPr lang="de-AT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3232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6A49C-752F-1D43-BF21-D786C8E3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NLP-Chatbot</a:t>
            </a:r>
            <a:r>
              <a:rPr lang="hu-HU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47B35-5380-F06E-4133-23F1B3EB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9" y="1603169"/>
            <a:ext cx="9807129" cy="4999512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Természetes nyelvfeldolgozáson (NLP) alapuló chatbot: </a:t>
            </a:r>
            <a:r>
              <a:rPr lang="hu-HU" dirty="0"/>
              <a:t>használatához verbális bemenetre van szükség billentyűzet vagy hangos beszéd </a:t>
            </a:r>
            <a:r>
              <a:rPr lang="hu-HU" dirty="0" smtClean="0"/>
              <a:t>segítségével.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  <a:p>
            <a:r>
              <a:rPr lang="de-AT" dirty="0"/>
              <a:t>A </a:t>
            </a:r>
            <a:r>
              <a:rPr lang="de-AT" dirty="0" err="1"/>
              <a:t>chatbot</a:t>
            </a:r>
            <a:r>
              <a:rPr lang="de-AT" dirty="0"/>
              <a:t> </a:t>
            </a:r>
            <a:r>
              <a:rPr lang="de-AT" dirty="0" err="1"/>
              <a:t>elemzi</a:t>
            </a:r>
            <a:r>
              <a:rPr lang="de-AT" dirty="0"/>
              <a:t> a </a:t>
            </a:r>
            <a:r>
              <a:rPr lang="de-AT" dirty="0" err="1"/>
              <a:t>kapott</a:t>
            </a:r>
            <a:r>
              <a:rPr lang="de-AT" dirty="0"/>
              <a:t> </a:t>
            </a:r>
            <a:r>
              <a:rPr lang="de-AT" dirty="0" err="1"/>
              <a:t>szavakat</a:t>
            </a:r>
            <a:r>
              <a:rPr lang="de-AT" dirty="0"/>
              <a:t>, és </a:t>
            </a:r>
            <a:r>
              <a:rPr lang="de-AT" dirty="0" err="1"/>
              <a:t>információvá</a:t>
            </a:r>
            <a:r>
              <a:rPr lang="de-AT" dirty="0"/>
              <a:t> </a:t>
            </a:r>
            <a:r>
              <a:rPr lang="de-AT" dirty="0" err="1"/>
              <a:t>alakítja</a:t>
            </a:r>
            <a:r>
              <a:rPr lang="de-AT" dirty="0"/>
              <a:t> </a:t>
            </a:r>
            <a:r>
              <a:rPr lang="de-AT" dirty="0" err="1" smtClean="0"/>
              <a:t>azokat</a:t>
            </a:r>
            <a:r>
              <a:rPr lang="de-AT" dirty="0" smtClean="0"/>
              <a:t>.</a:t>
            </a:r>
            <a:endParaRPr lang="de-AT" dirty="0"/>
          </a:p>
          <a:p>
            <a:endParaRPr lang="de-AT" dirty="0"/>
          </a:p>
          <a:p>
            <a:r>
              <a:rPr lang="hu-HU" dirty="0"/>
              <a:t>A következőkből </a:t>
            </a:r>
            <a:r>
              <a:rPr lang="hu-HU" dirty="0" smtClean="0"/>
              <a:t>áll</a:t>
            </a:r>
            <a:r>
              <a:rPr lang="de-AT" dirty="0" smtClean="0"/>
              <a:t>: </a:t>
            </a:r>
            <a:endParaRPr lang="de-AT" dirty="0"/>
          </a:p>
          <a:p>
            <a:pPr lvl="1"/>
            <a:r>
              <a:rPr lang="hu-HU" b="1" dirty="0"/>
              <a:t>Természetes nyelv megértése (NLU):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az emberi nyelv megértése</a:t>
            </a:r>
            <a:r>
              <a:rPr lang="de-AT" dirty="0" smtClean="0"/>
              <a:t>  </a:t>
            </a:r>
          </a:p>
          <a:p>
            <a:pPr lvl="1"/>
            <a:r>
              <a:rPr lang="hu-HU" b="1" dirty="0" smtClean="0"/>
              <a:t>Természetes</a:t>
            </a:r>
            <a:r>
              <a:rPr lang="de-AT" b="1" dirty="0" smtClean="0"/>
              <a:t> </a:t>
            </a:r>
            <a:r>
              <a:rPr lang="hu-HU" b="1" dirty="0" smtClean="0"/>
              <a:t>nyelv </a:t>
            </a:r>
            <a:r>
              <a:rPr lang="hu-HU" b="1" dirty="0" smtClean="0"/>
              <a:t>létrehozása</a:t>
            </a:r>
            <a:r>
              <a:rPr lang="de-AT" b="1" dirty="0" smtClean="0"/>
              <a:t> </a:t>
            </a:r>
            <a:r>
              <a:rPr lang="de-AT" b="1" dirty="0"/>
              <a:t>(NLG</a:t>
            </a:r>
            <a:r>
              <a:rPr lang="de-AT" b="1" dirty="0" smtClean="0"/>
              <a:t>)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nyelvalkotás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41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409B2-B71F-9FDE-441C-02DC399A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NLP-Chatbot</a:t>
            </a:r>
            <a:r>
              <a:rPr lang="hu-HU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2FB77D-BD48-1EE5-C838-2FD157A4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chatbot </a:t>
            </a:r>
            <a:r>
              <a:rPr lang="hu-HU" b="1" dirty="0"/>
              <a:t>nem ismeri a szavak jelentését.</a:t>
            </a:r>
            <a:endParaRPr lang="de-AT" b="1" dirty="0"/>
          </a:p>
          <a:p>
            <a:endParaRPr lang="de-AT" b="1" dirty="0"/>
          </a:p>
          <a:p>
            <a:pPr marL="0" indent="0">
              <a:buNone/>
            </a:pPr>
            <a:r>
              <a:rPr lang="hu-HU" b="1" dirty="0"/>
              <a:t>Az alábbi két szöveg egy chatbot számára ugyanannyi jelentéssel bír</a:t>
            </a:r>
            <a:r>
              <a:rPr lang="hu-HU" b="1" dirty="0" smtClean="0"/>
              <a:t>:</a:t>
            </a:r>
            <a:r>
              <a:rPr lang="de-AT" b="1" dirty="0" smtClean="0"/>
              <a:t> </a:t>
            </a:r>
            <a:endParaRPr lang="de-AT" b="1" dirty="0"/>
          </a:p>
          <a:p>
            <a:r>
              <a:rPr lang="hu-HU" dirty="0"/>
              <a:t>„Hajvágásra szeretnék időpontot foglalni“</a:t>
            </a:r>
            <a:endParaRPr lang="de-AT" dirty="0"/>
          </a:p>
          <a:p>
            <a:r>
              <a:rPr lang="de-AT" dirty="0"/>
              <a:t>„</a:t>
            </a:r>
            <a:r>
              <a:rPr lang="de-AT" dirty="0" err="1"/>
              <a:t>mis</a:t>
            </a:r>
            <a:r>
              <a:rPr lang="de-AT" dirty="0"/>
              <a:t> </a:t>
            </a:r>
            <a:r>
              <a:rPr lang="de-AT" dirty="0" err="1"/>
              <a:t>sdaijhw</a:t>
            </a:r>
            <a:r>
              <a:rPr lang="de-AT" dirty="0"/>
              <a:t> </a:t>
            </a:r>
            <a:r>
              <a:rPr lang="de-AT" dirty="0" err="1"/>
              <a:t>wek</a:t>
            </a:r>
            <a:r>
              <a:rPr lang="de-AT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273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5D38F-057D-026F-266E-50F0EBC5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</a:t>
            </a:r>
            <a:r>
              <a:rPr lang="hu-HU" dirty="0" smtClean="0"/>
              <a:t>NLP-Chatbot</a:t>
            </a:r>
            <a:r>
              <a:rPr lang="de-AT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AC6B1-1B63-AEAD-702B-521DBEF16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chatbot embertől származó bemenetet </a:t>
            </a:r>
            <a:r>
              <a:rPr lang="hu-HU" dirty="0" smtClean="0"/>
              <a:t>kap.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r>
              <a:rPr lang="hu-HU" dirty="0"/>
              <a:t>A chatbot elindít egy </a:t>
            </a:r>
            <a:r>
              <a:rPr lang="hu-HU" b="1" dirty="0"/>
              <a:t>lépésről lépésre haladó folyamatot, </a:t>
            </a:r>
            <a:r>
              <a:rPr lang="hu-HU" dirty="0"/>
              <a:t>ami közben a szükséges szerkezeti elemeket keresi</a:t>
            </a:r>
            <a:endParaRPr lang="de-AT" sz="2400" dirty="0"/>
          </a:p>
          <a:p>
            <a:pPr marL="0" indent="0">
              <a:buNone/>
            </a:pPr>
            <a:r>
              <a:rPr lang="hu-HU" sz="2000" b="1" dirty="0" smtClean="0"/>
              <a:t>Példa</a:t>
            </a:r>
            <a:endParaRPr lang="de-AT" sz="2000" b="1" dirty="0"/>
          </a:p>
          <a:p>
            <a:pPr marL="0" indent="0">
              <a:buNone/>
            </a:pPr>
            <a:r>
              <a:rPr lang="de-AT" dirty="0">
                <a:latin typeface="Courier" pitchFamily="2" charset="0"/>
              </a:rPr>
              <a:t>„</a:t>
            </a:r>
            <a:r>
              <a:rPr lang="de-AT" dirty="0" err="1">
                <a:latin typeface="Courier" pitchFamily="2" charset="0"/>
              </a:rPr>
              <a:t>Hajvágásra</a:t>
            </a:r>
            <a:r>
              <a:rPr lang="de-AT" dirty="0">
                <a:latin typeface="Courier" pitchFamily="2" charset="0"/>
              </a:rPr>
              <a:t> </a:t>
            </a:r>
            <a:r>
              <a:rPr lang="de-AT" dirty="0" err="1">
                <a:latin typeface="Courier" pitchFamily="2" charset="0"/>
              </a:rPr>
              <a:t>szeretnék</a:t>
            </a:r>
            <a:r>
              <a:rPr lang="de-AT" dirty="0">
                <a:latin typeface="Courier" pitchFamily="2" charset="0"/>
              </a:rPr>
              <a:t> </a:t>
            </a:r>
            <a:r>
              <a:rPr lang="de-AT" dirty="0" err="1">
                <a:latin typeface="Courier" pitchFamily="2" charset="0"/>
              </a:rPr>
              <a:t>időpontot</a:t>
            </a:r>
            <a:r>
              <a:rPr lang="de-AT" dirty="0">
                <a:latin typeface="Courier" pitchFamily="2" charset="0"/>
              </a:rPr>
              <a:t> </a:t>
            </a:r>
            <a:r>
              <a:rPr lang="hu-HU" dirty="0" smtClean="0">
                <a:latin typeface="Courier" pitchFamily="2" charset="0"/>
              </a:rPr>
              <a:t/>
            </a:r>
            <a:br>
              <a:rPr lang="hu-HU" dirty="0" smtClean="0">
                <a:latin typeface="Courier" pitchFamily="2" charset="0"/>
              </a:rPr>
            </a:br>
            <a:r>
              <a:rPr lang="de-AT" dirty="0" err="1" smtClean="0">
                <a:latin typeface="Courier" pitchFamily="2" charset="0"/>
              </a:rPr>
              <a:t>foglalni</a:t>
            </a:r>
            <a:r>
              <a:rPr lang="de-AT" dirty="0">
                <a:latin typeface="Courier" pitchFamily="2" charset="0"/>
              </a:rPr>
              <a:t>“</a:t>
            </a:r>
            <a:endParaRPr lang="de-AT" dirty="0">
              <a:latin typeface="Courier" pitchFamily="2" charset="0"/>
            </a:endParaRP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4E4A293-0E83-0565-89A8-63DF1B6F8B1F}"/>
              </a:ext>
            </a:extLst>
          </p:cNvPr>
          <p:cNvSpPr/>
          <p:nvPr/>
        </p:nvSpPr>
        <p:spPr>
          <a:xfrm>
            <a:off x="712520" y="3883233"/>
            <a:ext cx="8360227" cy="1674420"/>
          </a:xfrm>
          <a:custGeom>
            <a:avLst/>
            <a:gdLst>
              <a:gd name="connsiteX0" fmla="*/ 0 w 8360227"/>
              <a:gd name="connsiteY0" fmla="*/ 0 h 1674420"/>
              <a:gd name="connsiteX1" fmla="*/ 613083 w 8360227"/>
              <a:gd name="connsiteY1" fmla="*/ 0 h 1674420"/>
              <a:gd name="connsiteX2" fmla="*/ 1058962 w 8360227"/>
              <a:gd name="connsiteY2" fmla="*/ 0 h 1674420"/>
              <a:gd name="connsiteX3" fmla="*/ 1922852 w 8360227"/>
              <a:gd name="connsiteY3" fmla="*/ 0 h 1674420"/>
              <a:gd name="connsiteX4" fmla="*/ 2535936 w 8360227"/>
              <a:gd name="connsiteY4" fmla="*/ 0 h 1674420"/>
              <a:gd name="connsiteX5" fmla="*/ 3149019 w 8360227"/>
              <a:gd name="connsiteY5" fmla="*/ 0 h 1674420"/>
              <a:gd name="connsiteX6" fmla="*/ 4012909 w 8360227"/>
              <a:gd name="connsiteY6" fmla="*/ 0 h 1674420"/>
              <a:gd name="connsiteX7" fmla="*/ 4542390 w 8360227"/>
              <a:gd name="connsiteY7" fmla="*/ 0 h 1674420"/>
              <a:gd name="connsiteX8" fmla="*/ 5406280 w 8360227"/>
              <a:gd name="connsiteY8" fmla="*/ 0 h 1674420"/>
              <a:gd name="connsiteX9" fmla="*/ 6270170 w 8360227"/>
              <a:gd name="connsiteY9" fmla="*/ 0 h 1674420"/>
              <a:gd name="connsiteX10" fmla="*/ 6966856 w 8360227"/>
              <a:gd name="connsiteY10" fmla="*/ 0 h 1674420"/>
              <a:gd name="connsiteX11" fmla="*/ 8360227 w 8360227"/>
              <a:gd name="connsiteY11" fmla="*/ 0 h 1674420"/>
              <a:gd name="connsiteX12" fmla="*/ 8360227 w 8360227"/>
              <a:gd name="connsiteY12" fmla="*/ 541396 h 1674420"/>
              <a:gd name="connsiteX13" fmla="*/ 8360227 w 8360227"/>
              <a:gd name="connsiteY13" fmla="*/ 1049303 h 1674420"/>
              <a:gd name="connsiteX14" fmla="*/ 8360227 w 8360227"/>
              <a:gd name="connsiteY14" fmla="*/ 1674420 h 1674420"/>
              <a:gd name="connsiteX15" fmla="*/ 7663541 w 8360227"/>
              <a:gd name="connsiteY15" fmla="*/ 1674420 h 1674420"/>
              <a:gd name="connsiteX16" fmla="*/ 6966856 w 8360227"/>
              <a:gd name="connsiteY16" fmla="*/ 1674420 h 1674420"/>
              <a:gd name="connsiteX17" fmla="*/ 6102966 w 8360227"/>
              <a:gd name="connsiteY17" fmla="*/ 1674420 h 1674420"/>
              <a:gd name="connsiteX18" fmla="*/ 5406280 w 8360227"/>
              <a:gd name="connsiteY18" fmla="*/ 1674420 h 1674420"/>
              <a:gd name="connsiteX19" fmla="*/ 4960401 w 8360227"/>
              <a:gd name="connsiteY19" fmla="*/ 1674420 h 1674420"/>
              <a:gd name="connsiteX20" fmla="*/ 4430920 w 8360227"/>
              <a:gd name="connsiteY20" fmla="*/ 1674420 h 1674420"/>
              <a:gd name="connsiteX21" fmla="*/ 3567030 w 8360227"/>
              <a:gd name="connsiteY21" fmla="*/ 1674420 h 1674420"/>
              <a:gd name="connsiteX22" fmla="*/ 2870345 w 8360227"/>
              <a:gd name="connsiteY22" fmla="*/ 1674420 h 1674420"/>
              <a:gd name="connsiteX23" fmla="*/ 2340864 w 8360227"/>
              <a:gd name="connsiteY23" fmla="*/ 1674420 h 1674420"/>
              <a:gd name="connsiteX24" fmla="*/ 1644178 w 8360227"/>
              <a:gd name="connsiteY24" fmla="*/ 1674420 h 1674420"/>
              <a:gd name="connsiteX25" fmla="*/ 1198299 w 8360227"/>
              <a:gd name="connsiteY25" fmla="*/ 1674420 h 1674420"/>
              <a:gd name="connsiteX26" fmla="*/ 752420 w 8360227"/>
              <a:gd name="connsiteY26" fmla="*/ 1674420 h 1674420"/>
              <a:gd name="connsiteX27" fmla="*/ 0 w 8360227"/>
              <a:gd name="connsiteY27" fmla="*/ 1674420 h 1674420"/>
              <a:gd name="connsiteX28" fmla="*/ 0 w 8360227"/>
              <a:gd name="connsiteY28" fmla="*/ 1149768 h 1674420"/>
              <a:gd name="connsiteX29" fmla="*/ 0 w 8360227"/>
              <a:gd name="connsiteY29" fmla="*/ 558140 h 1674420"/>
              <a:gd name="connsiteX30" fmla="*/ 0 w 8360227"/>
              <a:gd name="connsiteY30" fmla="*/ 0 h 16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60227" h="1674420" extrusionOk="0">
                <a:moveTo>
                  <a:pt x="0" y="0"/>
                </a:moveTo>
                <a:cubicBezTo>
                  <a:pt x="301882" y="21029"/>
                  <a:pt x="472485" y="-6889"/>
                  <a:pt x="613083" y="0"/>
                </a:cubicBezTo>
                <a:cubicBezTo>
                  <a:pt x="753681" y="6889"/>
                  <a:pt x="844059" y="-18215"/>
                  <a:pt x="1058962" y="0"/>
                </a:cubicBezTo>
                <a:cubicBezTo>
                  <a:pt x="1273865" y="18215"/>
                  <a:pt x="1560099" y="2305"/>
                  <a:pt x="1922852" y="0"/>
                </a:cubicBezTo>
                <a:cubicBezTo>
                  <a:pt x="2285605" y="-2305"/>
                  <a:pt x="2368404" y="-8503"/>
                  <a:pt x="2535936" y="0"/>
                </a:cubicBezTo>
                <a:cubicBezTo>
                  <a:pt x="2703468" y="8503"/>
                  <a:pt x="2879475" y="12455"/>
                  <a:pt x="3149019" y="0"/>
                </a:cubicBezTo>
                <a:cubicBezTo>
                  <a:pt x="3418563" y="-12455"/>
                  <a:pt x="3809020" y="-38436"/>
                  <a:pt x="4012909" y="0"/>
                </a:cubicBezTo>
                <a:cubicBezTo>
                  <a:pt x="4216798" y="38436"/>
                  <a:pt x="4431629" y="17286"/>
                  <a:pt x="4542390" y="0"/>
                </a:cubicBezTo>
                <a:cubicBezTo>
                  <a:pt x="4653151" y="-17286"/>
                  <a:pt x="5088656" y="1378"/>
                  <a:pt x="5406280" y="0"/>
                </a:cubicBezTo>
                <a:cubicBezTo>
                  <a:pt x="5723904" y="-1378"/>
                  <a:pt x="5847002" y="-12152"/>
                  <a:pt x="6270170" y="0"/>
                </a:cubicBezTo>
                <a:cubicBezTo>
                  <a:pt x="6693338" y="12152"/>
                  <a:pt x="6668261" y="-8395"/>
                  <a:pt x="6966856" y="0"/>
                </a:cubicBezTo>
                <a:cubicBezTo>
                  <a:pt x="7265451" y="8395"/>
                  <a:pt x="7763773" y="22110"/>
                  <a:pt x="8360227" y="0"/>
                </a:cubicBezTo>
                <a:cubicBezTo>
                  <a:pt x="8353718" y="221953"/>
                  <a:pt x="8352473" y="393964"/>
                  <a:pt x="8360227" y="541396"/>
                </a:cubicBezTo>
                <a:cubicBezTo>
                  <a:pt x="8367981" y="688828"/>
                  <a:pt x="8368427" y="850624"/>
                  <a:pt x="8360227" y="1049303"/>
                </a:cubicBezTo>
                <a:cubicBezTo>
                  <a:pt x="8352027" y="1247982"/>
                  <a:pt x="8383209" y="1387584"/>
                  <a:pt x="8360227" y="1674420"/>
                </a:cubicBezTo>
                <a:cubicBezTo>
                  <a:pt x="8012625" y="1658444"/>
                  <a:pt x="7886152" y="1644110"/>
                  <a:pt x="7663541" y="1674420"/>
                </a:cubicBezTo>
                <a:cubicBezTo>
                  <a:pt x="7440930" y="1704730"/>
                  <a:pt x="7164258" y="1680949"/>
                  <a:pt x="6966856" y="1674420"/>
                </a:cubicBezTo>
                <a:cubicBezTo>
                  <a:pt x="6769455" y="1667891"/>
                  <a:pt x="6427323" y="1652838"/>
                  <a:pt x="6102966" y="1674420"/>
                </a:cubicBezTo>
                <a:cubicBezTo>
                  <a:pt x="5778609" y="1696003"/>
                  <a:pt x="5617037" y="1700646"/>
                  <a:pt x="5406280" y="1674420"/>
                </a:cubicBezTo>
                <a:cubicBezTo>
                  <a:pt x="5195523" y="1648194"/>
                  <a:pt x="5094281" y="1672342"/>
                  <a:pt x="4960401" y="1674420"/>
                </a:cubicBezTo>
                <a:cubicBezTo>
                  <a:pt x="4826521" y="1676498"/>
                  <a:pt x="4681387" y="1663250"/>
                  <a:pt x="4430920" y="1674420"/>
                </a:cubicBezTo>
                <a:cubicBezTo>
                  <a:pt x="4180453" y="1685590"/>
                  <a:pt x="3758433" y="1703534"/>
                  <a:pt x="3567030" y="1674420"/>
                </a:cubicBezTo>
                <a:cubicBezTo>
                  <a:pt x="3375627" y="1645307"/>
                  <a:pt x="3190141" y="1658562"/>
                  <a:pt x="2870345" y="1674420"/>
                </a:cubicBezTo>
                <a:cubicBezTo>
                  <a:pt x="2550549" y="1690278"/>
                  <a:pt x="2463734" y="1695388"/>
                  <a:pt x="2340864" y="1674420"/>
                </a:cubicBezTo>
                <a:cubicBezTo>
                  <a:pt x="2217994" y="1653452"/>
                  <a:pt x="1801083" y="1688326"/>
                  <a:pt x="1644178" y="1674420"/>
                </a:cubicBezTo>
                <a:cubicBezTo>
                  <a:pt x="1487273" y="1660514"/>
                  <a:pt x="1388294" y="1658792"/>
                  <a:pt x="1198299" y="1674420"/>
                </a:cubicBezTo>
                <a:cubicBezTo>
                  <a:pt x="1008304" y="1690048"/>
                  <a:pt x="871522" y="1674861"/>
                  <a:pt x="752420" y="1674420"/>
                </a:cubicBezTo>
                <a:cubicBezTo>
                  <a:pt x="633318" y="1673979"/>
                  <a:pt x="349511" y="1693439"/>
                  <a:pt x="0" y="1674420"/>
                </a:cubicBezTo>
                <a:cubicBezTo>
                  <a:pt x="14968" y="1482795"/>
                  <a:pt x="25349" y="1379880"/>
                  <a:pt x="0" y="1149768"/>
                </a:cubicBezTo>
                <a:cubicBezTo>
                  <a:pt x="-25349" y="919656"/>
                  <a:pt x="-23243" y="717780"/>
                  <a:pt x="0" y="558140"/>
                </a:cubicBezTo>
                <a:cubicBezTo>
                  <a:pt x="23243" y="398500"/>
                  <a:pt x="19542" y="18334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35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48476-CB56-D068-BE70-ABA3918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NLP-Chatbot?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C2F57-4BD4-7A96-EE25-A4DF8D0A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1. szakasz: </a:t>
            </a:r>
            <a:r>
              <a:rPr lang="hu-HU" b="1" dirty="0" err="1"/>
              <a:t>Tokenizálás</a:t>
            </a:r>
            <a:endParaRPr lang="de-AT" sz="2400" b="1" dirty="0"/>
          </a:p>
          <a:p>
            <a:r>
              <a:rPr lang="hu-HU" b="1" dirty="0"/>
              <a:t>a mondatok és szavak határainak </a:t>
            </a:r>
            <a:r>
              <a:rPr lang="hu-HU" dirty="0"/>
              <a:t>felismerése</a:t>
            </a:r>
            <a:endParaRPr lang="de-AT" sz="2400" dirty="0"/>
          </a:p>
          <a:p>
            <a:r>
              <a:rPr lang="hu-HU" dirty="0"/>
              <a:t>A számítógép nem tudja, mi az a szó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6B18B8-12B8-FC96-976C-0695A5E87D77}"/>
              </a:ext>
            </a:extLst>
          </p:cNvPr>
          <p:cNvSpPr txBox="1"/>
          <p:nvPr/>
        </p:nvSpPr>
        <p:spPr>
          <a:xfrm>
            <a:off x="838200" y="3800104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Példa</a:t>
            </a:r>
            <a:endParaRPr lang="de-AT" b="1" dirty="0"/>
          </a:p>
          <a:p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Hajvágásra”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szeretnék”</a:t>
            </a:r>
            <a:r>
              <a:rPr lang="de-AT" sz="2400" dirty="0" smtClean="0">
                <a:latin typeface="Courier" pitchFamily="2" charset="0"/>
              </a:rPr>
              <a:t>, </a:t>
            </a:r>
            <a:r>
              <a:rPr lang="hu-HU" sz="2400" dirty="0" smtClean="0">
                <a:latin typeface="Courier" pitchFamily="2" charset="0"/>
              </a:rPr>
              <a:t/>
            </a:r>
            <a:br>
              <a:rPr lang="hu-HU" sz="2400" dirty="0" smtClean="0">
                <a:latin typeface="Courier" pitchFamily="2" charset="0"/>
              </a:rPr>
            </a:br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időpontot”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de-AT" sz="2400" dirty="0" err="1" smtClean="0">
                <a:latin typeface="Courier" pitchFamily="2" charset="0"/>
              </a:rPr>
              <a:t>fo</a:t>
            </a:r>
            <a:r>
              <a:rPr lang="hu-HU" sz="2400" dirty="0" err="1" smtClean="0">
                <a:latin typeface="Courier" pitchFamily="2" charset="0"/>
              </a:rPr>
              <a:t>glalni</a:t>
            </a:r>
            <a:r>
              <a:rPr lang="hu-HU" sz="2400" dirty="0" smtClean="0">
                <a:latin typeface="Courier" pitchFamily="2" charset="0"/>
              </a:rPr>
              <a:t>”</a:t>
            </a:r>
            <a:endParaRPr lang="de-AT" sz="2400" dirty="0" smtClean="0">
              <a:latin typeface="Courier" pitchFamily="2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5013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48476-CB56-D068-BE70-ABA3918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</a:t>
            </a:r>
            <a:r>
              <a:rPr lang="hu-HU" dirty="0" smtClean="0"/>
              <a:t>NLP-Chatbot</a:t>
            </a:r>
            <a:r>
              <a:rPr lang="de-AT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C2F57-4BD4-7A96-EE25-A4DF8D0A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/>
              <a:t>2. szakasz: </a:t>
            </a:r>
            <a:r>
              <a:rPr lang="hu-HU" sz="2400" b="1" dirty="0"/>
              <a:t>Lemmatizálás</a:t>
            </a:r>
            <a:endParaRPr lang="de-AT" sz="2400" b="1" dirty="0"/>
          </a:p>
          <a:p>
            <a:r>
              <a:rPr lang="de-AT" sz="2400" dirty="0"/>
              <a:t>A </a:t>
            </a:r>
            <a:r>
              <a:rPr lang="de-AT" sz="2400" dirty="0" err="1"/>
              <a:t>chatbotnak</a:t>
            </a:r>
            <a:r>
              <a:rPr lang="de-AT" sz="2400" dirty="0"/>
              <a:t> </a:t>
            </a:r>
            <a:r>
              <a:rPr lang="de-AT" sz="2400" dirty="0" err="1"/>
              <a:t>meg</a:t>
            </a:r>
            <a:r>
              <a:rPr lang="de-AT" sz="2400" dirty="0"/>
              <a:t> </a:t>
            </a:r>
            <a:r>
              <a:rPr lang="de-AT" sz="2400" dirty="0" err="1"/>
              <a:t>kell</a:t>
            </a:r>
            <a:r>
              <a:rPr lang="de-AT" sz="2400" dirty="0"/>
              <a:t> </a:t>
            </a:r>
            <a:r>
              <a:rPr lang="de-AT" sz="2400" dirty="0" err="1"/>
              <a:t>találnia</a:t>
            </a:r>
            <a:r>
              <a:rPr lang="de-AT" sz="2400" dirty="0"/>
              <a:t> a </a:t>
            </a:r>
            <a:r>
              <a:rPr lang="de-AT" sz="2400" dirty="0" err="1"/>
              <a:t>szavak</a:t>
            </a:r>
            <a:r>
              <a:rPr lang="de-AT" sz="2400" dirty="0"/>
              <a:t> </a:t>
            </a:r>
            <a:r>
              <a:rPr lang="de-AT" sz="2400" dirty="0" err="1"/>
              <a:t>szótári</a:t>
            </a:r>
            <a:r>
              <a:rPr lang="de-AT" sz="2400" dirty="0"/>
              <a:t> </a:t>
            </a:r>
            <a:r>
              <a:rPr lang="de-AT" sz="2400" dirty="0" err="1"/>
              <a:t>alakját</a:t>
            </a:r>
            <a:endParaRPr lang="de-AT" sz="2400" dirty="0"/>
          </a:p>
          <a:p>
            <a:r>
              <a:rPr lang="de-DE" sz="2400" dirty="0"/>
              <a:t>A </a:t>
            </a:r>
            <a:r>
              <a:rPr lang="de-DE" sz="2400" dirty="0" err="1"/>
              <a:t>szóvégződések</a:t>
            </a:r>
            <a:r>
              <a:rPr lang="de-DE" sz="2400" dirty="0"/>
              <a:t> </a:t>
            </a:r>
            <a:r>
              <a:rPr lang="de-DE" sz="2400" dirty="0" err="1"/>
              <a:t>nem</a:t>
            </a:r>
            <a:r>
              <a:rPr lang="de-DE" sz="2400" dirty="0"/>
              <a:t> </a:t>
            </a:r>
            <a:r>
              <a:rPr lang="de-DE" sz="2400" dirty="0" err="1"/>
              <a:t>módosítják</a:t>
            </a:r>
            <a:r>
              <a:rPr lang="de-DE" sz="2400" dirty="0"/>
              <a:t> a </a:t>
            </a:r>
            <a:r>
              <a:rPr lang="de-DE" sz="2400" dirty="0" err="1"/>
              <a:t>kérés</a:t>
            </a:r>
            <a:r>
              <a:rPr lang="de-DE" sz="2400" dirty="0"/>
              <a:t> </a:t>
            </a:r>
            <a:r>
              <a:rPr lang="de-DE" sz="2400" dirty="0" err="1"/>
              <a:t>fő</a:t>
            </a:r>
            <a:r>
              <a:rPr lang="de-DE" sz="2400" dirty="0"/>
              <a:t> </a:t>
            </a:r>
            <a:r>
              <a:rPr lang="de-DE" sz="2400" dirty="0" err="1"/>
              <a:t>jelentését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866FD6-9463-9B99-B06F-1BD78314CCB3}"/>
              </a:ext>
            </a:extLst>
          </p:cNvPr>
          <p:cNvSpPr txBox="1"/>
          <p:nvPr/>
        </p:nvSpPr>
        <p:spPr>
          <a:xfrm>
            <a:off x="838200" y="4500748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Példa</a:t>
            </a:r>
            <a:endParaRPr lang="de-AT" b="1" dirty="0"/>
          </a:p>
          <a:p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Időpontot”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szeretnék”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foglalni”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hajvágásra”</a:t>
            </a:r>
            <a:endParaRPr lang="de-AT" sz="2400" dirty="0">
              <a:latin typeface="Courier" pitchFamily="2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428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48476-CB56-D068-BE70-ABA3918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NLP-Chatbot</a:t>
            </a:r>
            <a:r>
              <a:rPr lang="hu-HU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C2F57-4BD4-7A96-EE25-A4DF8D0A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3. </a:t>
            </a:r>
            <a:r>
              <a:rPr lang="de-DE" sz="2400" dirty="0" err="1"/>
              <a:t>szakasz</a:t>
            </a:r>
            <a:r>
              <a:rPr lang="de-DE" sz="2400" dirty="0"/>
              <a:t>: </a:t>
            </a:r>
            <a:r>
              <a:rPr lang="de-DE" sz="2400" b="1" dirty="0" err="1"/>
              <a:t>szófaj</a:t>
            </a:r>
            <a:r>
              <a:rPr lang="de-DE" sz="2400" b="1" dirty="0"/>
              <a:t> (</a:t>
            </a:r>
            <a:r>
              <a:rPr lang="de-DE" sz="2400" b="1" dirty="0" err="1"/>
              <a:t>pozíció</a:t>
            </a:r>
            <a:r>
              <a:rPr lang="de-DE" sz="2400" b="1" dirty="0"/>
              <a:t>) </a:t>
            </a:r>
            <a:r>
              <a:rPr lang="de-DE" sz="2400" b="1" dirty="0" err="1"/>
              <a:t>címkézése</a:t>
            </a:r>
            <a:endParaRPr lang="de-AT" sz="2400" b="1" dirty="0"/>
          </a:p>
          <a:p>
            <a:r>
              <a:rPr lang="hu-HU" sz="2400" b="1" dirty="0"/>
              <a:t>a főnevek és az igék </a:t>
            </a:r>
            <a:r>
              <a:rPr lang="hu-HU" sz="2400" dirty="0"/>
              <a:t>általában fontosabbak egy mondat elnagyolt jelentéséhez, mint a többi szófaj</a:t>
            </a:r>
            <a:endParaRPr lang="de-AT" sz="2400" dirty="0"/>
          </a:p>
          <a:p>
            <a:r>
              <a:rPr lang="hu-HU" sz="2400" dirty="0"/>
              <a:t>A szófajok meghatározása a következő szakasz előkészítéseként</a:t>
            </a:r>
            <a:endParaRPr lang="de-AT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4DDAE6-C8FA-CDDC-2AA4-FCB26D8C5994}"/>
              </a:ext>
            </a:extLst>
          </p:cNvPr>
          <p:cNvSpPr txBox="1"/>
          <p:nvPr/>
        </p:nvSpPr>
        <p:spPr>
          <a:xfrm>
            <a:off x="838200" y="4358245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Példa</a:t>
            </a:r>
            <a:endParaRPr lang="de-AT" b="1" dirty="0"/>
          </a:p>
          <a:p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személyes névmások”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ige”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ige”</a:t>
            </a:r>
            <a:r>
              <a:rPr lang="de-AT" sz="2400" dirty="0" smtClean="0">
                <a:latin typeface="Courier" pitchFamily="2" charset="0"/>
              </a:rPr>
              <a:t>,„</a:t>
            </a:r>
            <a:r>
              <a:rPr lang="hu-HU" sz="2400" dirty="0" smtClean="0">
                <a:latin typeface="Courier" pitchFamily="2" charset="0"/>
              </a:rPr>
              <a:t>főnév”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prepozíció”</a:t>
            </a:r>
            <a:r>
              <a:rPr lang="de-AT" sz="2400" dirty="0" smtClean="0">
                <a:latin typeface="Courier" pitchFamily="2" charset="0"/>
              </a:rPr>
              <a:t>, „</a:t>
            </a:r>
            <a:r>
              <a:rPr lang="hu-HU" sz="2400" dirty="0" smtClean="0">
                <a:latin typeface="Courier" pitchFamily="2" charset="0"/>
              </a:rPr>
              <a:t>főnév”</a:t>
            </a:r>
            <a:endParaRPr lang="de-AT" sz="2400" dirty="0">
              <a:latin typeface="Courier" pitchFamily="2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542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25C62-6AFD-1D14-8A48-8024DD4D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</a:t>
            </a:r>
            <a:r>
              <a:rPr lang="hu-HU" dirty="0" smtClean="0"/>
              <a:t>NLP-Chatbot</a:t>
            </a:r>
            <a:r>
              <a:rPr lang="de-AT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703DD-6CCA-417D-B0F2-64EE1C9D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4. szakasz: </a:t>
            </a:r>
            <a:r>
              <a:rPr lang="hu-HU" sz="2400" b="1" dirty="0"/>
              <a:t>Szintaktikai elemzés</a:t>
            </a:r>
            <a:endParaRPr lang="de-DE" sz="2400" b="1" dirty="0"/>
          </a:p>
          <a:p>
            <a:r>
              <a:rPr lang="hu-HU" sz="2400" b="1" dirty="0"/>
              <a:t>alany, tárgy és ige felismerése </a:t>
            </a:r>
            <a:r>
              <a:rPr lang="hu-HU" sz="2400" dirty="0"/>
              <a:t>(a mondat leginkább jelentéshordozó részeinek felismeréséhez)</a:t>
            </a:r>
            <a:endParaRPr lang="de-AT" sz="2400" dirty="0"/>
          </a:p>
          <a:p>
            <a:r>
              <a:rPr lang="hu-HU" sz="2400" dirty="0"/>
              <a:t>létrehozza</a:t>
            </a:r>
            <a:r>
              <a:rPr lang="hu-HU" sz="2400" b="1" dirty="0"/>
              <a:t> a szavak függőségi viszonyainak </a:t>
            </a:r>
            <a:r>
              <a:rPr lang="hu-HU" sz="2400" dirty="0"/>
              <a:t>modelljét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F0A9F0-F77D-425A-31DD-8070BCD7EBE4}"/>
              </a:ext>
            </a:extLst>
          </p:cNvPr>
          <p:cNvSpPr txBox="1"/>
          <p:nvPr/>
        </p:nvSpPr>
        <p:spPr>
          <a:xfrm>
            <a:off x="838200" y="4263242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Példa</a:t>
            </a:r>
            <a:endParaRPr lang="de-AT" b="1" dirty="0"/>
          </a:p>
          <a:p>
            <a:r>
              <a:rPr lang="hu-HU" sz="2400" dirty="0" smtClean="0">
                <a:latin typeface="Courier" pitchFamily="2" charset="0"/>
              </a:rPr>
              <a:t>alany</a:t>
            </a:r>
            <a:r>
              <a:rPr lang="de-AT" sz="2400" dirty="0" smtClean="0">
                <a:latin typeface="Courier" pitchFamily="2" charset="0"/>
              </a:rPr>
              <a:t> </a:t>
            </a:r>
            <a:r>
              <a:rPr lang="de-AT" sz="2400" dirty="0">
                <a:latin typeface="Courier" pitchFamily="2" charset="0"/>
              </a:rPr>
              <a:t>= </a:t>
            </a:r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én”</a:t>
            </a:r>
            <a:r>
              <a:rPr lang="de-AT" sz="2400" dirty="0" smtClean="0">
                <a:latin typeface="Courier" pitchFamily="2" charset="0"/>
              </a:rPr>
              <a:t>, </a:t>
            </a:r>
            <a:r>
              <a:rPr lang="hu-HU" sz="2400" dirty="0" smtClean="0">
                <a:latin typeface="Courier" pitchFamily="2" charset="0"/>
              </a:rPr>
              <a:t>tárgyas ige</a:t>
            </a:r>
            <a:r>
              <a:rPr lang="de-AT" sz="2400" dirty="0" smtClean="0">
                <a:latin typeface="Courier" pitchFamily="2" charset="0"/>
              </a:rPr>
              <a:t> </a:t>
            </a:r>
            <a:r>
              <a:rPr lang="de-AT" sz="2400" dirty="0">
                <a:latin typeface="Courier" pitchFamily="2" charset="0"/>
              </a:rPr>
              <a:t>= </a:t>
            </a:r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foglalni”</a:t>
            </a:r>
            <a:r>
              <a:rPr lang="de-AT" sz="2400" dirty="0" smtClean="0">
                <a:latin typeface="Courier" pitchFamily="2" charset="0"/>
              </a:rPr>
              <a:t>, </a:t>
            </a:r>
            <a:r>
              <a:rPr lang="hu-HU" sz="2400" dirty="0" smtClean="0">
                <a:latin typeface="Courier" pitchFamily="2" charset="0"/>
              </a:rPr>
              <a:t/>
            </a:r>
            <a:br>
              <a:rPr lang="hu-HU" sz="2400" dirty="0" smtClean="0">
                <a:latin typeface="Courier" pitchFamily="2" charset="0"/>
              </a:rPr>
            </a:br>
            <a:r>
              <a:rPr lang="hu-HU" sz="2400" dirty="0" smtClean="0">
                <a:latin typeface="Courier" pitchFamily="2" charset="0"/>
              </a:rPr>
              <a:t>tárgy</a:t>
            </a:r>
            <a:r>
              <a:rPr lang="de-AT" sz="2400" dirty="0" smtClean="0">
                <a:latin typeface="Courier" pitchFamily="2" charset="0"/>
              </a:rPr>
              <a:t> </a:t>
            </a:r>
            <a:r>
              <a:rPr lang="de-AT" sz="2400" dirty="0">
                <a:latin typeface="Courier" pitchFamily="2" charset="0"/>
              </a:rPr>
              <a:t>= </a:t>
            </a:r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időpont”</a:t>
            </a:r>
            <a:r>
              <a:rPr lang="de-AT" sz="2400" dirty="0" smtClean="0">
                <a:latin typeface="Courier" pitchFamily="2" charset="0"/>
              </a:rPr>
              <a:t>, </a:t>
            </a:r>
            <a:r>
              <a:rPr lang="hu-HU" sz="2400" dirty="0" smtClean="0">
                <a:latin typeface="Courier" pitchFamily="2" charset="0"/>
              </a:rPr>
              <a:t>tárgy</a:t>
            </a:r>
            <a:r>
              <a:rPr lang="de-AT" sz="2400" dirty="0" smtClean="0">
                <a:latin typeface="Courier" pitchFamily="2" charset="0"/>
              </a:rPr>
              <a:t> </a:t>
            </a:r>
            <a:r>
              <a:rPr lang="de-AT" sz="2400" dirty="0">
                <a:latin typeface="Courier" pitchFamily="2" charset="0"/>
              </a:rPr>
              <a:t>= </a:t>
            </a:r>
            <a:r>
              <a:rPr lang="de-AT" sz="2400" dirty="0" smtClean="0">
                <a:latin typeface="Courier" pitchFamily="2" charset="0"/>
              </a:rPr>
              <a:t>„</a:t>
            </a:r>
            <a:r>
              <a:rPr lang="hu-HU" sz="2400" dirty="0" smtClean="0">
                <a:latin typeface="Courier" pitchFamily="2" charset="0"/>
              </a:rPr>
              <a:t>hajvágás”</a:t>
            </a:r>
            <a:endParaRPr lang="de-AT" sz="2400" dirty="0">
              <a:latin typeface="Courier" pitchFamily="2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3786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25C62-6AFD-1D14-8A48-8024DD4D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 egy </a:t>
            </a:r>
            <a:r>
              <a:rPr lang="hu-HU" dirty="0" smtClean="0"/>
              <a:t>NLP-Chatbot</a:t>
            </a:r>
            <a:r>
              <a:rPr lang="de-AT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703DD-6CCA-417D-B0F2-64EE1C9D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5. szakasz: </a:t>
            </a:r>
            <a:r>
              <a:rPr lang="hu-HU" sz="2400" b="1" dirty="0"/>
              <a:t>Szemantikai elemzés</a:t>
            </a:r>
            <a:endParaRPr lang="de-AT" sz="2400" b="1" dirty="0"/>
          </a:p>
          <a:p>
            <a:r>
              <a:rPr lang="hu-HU" sz="2400" dirty="0"/>
              <a:t>A program valójában nem tudja, mi a szavak </a:t>
            </a:r>
            <a:r>
              <a:rPr lang="hu-HU" sz="2400" i="1" dirty="0"/>
              <a:t>jelentése</a:t>
            </a:r>
            <a:endParaRPr lang="de-AT" sz="2400" i="1" dirty="0"/>
          </a:p>
          <a:p>
            <a:r>
              <a:rPr lang="hu-HU" sz="2400" dirty="0"/>
              <a:t>A lehetséges kulcsszavak és válaszok listájának hozzáadása a programhoz</a:t>
            </a:r>
            <a:endParaRPr lang="de-AT" sz="2400" dirty="0"/>
          </a:p>
          <a:p>
            <a:r>
              <a:rPr lang="hu-HU" sz="2400" dirty="0"/>
              <a:t>A chatbot összehasonlítja a kulcsszavakat a listával és a helyes kimenetet adja</a:t>
            </a: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1D5401-9D4F-76BC-9ED0-E72016ED0302}"/>
              </a:ext>
            </a:extLst>
          </p:cNvPr>
          <p:cNvSpPr txBox="1"/>
          <p:nvPr/>
        </p:nvSpPr>
        <p:spPr>
          <a:xfrm>
            <a:off x="838200" y="4834572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Példa</a:t>
            </a:r>
            <a:endParaRPr lang="de-AT" b="1" dirty="0"/>
          </a:p>
          <a:p>
            <a:r>
              <a:rPr lang="hu-HU" sz="2400" dirty="0" smtClean="0">
                <a:latin typeface="Courier" pitchFamily="2" charset="0"/>
              </a:rPr>
              <a:t>Szándék</a:t>
            </a:r>
            <a:r>
              <a:rPr lang="de-AT" sz="2400" dirty="0" smtClean="0">
                <a:latin typeface="Courier" pitchFamily="2" charset="0"/>
              </a:rPr>
              <a:t>:  „</a:t>
            </a:r>
            <a:r>
              <a:rPr lang="hu-HU" sz="2400" dirty="0" smtClean="0">
                <a:latin typeface="Courier" pitchFamily="2" charset="0"/>
              </a:rPr>
              <a:t>Időpontot foglalni”</a:t>
            </a:r>
            <a:r>
              <a:rPr lang="de-AT" sz="2400" dirty="0" smtClean="0">
                <a:latin typeface="Courier" pitchFamily="2" charset="0"/>
              </a:rPr>
              <a:t>, </a:t>
            </a:r>
            <a:r>
              <a:rPr lang="hu-HU" sz="2400" dirty="0" smtClean="0">
                <a:latin typeface="Courier" pitchFamily="2" charset="0"/>
              </a:rPr>
              <a:t/>
            </a:r>
            <a:br>
              <a:rPr lang="hu-HU" sz="2400" dirty="0" smtClean="0">
                <a:latin typeface="Courier" pitchFamily="2" charset="0"/>
              </a:rPr>
            </a:br>
            <a:r>
              <a:rPr lang="hu-HU" sz="2400" dirty="0" smtClean="0">
                <a:latin typeface="Courier" pitchFamily="2" charset="0"/>
              </a:rPr>
              <a:t>tárgy</a:t>
            </a:r>
            <a:r>
              <a:rPr lang="de-AT" sz="2400" dirty="0" smtClean="0">
                <a:latin typeface="Courier" pitchFamily="2" charset="0"/>
              </a:rPr>
              <a:t>: „</a:t>
            </a:r>
            <a:r>
              <a:rPr lang="hu-HU" sz="2400" dirty="0" smtClean="0">
                <a:latin typeface="Courier" pitchFamily="2" charset="0"/>
              </a:rPr>
              <a:t>hajvágásra”</a:t>
            </a:r>
            <a:endParaRPr lang="de-AT" sz="2400" dirty="0">
              <a:latin typeface="Courier" pitchFamily="2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983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38</TotalTime>
  <Words>606</Words>
  <Application>Microsoft Office PowerPoint</Application>
  <PresentationFormat>Szélesvásznú</PresentationFormat>
  <Paragraphs>64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</vt:lpstr>
      <vt:lpstr>Poppins</vt:lpstr>
      <vt:lpstr>Office</vt:lpstr>
      <vt:lpstr>NLP-alapú chatbot készítése </vt:lpstr>
      <vt:lpstr>Hogyan működik egy NLP-Chatbot?</vt:lpstr>
      <vt:lpstr>Hogyan működik egy NLP-Chatbot?</vt:lpstr>
      <vt:lpstr>Hogyan működik egy NLP-Chatbot?</vt:lpstr>
      <vt:lpstr>Hogyan működik egy NLP-Chatbot?</vt:lpstr>
      <vt:lpstr>Hogyan működik egy NLP-Chatbot?</vt:lpstr>
      <vt:lpstr>Hogyan működik egy NLP-Chatbot?</vt:lpstr>
      <vt:lpstr>Hogyan működik egy NLP-Chatbot?</vt:lpstr>
      <vt:lpstr>Hogyan működik egy NLP-Chatbot?</vt:lpstr>
      <vt:lpstr>Feladat: Készítsen papíralapú chatbotot</vt:lpstr>
      <vt:lpstr>Kiegészítő feladatok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NLP-Based Chatbot </dc:title>
  <dc:creator>Petra W</dc:creator>
  <cp:lastModifiedBy>Kemenesi Ágoston</cp:lastModifiedBy>
  <cp:revision>5</cp:revision>
  <dcterms:created xsi:type="dcterms:W3CDTF">2022-06-03T07:14:41Z</dcterms:created>
  <dcterms:modified xsi:type="dcterms:W3CDTF">2022-10-15T06:27:42Z</dcterms:modified>
</cp:coreProperties>
</file>