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5" r:id="rId4"/>
    <p:sldId id="266" r:id="rId5"/>
    <p:sldId id="267" r:id="rId6"/>
    <p:sldId id="264" r:id="rId7"/>
    <p:sldId id="269" r:id="rId8"/>
    <p:sldId id="268" r:id="rId9"/>
    <p:sldId id="270" r:id="rId10"/>
    <p:sldId id="271" r:id="rId11"/>
    <p:sldId id="272" r:id="rId12"/>
    <p:sldId id="273" r:id="rId13"/>
    <p:sldId id="261" r:id="rId14"/>
    <p:sldId id="274" r:id="rId15"/>
    <p:sldId id="275" r:id="rId16"/>
    <p:sldId id="276" r:id="rId17"/>
    <p:sldId id="277" r:id="rId18"/>
    <p:sldId id="278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6296"/>
  </p:normalViewPr>
  <p:slideViewPr>
    <p:cSldViewPr snapToGrid="0" snapToObjects="1">
      <p:cViewPr varScale="1">
        <p:scale>
          <a:sx n="117" d="100"/>
          <a:sy n="117" d="100"/>
        </p:scale>
        <p:origin x="23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027FF-C116-DF4F-A423-BE6EBB5FB737}" type="datetimeFigureOut">
              <a:rPr lang="de-DE" smtClean="0"/>
              <a:t>03.02.2023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0BF1B-7699-314F-91D0-7103169AA0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6586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0BF1B-7699-314F-91D0-7103169AA0D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4571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0BF1B-7699-314F-91D0-7103169AA0DF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3026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2D0596E0-E4BB-2F4F-9103-30D6CA6D2C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24852" y="-10537"/>
            <a:ext cx="9693408" cy="6858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C350FD5-98AC-F24A-B1B2-3BE53C7873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301" y="4499338"/>
            <a:ext cx="981320" cy="981320"/>
          </a:xfrm>
          <a:prstGeom prst="rect">
            <a:avLst/>
          </a:prstGeom>
        </p:spPr>
      </p:pic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7F3EC346-3EB5-784D-9E16-6CFB6ABCD6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12324" y="5828419"/>
            <a:ext cx="3116111" cy="93794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E235848-7951-8743-BE01-0D2DA1C288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2535" y="1393797"/>
            <a:ext cx="7878653" cy="3563966"/>
          </a:xfrm>
        </p:spPr>
        <p:txBody>
          <a:bodyPr anchor="b"/>
          <a:lstStyle>
            <a:lvl1pPr algn="ctr">
              <a:defRPr sz="60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FF0B17-0E63-1B40-B625-4C8D0DBB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2A50A21-B092-A347-BEBF-1739ECD4CF0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66330" y="5826416"/>
            <a:ext cx="1406923" cy="937948"/>
          </a:xfrm>
          <a:prstGeom prst="rect">
            <a:avLst/>
          </a:prstGeom>
        </p:spPr>
      </p:pic>
      <p:pic>
        <p:nvPicPr>
          <p:cNvPr id="15" name="Grafik 14" descr="Ein Bild, das Text, Uhr enthält.&#10;&#10;Automatisch generierte Beschreibung">
            <a:extLst>
              <a:ext uri="{FF2B5EF4-FFF2-40B4-BE49-F238E27FC236}">
                <a16:creationId xmlns:a16="http://schemas.microsoft.com/office/drawing/2014/main" id="{8B291F4D-3163-EE4A-8611-40F120FBFE0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33841" y="5586413"/>
            <a:ext cx="1315704" cy="481642"/>
          </a:xfrm>
          <a:prstGeom prst="rect">
            <a:avLst/>
          </a:prstGeom>
        </p:spPr>
      </p:pic>
      <p:pic>
        <p:nvPicPr>
          <p:cNvPr id="21" name="Grafik 2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00BFE2D-2317-0440-8DF7-7D97DE14030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6689" y="6239832"/>
            <a:ext cx="1894989" cy="481643"/>
          </a:xfrm>
          <a:prstGeom prst="rect">
            <a:avLst/>
          </a:prstGeom>
        </p:spPr>
      </p:pic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7B7A50DD-5D90-534C-8151-A7CA4E9BD7A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81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D6AD379-7819-EF4E-8233-B29E9C3894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955852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96C9C6C-7D01-AE46-8451-D3E9E2836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505" y="363537"/>
            <a:ext cx="8961120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8B93AE1-4AA6-8E43-9150-7D8D9F648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11954" y="1771205"/>
            <a:ext cx="8714671" cy="4351338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AA23C2-2F02-5D46-896D-AC62A0F79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03.02.2023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9B5143-2F2B-6C47-B75B-38BE94AB6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A8CE72-22FA-EE40-89C2-914D6B5E7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69E8B5E5-287E-7F42-831F-A126B05E51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33207" y="228600"/>
            <a:ext cx="1315704" cy="691879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2B77F33C-BEDC-924B-AB9D-1CCFD3F28C77}"/>
              </a:ext>
            </a:extLst>
          </p:cNvPr>
          <p:cNvSpPr/>
          <p:nvPr userDrawn="1"/>
        </p:nvSpPr>
        <p:spPr>
          <a:xfrm>
            <a:off x="1085088" y="5266944"/>
            <a:ext cx="280416" cy="6217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0032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C78A0322-74D9-E44A-B342-C556A70562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9558528" cy="6858000"/>
          </a:xfrm>
          <a:prstGeom prst="rect">
            <a:avLst/>
          </a:prstGeom>
        </p:spPr>
      </p:pic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0507D15-D788-E148-9BA5-6529D92192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D9E6562-3541-6D41-B604-F75D81D07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DBF76F-67FE-A945-8C84-ABE156343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03.02.2023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2DCE4D-AFB2-E24B-A575-4F45B394D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35B5CD-3CF1-A947-9A98-A7220AE51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E6FDDD73-2BC0-E140-AF8F-9FDF522E61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11078480" y="5776676"/>
            <a:ext cx="1315704" cy="691879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2F2BA0B5-CCA0-ED4C-A7EA-D405EE4F09E5}"/>
              </a:ext>
            </a:extLst>
          </p:cNvPr>
          <p:cNvSpPr/>
          <p:nvPr userDrawn="1"/>
        </p:nvSpPr>
        <p:spPr>
          <a:xfrm>
            <a:off x="1060704" y="5266944"/>
            <a:ext cx="292608" cy="5974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3190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51E346B4-F77E-F243-91E3-931B1D51FD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6B91EB3-149D-F34D-9453-0B298FAC2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670" y="365125"/>
            <a:ext cx="9807129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487B07-1D84-8A49-A163-8109574E1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93408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F037FC-80A0-1645-A321-E8DB70EBE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03.02.2023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D18281-EBE8-8E4B-87B1-FF34B3E94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C7D3F3-D35C-204D-9D7C-956D56597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2F03526-3269-4343-A8FB-199640CAF8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0966" y="35948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68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6261C23-90E1-6949-A8FC-667089A623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564"/>
          <a:stretch/>
        </p:blipFill>
        <p:spPr>
          <a:xfrm>
            <a:off x="0" y="-511444"/>
            <a:ext cx="12192000" cy="7369443"/>
          </a:xfrm>
          <a:prstGeom prst="rect">
            <a:avLst/>
          </a:prstGeom>
        </p:spPr>
      </p:pic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D1D92DE7-59A9-DC42-8407-DF1FC81222D4}"/>
              </a:ext>
            </a:extLst>
          </p:cNvPr>
          <p:cNvSpPr/>
          <p:nvPr userDrawn="1"/>
        </p:nvSpPr>
        <p:spPr>
          <a:xfrm>
            <a:off x="645870" y="949325"/>
            <a:ext cx="10515599" cy="4510087"/>
          </a:xfrm>
          <a:prstGeom prst="roundRect">
            <a:avLst/>
          </a:prstGeom>
          <a:solidFill>
            <a:schemeClr val="bg1">
              <a:alpha val="70309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DF437B-124A-4F41-B3E5-1B509958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68350"/>
            <a:ext cx="9645004" cy="3554413"/>
          </a:xfrm>
        </p:spPr>
        <p:txBody>
          <a:bodyPr anchor="b"/>
          <a:lstStyle>
            <a:lvl1pPr>
              <a:defRPr sz="6000"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6980F3-AC60-4C4D-AA10-EE5175D6A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9A361-FD8E-DE40-9310-43D069EDF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03.02.2023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DB302D-0E2C-9F4E-AD53-B5F84C9F1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482FB9-1F13-0440-8751-82AA6F23E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0FC4C0E1-76A1-7045-A770-E28B51BC77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351" y="-10882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73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0A918594-422A-3046-B15B-1CFF09991B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4E18E06-AC08-2C45-B44D-D2E3DE141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054" y="365125"/>
            <a:ext cx="9782745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58D1AD-7C63-AC4C-9B8A-77E140EF4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58F2E8-EA65-CA49-B96C-54F98414E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95E802A-8C0D-094A-8185-8B91C809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03.02.2023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C4E1643-9DE5-C14F-9277-05A5DE1B5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6C30443-B971-BC43-B958-978EE87B0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37F6A253-54A2-9D4D-8FD7-A2C924EA47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23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E3313149-DFE5-ED41-BDA0-125A9E314F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5DBC076-01E6-094B-B3D7-8A7C46458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979" y="365125"/>
            <a:ext cx="8786566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96D1774-A6F6-5B44-9063-74511DB69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703064" cy="823912"/>
          </a:xfrm>
        </p:spPr>
        <p:txBody>
          <a:bodyPr anchor="b"/>
          <a:lstStyle>
            <a:lvl1pPr marL="0" indent="0">
              <a:buNone/>
              <a:defRPr sz="2400" b="1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D69837B-4066-2842-A882-61179BADF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703064" cy="368458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EAD2673-9402-F34A-950D-07F1C25902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45480" y="1681163"/>
            <a:ext cx="4703064" cy="823912"/>
          </a:xfrm>
        </p:spPr>
        <p:txBody>
          <a:bodyPr anchor="b"/>
          <a:lstStyle>
            <a:lvl1pPr marL="0" indent="0">
              <a:buNone/>
              <a:defRPr sz="2400" b="1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0424258-04C4-4C47-8D09-B0C0C45E9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45480" y="2505075"/>
            <a:ext cx="4703064" cy="368458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89F2045-DC9A-4F4D-BBEB-C251E7CC9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03.02.2023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39503B1-FD6B-5B49-A61C-F657995B0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25F6D56-6098-4740-A09C-789B9AA48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7AE4024-01ED-9441-B2D9-C0027374A3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58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919DBEF3-5EB4-D648-85B3-02EB8EEA52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564"/>
          <a:stretch/>
        </p:blipFill>
        <p:spPr>
          <a:xfrm>
            <a:off x="0" y="-487060"/>
            <a:ext cx="12192000" cy="7369443"/>
          </a:xfrm>
          <a:prstGeom prst="rect">
            <a:avLst/>
          </a:prstGeom>
        </p:spPr>
      </p:pic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AF512F84-989F-CA48-A79C-28A819B15C0D}"/>
              </a:ext>
            </a:extLst>
          </p:cNvPr>
          <p:cNvSpPr/>
          <p:nvPr userDrawn="1"/>
        </p:nvSpPr>
        <p:spPr>
          <a:xfrm>
            <a:off x="838199" y="815793"/>
            <a:ext cx="10515599" cy="1488849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65183EF-CCBB-F04C-9563-A3A766C90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48667"/>
            <a:ext cx="10515600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FE57408-A50C-2E4F-9354-6960CD692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03.02.2023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D682397-A8AD-0D49-BE6C-F3A3E2764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15B65EE-C4C4-D74B-A382-E858238C6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2978FC11-1329-394C-AE5E-9BE0503645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80347" y="-110253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31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8DF80AE-F703-F14D-A5B3-2832E26C4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03.02.2023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2FC7ADB-3080-634B-896D-FEF036727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8A22C3-275C-964B-B758-30FEBD5E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227F36B-618B-2B46-9381-88A4013497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615" r="6878"/>
          <a:stretch/>
        </p:blipFill>
        <p:spPr>
          <a:xfrm rot="-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A9ECCF2D-43C7-244F-AEEC-9DD6CD2902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80348" y="23406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31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5B271778-A9EC-7543-8095-74F813F050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8592" y="365125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7D6022E-927B-3E44-8618-402A69FDB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1DC629-A3D4-654A-BA36-08A726B1A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277548" cy="4873625"/>
          </a:xfrm>
        </p:spPr>
        <p:txBody>
          <a:bodyPr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  <a:lvl2pPr>
              <a:defRPr sz="2800">
                <a:latin typeface="Poppins" pitchFamily="2" charset="77"/>
                <a:cs typeface="Poppins" pitchFamily="2" charset="77"/>
              </a:defRPr>
            </a:lvl2pPr>
            <a:lvl3pPr>
              <a:defRPr sz="2400">
                <a:latin typeface="Poppins" pitchFamily="2" charset="77"/>
                <a:cs typeface="Poppins" pitchFamily="2" charset="77"/>
              </a:defRPr>
            </a:lvl3pPr>
            <a:lvl4pPr>
              <a:defRPr sz="2000">
                <a:latin typeface="Poppins" pitchFamily="2" charset="77"/>
                <a:cs typeface="Poppins" pitchFamily="2" charset="77"/>
              </a:defRPr>
            </a:lvl4pPr>
            <a:lvl5pPr>
              <a:defRPr sz="2000">
                <a:latin typeface="Poppins" pitchFamily="2" charset="77"/>
                <a:cs typeface="Poppins" pitchFamily="2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6EFA41F-3C7A-8A4E-9D41-BA837A5D6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B9B57D5-A92F-6E41-BCC5-9C7F70E9B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03.02.2023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27567E9-CD6E-054C-BE3A-C96536F3D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1DACB7-8EB1-064B-80E1-BD1DBA899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9FB317C-9CC9-6743-8267-7AAFA20C44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236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1DA0695-94DA-FD41-9DBE-FCCD8D15B7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B5285FA-59BF-6E4F-9DD0-28FE3F862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53ED06B-70A2-6D46-A3DF-86D6E1AC02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32631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C700613-352E-EF4E-AE5C-EE1A734C3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7076FA9-104B-6644-8300-E8CF72B42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03.02.2023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4D0AFC1-C729-9446-B8A1-01BBB7658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CA726B1-6039-0745-86CB-EAB2549A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B90F8496-E273-B04A-B51E-F131C69806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49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EABFD32-FEE4-3F40-A614-1595351B4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FDDD217-CABE-A54D-8B76-10BB2C04F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8D5EEF-549C-6D45-8368-9946889D68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2E93A-A17C-2F41-A87E-D6F660F63B83}" type="datetimeFigureOut">
              <a:rPr lang="de-DE" smtClean="0"/>
              <a:t>03.02.2023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1FE557-9715-3C46-9460-3218517C7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68E82C-CD3C-7743-B162-01E2B4AFE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079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sv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sv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5.sv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6AAB74-B97F-2F4F-970B-8C00C0D4D4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4285" y="2388954"/>
            <a:ext cx="7878653" cy="2080092"/>
          </a:xfrm>
        </p:spPr>
        <p:txBody>
          <a:bodyPr/>
          <a:lstStyle/>
          <a:p>
            <a:r>
              <a:rPr lang="hu-HU" sz="5400" dirty="0" smtClean="0"/>
              <a:t>MI és </a:t>
            </a:r>
            <a:r>
              <a:rPr lang="hu-HU" sz="5400" dirty="0" smtClean="0"/>
              <a:t>a környezet</a:t>
            </a:r>
            <a:r>
              <a:rPr lang="de-DE" sz="5400" dirty="0" smtClean="0"/>
              <a:t> </a:t>
            </a:r>
            <a:r>
              <a:rPr lang="hu-HU" dirty="0" smtClean="0">
                <a:solidFill>
                  <a:schemeClr val="accent1"/>
                </a:solidFill>
              </a:rPr>
              <a:t>Klímagyilkos MI</a:t>
            </a:r>
            <a:r>
              <a:rPr lang="de-DE" dirty="0" smtClean="0">
                <a:solidFill>
                  <a:schemeClr val="accent1"/>
                </a:solidFill>
              </a:rPr>
              <a:t>?</a:t>
            </a:r>
            <a:endParaRPr lang="de-D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6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FCE2BF-E287-0AA4-3123-3D7EC512E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dirty="0" smtClean="0">
                <a:ea typeface="+mn-ea"/>
              </a:rPr>
              <a:t>Mobiltelefon használat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0BBB34-8613-CE5E-4B08-8C5425902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9296" y="2120995"/>
            <a:ext cx="9693408" cy="4051206"/>
          </a:xfrm>
        </p:spPr>
        <p:txBody>
          <a:bodyPr>
            <a:normAutofit/>
          </a:bodyPr>
          <a:lstStyle/>
          <a:p>
            <a:r>
              <a:rPr lang="hu-HU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több </a:t>
            </a:r>
            <a:r>
              <a:rPr lang="hu-H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mint 5,5 milliárd mobiltelefon van forgalomban</a:t>
            </a:r>
          </a:p>
          <a:p>
            <a:r>
              <a:rPr lang="hu-H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különböző alkalmazások fokozott használata </a:t>
            </a:r>
            <a:r>
              <a:rPr lang="de-AT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hu-HU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nagyobb </a:t>
            </a:r>
            <a:r>
              <a:rPr lang="hu-H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energiafogyasztás</a:t>
            </a:r>
          </a:p>
          <a:p>
            <a:r>
              <a:rPr lang="hu-HU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</a:t>
            </a:r>
            <a:r>
              <a:rPr lang="hu-H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akkumulátor teljesítménye 50%-</a:t>
            </a:r>
            <a:r>
              <a:rPr lang="hu-HU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kal</a:t>
            </a:r>
            <a:r>
              <a:rPr lang="hu-H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nőtt az elmúlt években, </a:t>
            </a:r>
            <a:r>
              <a:rPr lang="hu-HU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</a:t>
            </a:r>
            <a:r>
              <a:rPr lang="hu-H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az okostelefonokat ugyanolyan gyakran töltik </a:t>
            </a:r>
            <a:r>
              <a:rPr lang="hu-HU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fel</a:t>
            </a:r>
            <a:endParaRPr lang="hu-H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062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FCE2BF-E287-0AA4-3123-3D7EC512E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Zene és video </a:t>
            </a:r>
            <a:r>
              <a:rPr lang="hu-HU" dirty="0" err="1" smtClean="0"/>
              <a:t>streaming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0BBB34-8613-CE5E-4B08-8C5425902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903" y="1931987"/>
            <a:ext cx="9693408" cy="3877142"/>
          </a:xfrm>
        </p:spPr>
        <p:txBody>
          <a:bodyPr>
            <a:normAutofit/>
          </a:bodyPr>
          <a:lstStyle/>
          <a:p>
            <a:r>
              <a:rPr lang="hu-HU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egyik legnagyobb energiafogyasztó (az adatforgalom több mint 75%-a)</a:t>
            </a:r>
          </a:p>
          <a:p>
            <a:r>
              <a:rPr lang="hu-HU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nagy felbontású technológiák, mint például a "4K"</a:t>
            </a:r>
          </a:p>
          <a:p>
            <a:endParaRPr lang="hu-HU" sz="3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zenei </a:t>
            </a:r>
            <a:r>
              <a:rPr lang="hu-HU" sz="32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streaming</a:t>
            </a:r>
            <a:r>
              <a:rPr lang="hu-HU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szolgáltatások évente 200-350 millió kilogramm üvegházhatású gáz kibocsátását okozzák</a:t>
            </a:r>
            <a:endParaRPr lang="hu-HU" sz="5400" b="1" dirty="0"/>
          </a:p>
        </p:txBody>
      </p:sp>
    </p:spTree>
    <p:extLst>
      <p:ext uri="{BB962C8B-B14F-4D97-AF65-F5344CB8AC3E}">
        <p14:creationId xmlns:p14="http://schemas.microsoft.com/office/powerpoint/2010/main" val="2871122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FCE2BF-E287-0AA4-3123-3D7EC512E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8419" y="143154"/>
            <a:ext cx="4903565" cy="1325563"/>
          </a:xfrm>
        </p:spPr>
        <p:txBody>
          <a:bodyPr>
            <a:normAutofit/>
          </a:bodyPr>
          <a:lstStyle/>
          <a:p>
            <a:r>
              <a:rPr lang="hu-HU" sz="3200" dirty="0" smtClean="0"/>
              <a:t>Zene és videó </a:t>
            </a:r>
            <a:br>
              <a:rPr lang="hu-HU" sz="3200" dirty="0" smtClean="0"/>
            </a:br>
            <a:r>
              <a:rPr lang="hu-HU" sz="3200" dirty="0" err="1" smtClean="0"/>
              <a:t>streaming</a:t>
            </a:r>
            <a:endParaRPr lang="de-DE" sz="3200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DC4A3CD-2996-FA58-1073-CE53CB0EE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940" y="2123747"/>
            <a:ext cx="4581390" cy="39677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 smtClean="0"/>
              <a:t>Mennyi adat keletkezik percenként?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err="1" smtClean="0"/>
              <a:t>Mindezek</a:t>
            </a:r>
            <a:r>
              <a:rPr lang="hu-HU" dirty="0" smtClean="0"/>
              <a:t> a tevékenységek </a:t>
            </a:r>
            <a:r>
              <a:rPr lang="hu-HU" dirty="0" smtClean="0">
                <a:solidFill>
                  <a:srgbClr val="FF0000"/>
                </a:solidFill>
              </a:rPr>
              <a:t>energiát</a:t>
            </a:r>
            <a:r>
              <a:rPr lang="hu-HU" dirty="0" smtClean="0"/>
              <a:t> igényelnek!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sz="1200" dirty="0"/>
              <a:t>Source: </a:t>
            </a:r>
            <a:r>
              <a:rPr lang="de-AT" sz="1200" dirty="0">
                <a:effectLst/>
                <a:ea typeface="Calibri" panose="020F0502020204030204" pitchFamily="34" charset="0"/>
              </a:rPr>
              <a:t>https://</a:t>
            </a:r>
            <a:r>
              <a:rPr lang="de-AT" sz="1200" dirty="0" err="1">
                <a:effectLst/>
                <a:ea typeface="Calibri" panose="020F0502020204030204" pitchFamily="34" charset="0"/>
              </a:rPr>
              <a:t>www.domo.com</a:t>
            </a:r>
            <a:r>
              <a:rPr lang="de-AT" sz="1200" dirty="0">
                <a:effectLst/>
                <a:ea typeface="Calibri" panose="020F0502020204030204" pitchFamily="34" charset="0"/>
              </a:rPr>
              <a:t>/</a:t>
            </a:r>
            <a:r>
              <a:rPr lang="de-AT" sz="1200" dirty="0" err="1">
                <a:effectLst/>
                <a:ea typeface="Calibri" panose="020F0502020204030204" pitchFamily="34" charset="0"/>
              </a:rPr>
              <a:t>learn</a:t>
            </a:r>
            <a:r>
              <a:rPr lang="de-AT" sz="1200" dirty="0">
                <a:effectLst/>
                <a:ea typeface="Calibri" panose="020F0502020204030204" pitchFamily="34" charset="0"/>
              </a:rPr>
              <a:t>/</a:t>
            </a:r>
            <a:r>
              <a:rPr lang="de-AT" sz="1200" dirty="0" err="1">
                <a:effectLst/>
                <a:ea typeface="Calibri" panose="020F0502020204030204" pitchFamily="34" charset="0"/>
              </a:rPr>
              <a:t>infographic</a:t>
            </a:r>
            <a:r>
              <a:rPr lang="de-AT" sz="1200" dirty="0">
                <a:effectLst/>
                <a:ea typeface="Calibri" panose="020F0502020204030204" pitchFamily="34" charset="0"/>
              </a:rPr>
              <a:t>/data-never-sleeps-9</a:t>
            </a:r>
            <a:r>
              <a:rPr lang="de-AT" sz="1200" dirty="0">
                <a:effectLst/>
              </a:rPr>
              <a:t> </a:t>
            </a:r>
            <a:endParaRPr lang="de-DE" sz="1200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2050" name="Picture 2" descr="Domo">
            <a:extLst>
              <a:ext uri="{FF2B5EF4-FFF2-40B4-BE49-F238E27FC236}">
                <a16:creationId xmlns:a16="http://schemas.microsoft.com/office/drawing/2014/main" id="{80AB1BEE-6C16-EA15-6C74-B91548D3A8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95" b="22549"/>
          <a:stretch/>
        </p:blipFill>
        <p:spPr bwMode="auto">
          <a:xfrm>
            <a:off x="5348303" y="0"/>
            <a:ext cx="69378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449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50A725-9E15-C28A-9415-591A8BA35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>
                <a:ea typeface="Calibri" panose="020F0502020204030204" pitchFamily="34" charset="0"/>
              </a:rPr>
              <a:t>Milyen intézkedések hozhatók most?</a:t>
            </a:r>
            <a:endParaRPr lang="hu-HU" sz="36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260D81F-0460-6D51-6A82-822AFF382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6753"/>
            <a:ext cx="9693408" cy="4825440"/>
          </a:xfrm>
        </p:spPr>
        <p:txBody>
          <a:bodyPr>
            <a:normAutofit lnSpcReduction="10000"/>
          </a:bodyPr>
          <a:lstStyle/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fizikai szerverek </a:t>
            </a:r>
            <a:r>
              <a:rPr lang="hu-H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virtualizálhatók</a:t>
            </a: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 fizikai szerverek kihasználtsága gyakran csak 15-30%).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szerverek hűtőrendszerei felülvizsgálhatók vagy lecserélhetők.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"Zöld", energiatakarékos hardverek használata, a kritikus fémek </a:t>
            </a:r>
            <a:r>
              <a:rPr lang="hu-H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csökkentése a komponensekben</a:t>
            </a: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Saját </a:t>
            </a:r>
            <a:r>
              <a:rPr lang="hu-H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használói </a:t>
            </a: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magatartás újragondolása (tudatosságnövelés energiamérésekkel és </a:t>
            </a:r>
            <a:r>
              <a:rPr lang="hu-H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energiatakarékossággal, </a:t>
            </a: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például nem szükséges eszközök kikapcsolásával)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Megújuló energiák használata (szél, nap, víz stb.)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fontos nyersanyagok </a:t>
            </a:r>
            <a:r>
              <a:rPr lang="hu-H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újrahasznosítása</a:t>
            </a:r>
            <a:endParaRPr lang="de-A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995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50A725-9E15-C28A-9415-591A8BA35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0671" y="2766218"/>
            <a:ext cx="6978893" cy="1325563"/>
          </a:xfrm>
        </p:spPr>
        <p:txBody>
          <a:bodyPr>
            <a:noAutofit/>
          </a:bodyPr>
          <a:lstStyle/>
          <a:p>
            <a:r>
              <a:rPr lang="hu-HU" sz="4000" dirty="0" smtClean="0">
                <a:ea typeface="Calibri" panose="020F0502020204030204" pitchFamily="34" charset="0"/>
              </a:rPr>
              <a:t>Milyen egyéb intézkedéseket tudtok még saját magatok végrehajtani?</a:t>
            </a:r>
            <a:br>
              <a:rPr lang="hu-HU" sz="4000" dirty="0" smtClean="0">
                <a:ea typeface="Calibri" panose="020F0502020204030204" pitchFamily="34" charset="0"/>
              </a:rPr>
            </a:br>
            <a:r>
              <a:rPr lang="de-AT" sz="4000" dirty="0">
                <a:ea typeface="Calibri" panose="020F0502020204030204" pitchFamily="34" charset="0"/>
              </a:rPr>
              <a:t/>
            </a:r>
            <a:br>
              <a:rPr lang="de-AT" sz="4000" dirty="0">
                <a:ea typeface="Calibri" panose="020F0502020204030204" pitchFamily="34" charset="0"/>
              </a:rPr>
            </a:br>
            <a:r>
              <a:rPr lang="hu-HU" sz="4000" dirty="0" err="1" smtClean="0">
                <a:solidFill>
                  <a:schemeClr val="accent1"/>
                </a:solidFill>
                <a:ea typeface="Calibri" panose="020F0502020204030204" pitchFamily="34" charset="0"/>
              </a:rPr>
              <a:t>Gyűjtsetek</a:t>
            </a:r>
            <a:r>
              <a:rPr lang="hu-HU" sz="4000" dirty="0" smtClean="0">
                <a:solidFill>
                  <a:schemeClr val="accent1"/>
                </a:solidFill>
                <a:ea typeface="Calibri" panose="020F0502020204030204" pitchFamily="34" charset="0"/>
              </a:rPr>
              <a:t> </a:t>
            </a:r>
            <a:r>
              <a:rPr lang="hu-HU" sz="4000" dirty="0" smtClean="0">
                <a:solidFill>
                  <a:schemeClr val="accent1"/>
                </a:solidFill>
                <a:ea typeface="Calibri" panose="020F0502020204030204" pitchFamily="34" charset="0"/>
              </a:rPr>
              <a:t>ötleteket</a:t>
            </a:r>
            <a:r>
              <a:rPr lang="de-AT" sz="4000" dirty="0" smtClean="0">
                <a:solidFill>
                  <a:schemeClr val="accent1"/>
                </a:solidFill>
                <a:ea typeface="Calibri" panose="020F0502020204030204" pitchFamily="34" charset="0"/>
              </a:rPr>
              <a:t>!</a:t>
            </a:r>
            <a:endParaRPr lang="de-DE" sz="4000" dirty="0">
              <a:solidFill>
                <a:schemeClr val="accent1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2F29692-013A-BC0D-0FD8-888F6B342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46" y="1916204"/>
            <a:ext cx="3025589" cy="302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171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50A725-9E15-C28A-9415-591A8BA35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smtClean="0">
                <a:ea typeface="Calibri" panose="020F0502020204030204" pitchFamily="34" charset="0"/>
              </a:rPr>
              <a:t>Milyen intézkedéseket tehetsz</a:t>
            </a:r>
            <a:r>
              <a:rPr lang="de-AT" sz="3200" dirty="0" smtClean="0">
                <a:ea typeface="Calibri" panose="020F0502020204030204" pitchFamily="34" charset="0"/>
              </a:rPr>
              <a:t>? </a:t>
            </a:r>
            <a:r>
              <a:rPr lang="hu-HU" sz="3200" dirty="0" smtClean="0">
                <a:ea typeface="Calibri" panose="020F0502020204030204" pitchFamily="34" charset="0"/>
              </a:rPr>
              <a:t/>
            </a:r>
            <a:br>
              <a:rPr lang="hu-HU" sz="3200" dirty="0" smtClean="0">
                <a:ea typeface="Calibri" panose="020F0502020204030204" pitchFamily="34" charset="0"/>
              </a:rPr>
            </a:br>
            <a:r>
              <a:rPr lang="de-AT" sz="3200" dirty="0" smtClean="0">
                <a:ea typeface="Calibri" panose="020F0502020204030204" pitchFamily="34" charset="0"/>
              </a:rPr>
              <a:t>(</a:t>
            </a:r>
            <a:r>
              <a:rPr lang="hu-HU" sz="3200" dirty="0" smtClean="0">
                <a:ea typeface="Calibri" panose="020F0502020204030204" pitchFamily="34" charset="0"/>
              </a:rPr>
              <a:t>további</a:t>
            </a:r>
            <a:r>
              <a:rPr lang="de-AT" sz="3200" dirty="0" smtClean="0">
                <a:ea typeface="Calibri" panose="020F0502020204030204" pitchFamily="34" charset="0"/>
              </a:rPr>
              <a:t> </a:t>
            </a:r>
            <a:r>
              <a:rPr lang="hu-HU" sz="3200" dirty="0" smtClean="0">
                <a:ea typeface="Calibri" panose="020F0502020204030204" pitchFamily="34" charset="0"/>
              </a:rPr>
              <a:t>javaslatok</a:t>
            </a:r>
            <a:r>
              <a:rPr lang="de-AT" sz="3200" dirty="0" smtClean="0">
                <a:ea typeface="Calibri" panose="020F0502020204030204" pitchFamily="34" charset="0"/>
              </a:rPr>
              <a:t>/</a:t>
            </a:r>
            <a:r>
              <a:rPr lang="hu-HU" sz="3200" dirty="0" smtClean="0">
                <a:ea typeface="Calibri" panose="020F0502020204030204" pitchFamily="34" charset="0"/>
              </a:rPr>
              <a:t>ötletek</a:t>
            </a:r>
            <a:r>
              <a:rPr lang="de-AT" sz="3200" dirty="0" smtClean="0">
                <a:ea typeface="Calibri" panose="020F0502020204030204" pitchFamily="34" charset="0"/>
              </a:rPr>
              <a:t>)</a:t>
            </a:r>
            <a:endParaRPr lang="de-AT" sz="3200" dirty="0">
              <a:effectLst/>
              <a:ea typeface="Calibri" panose="020F050202020403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260D81F-0460-6D51-6A82-822AFF382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1906"/>
            <a:ext cx="9693407" cy="5217457"/>
          </a:xfrm>
        </p:spPr>
        <p:txBody>
          <a:bodyPr>
            <a:normAutofit fontScale="92500"/>
          </a:bodyPr>
          <a:lstStyle/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hu-HU" sz="2000" dirty="0">
                <a:ea typeface="Calibri" panose="020F0502020204030204" pitchFamily="34" charset="0"/>
              </a:rPr>
              <a:t>Csak akkor </a:t>
            </a:r>
            <a:r>
              <a:rPr lang="hu-HU" sz="2000" dirty="0" smtClean="0">
                <a:ea typeface="Calibri" panose="020F0502020204030204" pitchFamily="34" charset="0"/>
              </a:rPr>
              <a:t>vásárolj </a:t>
            </a:r>
            <a:r>
              <a:rPr lang="hu-HU" sz="2000" dirty="0">
                <a:ea typeface="Calibri" panose="020F0502020204030204" pitchFamily="34" charset="0"/>
              </a:rPr>
              <a:t>eszközöket, ha valóban </a:t>
            </a:r>
            <a:r>
              <a:rPr lang="hu-HU" sz="2000" dirty="0" smtClean="0">
                <a:ea typeface="Calibri" panose="020F0502020204030204" pitchFamily="34" charset="0"/>
              </a:rPr>
              <a:t>szükséged </a:t>
            </a:r>
            <a:r>
              <a:rPr lang="hu-HU" sz="2000" dirty="0">
                <a:ea typeface="Calibri" panose="020F0502020204030204" pitchFamily="34" charset="0"/>
              </a:rPr>
              <a:t>van rájuk. Ha egy készülék elromlik, </a:t>
            </a:r>
            <a:r>
              <a:rPr lang="hu-HU" sz="2000" dirty="0" smtClean="0">
                <a:ea typeface="Calibri" panose="020F0502020204030204" pitchFamily="34" charset="0"/>
              </a:rPr>
              <a:t>próbáld </a:t>
            </a:r>
            <a:r>
              <a:rPr lang="hu-HU" sz="2000" b="1" dirty="0" err="1">
                <a:solidFill>
                  <a:schemeClr val="accent5">
                    <a:lumMod val="90000"/>
                    <a:lumOff val="10000"/>
                  </a:schemeClr>
                </a:solidFill>
                <a:ea typeface="Calibri" panose="020F0502020204030204" pitchFamily="34" charset="0"/>
              </a:rPr>
              <a:t>megjavíttatni</a:t>
            </a:r>
            <a:r>
              <a:rPr lang="hu-HU" sz="2000" dirty="0">
                <a:ea typeface="Calibri" panose="020F0502020204030204" pitchFamily="34" charset="0"/>
              </a:rPr>
              <a:t> vagy </a:t>
            </a:r>
            <a:r>
              <a:rPr lang="hu-HU" sz="2000" b="1" dirty="0">
                <a:solidFill>
                  <a:schemeClr val="accent5">
                    <a:lumMod val="90000"/>
                    <a:lumOff val="10000"/>
                  </a:schemeClr>
                </a:solidFill>
                <a:ea typeface="Calibri" panose="020F0502020204030204" pitchFamily="34" charset="0"/>
              </a:rPr>
              <a:t>használtan vásárolni</a:t>
            </a:r>
            <a:r>
              <a:rPr lang="hu-HU" sz="2000" dirty="0">
                <a:ea typeface="Calibri" panose="020F0502020204030204" pitchFamily="34" charset="0"/>
              </a:rPr>
              <a:t>.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hu-HU" sz="2000" dirty="0" smtClean="0">
                <a:ea typeface="Calibri" panose="020F0502020204030204" pitchFamily="34" charset="0"/>
              </a:rPr>
              <a:t>Használd </a:t>
            </a:r>
            <a:r>
              <a:rPr lang="hu-HU" sz="2000" dirty="0">
                <a:ea typeface="Calibri" panose="020F0502020204030204" pitchFamily="34" charset="0"/>
              </a:rPr>
              <a:t>takarékosan az okostelefont, a laptopot vagy a tévét. </a:t>
            </a:r>
            <a:r>
              <a:rPr lang="hu-HU" sz="2000" b="1" dirty="0" smtClean="0">
                <a:solidFill>
                  <a:schemeClr val="accent5">
                    <a:lumMod val="90000"/>
                    <a:lumOff val="10000"/>
                  </a:schemeClr>
                </a:solidFill>
                <a:ea typeface="Calibri" panose="020F0502020204030204" pitchFamily="34" charset="0"/>
              </a:rPr>
              <a:t>Koncentrálj </a:t>
            </a:r>
            <a:r>
              <a:rPr lang="hu-HU" sz="2000" b="1" dirty="0">
                <a:solidFill>
                  <a:schemeClr val="accent5">
                    <a:lumMod val="90000"/>
                    <a:lumOff val="10000"/>
                  </a:schemeClr>
                </a:solidFill>
                <a:ea typeface="Calibri" panose="020F0502020204030204" pitchFamily="34" charset="0"/>
              </a:rPr>
              <a:t>egy eszközre</a:t>
            </a:r>
            <a:r>
              <a:rPr lang="hu-HU" sz="2000" dirty="0">
                <a:ea typeface="Calibri" panose="020F0502020204030204" pitchFamily="34" charset="0"/>
              </a:rPr>
              <a:t>, és ne </a:t>
            </a:r>
            <a:r>
              <a:rPr lang="hu-HU" sz="2000" dirty="0" smtClean="0">
                <a:ea typeface="Calibri" panose="020F0502020204030204" pitchFamily="34" charset="0"/>
              </a:rPr>
              <a:t>hagyd, </a:t>
            </a:r>
            <a:r>
              <a:rPr lang="hu-HU" sz="2000" dirty="0">
                <a:ea typeface="Calibri" panose="020F0502020204030204" pitchFamily="34" charset="0"/>
              </a:rPr>
              <a:t>hogy </a:t>
            </a:r>
            <a:r>
              <a:rPr lang="hu-HU" sz="2000" dirty="0" smtClean="0">
                <a:ea typeface="Calibri" panose="020F0502020204030204" pitchFamily="34" charset="0"/>
              </a:rPr>
              <a:t>a többi </a:t>
            </a:r>
            <a:r>
              <a:rPr lang="hu-HU" sz="2000" dirty="0">
                <a:ea typeface="Calibri" panose="020F0502020204030204" pitchFamily="34" charset="0"/>
              </a:rPr>
              <a:t>párhuzamosan </a:t>
            </a:r>
            <a:r>
              <a:rPr lang="hu-HU" sz="2000" dirty="0" smtClean="0">
                <a:ea typeface="Calibri" panose="020F0502020204030204" pitchFamily="34" charset="0"/>
              </a:rPr>
              <a:t>működjön.</a:t>
            </a:r>
            <a:endParaRPr lang="hu-HU" sz="2000" dirty="0"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hu-HU" sz="2000" dirty="0" smtClean="0">
                <a:ea typeface="Calibri" panose="020F0502020204030204" pitchFamily="34" charset="0"/>
              </a:rPr>
              <a:t>Takarékoskodj </a:t>
            </a:r>
            <a:r>
              <a:rPr lang="hu-HU" sz="2000" dirty="0">
                <a:ea typeface="Calibri" panose="020F0502020204030204" pitchFamily="34" charset="0"/>
              </a:rPr>
              <a:t>az energiával </a:t>
            </a:r>
            <a:r>
              <a:rPr lang="hu-HU" sz="2000" b="1" dirty="0">
                <a:solidFill>
                  <a:schemeClr val="accent5">
                    <a:lumMod val="90000"/>
                    <a:lumOff val="10000"/>
                  </a:schemeClr>
                </a:solidFill>
                <a:ea typeface="Calibri" panose="020F0502020204030204" pitchFamily="34" charset="0"/>
              </a:rPr>
              <a:t>kapcsolható </a:t>
            </a:r>
            <a:r>
              <a:rPr lang="hu-HU" sz="2000" b="1" dirty="0" smtClean="0">
                <a:solidFill>
                  <a:schemeClr val="accent5">
                    <a:lumMod val="90000"/>
                    <a:lumOff val="10000"/>
                  </a:schemeClr>
                </a:solidFill>
                <a:ea typeface="Calibri" panose="020F0502020204030204" pitchFamily="34" charset="0"/>
              </a:rPr>
              <a:t>konnektorokkal.</a:t>
            </a:r>
            <a:endParaRPr lang="hu-HU" sz="2000" b="1" dirty="0">
              <a:solidFill>
                <a:schemeClr val="accent5">
                  <a:lumMod val="90000"/>
                  <a:lumOff val="10000"/>
                </a:schemeClr>
              </a:solidFill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hu-HU" sz="2000" dirty="0">
                <a:ea typeface="Calibri" panose="020F0502020204030204" pitchFamily="34" charset="0"/>
              </a:rPr>
              <a:t>A </a:t>
            </a:r>
            <a:r>
              <a:rPr lang="hu-HU" sz="2000" b="1" dirty="0">
                <a:solidFill>
                  <a:schemeClr val="accent5">
                    <a:lumMod val="90000"/>
                    <a:lumOff val="10000"/>
                  </a:schemeClr>
                </a:solidFill>
                <a:ea typeface="Calibri" panose="020F0502020204030204" pitchFamily="34" charset="0"/>
              </a:rPr>
              <a:t>kis képernyők </a:t>
            </a:r>
            <a:r>
              <a:rPr lang="hu-HU" sz="2000" dirty="0">
                <a:ea typeface="Calibri" panose="020F0502020204030204" pitchFamily="34" charset="0"/>
              </a:rPr>
              <a:t>kevesebb energiát igényelnek, mint a nagyok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hu-HU" sz="2000" b="1" dirty="0" err="1" smtClean="0">
                <a:solidFill>
                  <a:schemeClr val="accent5">
                    <a:lumMod val="90000"/>
                    <a:lumOff val="10000"/>
                  </a:schemeClr>
                </a:solidFill>
                <a:ea typeface="Calibri" panose="020F0502020204030204" pitchFamily="34" charset="0"/>
              </a:rPr>
              <a:t>Streamelj</a:t>
            </a:r>
            <a:r>
              <a:rPr lang="hu-HU" sz="2000" b="1" dirty="0" smtClean="0">
                <a:solidFill>
                  <a:schemeClr val="accent5">
                    <a:lumMod val="90000"/>
                    <a:lumOff val="10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hu-HU" sz="2000" b="1" dirty="0">
                <a:solidFill>
                  <a:schemeClr val="accent5">
                    <a:lumMod val="90000"/>
                    <a:lumOff val="10000"/>
                  </a:schemeClr>
                </a:solidFill>
                <a:ea typeface="Calibri" panose="020F0502020204030204" pitchFamily="34" charset="0"/>
              </a:rPr>
              <a:t>tudatosan</a:t>
            </a:r>
            <a:r>
              <a:rPr lang="hu-HU" sz="2000" dirty="0">
                <a:ea typeface="Calibri" panose="020F0502020204030204" pitchFamily="34" charset="0"/>
              </a:rPr>
              <a:t>: </a:t>
            </a:r>
            <a:r>
              <a:rPr lang="hu-HU" sz="2000" dirty="0" smtClean="0">
                <a:ea typeface="Calibri" panose="020F0502020204030204" pitchFamily="34" charset="0"/>
              </a:rPr>
              <a:t>Kapcsold </a:t>
            </a:r>
            <a:r>
              <a:rPr lang="hu-HU" sz="2000" dirty="0">
                <a:ea typeface="Calibri" panose="020F0502020204030204" pitchFamily="34" charset="0"/>
              </a:rPr>
              <a:t>ki az automatikus lejátszás funkciót, és csak azt a tartalmat </a:t>
            </a:r>
            <a:r>
              <a:rPr lang="hu-HU" sz="2000" dirty="0" smtClean="0">
                <a:ea typeface="Calibri" panose="020F0502020204030204" pitchFamily="34" charset="0"/>
              </a:rPr>
              <a:t>nézd </a:t>
            </a:r>
            <a:r>
              <a:rPr lang="hu-HU" sz="2000" dirty="0">
                <a:ea typeface="Calibri" panose="020F0502020204030204" pitchFamily="34" charset="0"/>
              </a:rPr>
              <a:t>meg, ami valóban </a:t>
            </a:r>
            <a:r>
              <a:rPr lang="hu-HU" sz="2000" dirty="0" smtClean="0">
                <a:ea typeface="Calibri" panose="020F0502020204030204" pitchFamily="34" charset="0"/>
              </a:rPr>
              <a:t>érdekel. </a:t>
            </a:r>
            <a:endParaRPr lang="hu-HU" sz="2000" dirty="0"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hu-HU" sz="2000" b="1" dirty="0" err="1" smtClean="0">
                <a:solidFill>
                  <a:schemeClr val="accent5">
                    <a:lumMod val="90000"/>
                    <a:lumOff val="10000"/>
                  </a:schemeClr>
                </a:solidFill>
                <a:ea typeface="Calibri" panose="020F0502020204030204" pitchFamily="34" charset="0"/>
              </a:rPr>
              <a:t>Csökkentsd</a:t>
            </a:r>
            <a:r>
              <a:rPr lang="hu-HU" sz="2000" b="1" dirty="0" smtClean="0">
                <a:solidFill>
                  <a:schemeClr val="accent5">
                    <a:lumMod val="90000"/>
                    <a:lumOff val="10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hu-HU" sz="2000" b="1" dirty="0">
                <a:solidFill>
                  <a:schemeClr val="accent5">
                    <a:lumMod val="90000"/>
                    <a:lumOff val="10000"/>
                  </a:schemeClr>
                </a:solidFill>
                <a:ea typeface="Calibri" panose="020F0502020204030204" pitchFamily="34" charset="0"/>
              </a:rPr>
              <a:t>a képfelbontást</a:t>
            </a:r>
            <a:r>
              <a:rPr lang="hu-HU" sz="2000" dirty="0">
                <a:ea typeface="Calibri" panose="020F0502020204030204" pitchFamily="34" charset="0"/>
              </a:rPr>
              <a:t>. </a:t>
            </a:r>
            <a:r>
              <a:rPr lang="hu-HU" sz="2000" dirty="0" smtClean="0">
                <a:ea typeface="Calibri" panose="020F0502020204030204" pitchFamily="34" charset="0"/>
              </a:rPr>
              <a:t>Oka: </a:t>
            </a:r>
            <a:r>
              <a:rPr lang="hu-HU" sz="2000" dirty="0">
                <a:ea typeface="Calibri" panose="020F0502020204030204" pitchFamily="34" charset="0"/>
              </a:rPr>
              <a:t>A legnagyobb felbontásnál óránként 23-szor annyi adat fogy, mint alacsonyabb felbontásnál.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hu-HU" sz="2000" dirty="0">
                <a:ea typeface="Calibri" panose="020F0502020204030204" pitchFamily="34" charset="0"/>
              </a:rPr>
              <a:t>A </a:t>
            </a:r>
            <a:r>
              <a:rPr lang="hu-HU" sz="2000" b="1" dirty="0">
                <a:solidFill>
                  <a:schemeClr val="accent5">
                    <a:lumMod val="90000"/>
                    <a:lumOff val="10000"/>
                  </a:schemeClr>
                </a:solidFill>
                <a:ea typeface="Calibri" panose="020F0502020204030204" pitchFamily="34" charset="0"/>
              </a:rPr>
              <a:t>hanghívások</a:t>
            </a:r>
            <a:r>
              <a:rPr lang="hu-HU" sz="2000" dirty="0">
                <a:ea typeface="Calibri" panose="020F0502020204030204" pitchFamily="34" charset="0"/>
              </a:rPr>
              <a:t> gazdaságosabbak, mint a videohívások.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hu-HU" sz="2000" dirty="0" err="1">
                <a:ea typeface="Calibri" panose="020F0502020204030204" pitchFamily="34" charset="0"/>
              </a:rPr>
              <a:t>Takarítsd</a:t>
            </a:r>
            <a:r>
              <a:rPr lang="hu-HU" sz="2000" dirty="0">
                <a:ea typeface="Calibri" panose="020F0502020204030204" pitchFamily="34" charset="0"/>
              </a:rPr>
              <a:t> ki például a postaládádat, és </a:t>
            </a:r>
            <a:r>
              <a:rPr lang="hu-HU" sz="2000" b="1" dirty="0">
                <a:solidFill>
                  <a:schemeClr val="accent5">
                    <a:lumMod val="90000"/>
                    <a:lumOff val="10000"/>
                  </a:schemeClr>
                </a:solidFill>
                <a:ea typeface="Calibri" panose="020F0502020204030204" pitchFamily="34" charset="0"/>
              </a:rPr>
              <a:t>töröld</a:t>
            </a:r>
            <a:r>
              <a:rPr lang="hu-HU" sz="2000" dirty="0">
                <a:ea typeface="Calibri" panose="020F0502020204030204" pitchFamily="34" charset="0"/>
              </a:rPr>
              <a:t> azokat a </a:t>
            </a:r>
            <a:r>
              <a:rPr lang="hu-HU" sz="2000" b="1" dirty="0">
                <a:solidFill>
                  <a:schemeClr val="accent5">
                    <a:lumMod val="90000"/>
                    <a:lumOff val="10000"/>
                  </a:schemeClr>
                </a:solidFill>
                <a:ea typeface="Calibri" panose="020F0502020204030204" pitchFamily="34" charset="0"/>
              </a:rPr>
              <a:t>leveleket</a:t>
            </a:r>
            <a:r>
              <a:rPr lang="hu-HU" sz="2000" dirty="0">
                <a:ea typeface="Calibri" panose="020F0502020204030204" pitchFamily="34" charset="0"/>
              </a:rPr>
              <a:t>, amelyekre nincs szükséged. </a:t>
            </a:r>
            <a:r>
              <a:rPr lang="hu-HU" sz="2000" b="1" dirty="0">
                <a:solidFill>
                  <a:schemeClr val="accent5">
                    <a:lumMod val="90000"/>
                    <a:lumOff val="10000"/>
                  </a:schemeClr>
                </a:solidFill>
                <a:ea typeface="Calibri" panose="020F0502020204030204" pitchFamily="34" charset="0"/>
              </a:rPr>
              <a:t>Más</a:t>
            </a:r>
            <a:r>
              <a:rPr lang="hu-HU" sz="2000" dirty="0">
                <a:ea typeface="Calibri" panose="020F0502020204030204" pitchFamily="34" charset="0"/>
              </a:rPr>
              <a:t>, felhőben vagy online tárolt </a:t>
            </a:r>
            <a:r>
              <a:rPr lang="hu-HU" sz="2000" b="1" dirty="0">
                <a:solidFill>
                  <a:schemeClr val="accent5">
                    <a:lumMod val="90000"/>
                    <a:lumOff val="10000"/>
                  </a:schemeClr>
                </a:solidFill>
                <a:ea typeface="Calibri" panose="020F0502020204030204" pitchFamily="34" charset="0"/>
              </a:rPr>
              <a:t>fájlokat</a:t>
            </a:r>
            <a:r>
              <a:rPr lang="hu-HU" sz="2000" dirty="0">
                <a:ea typeface="Calibri" panose="020F0502020204030204" pitchFamily="34" charset="0"/>
              </a:rPr>
              <a:t> is </a:t>
            </a:r>
            <a:r>
              <a:rPr lang="hu-HU" sz="2000" dirty="0" smtClean="0">
                <a:ea typeface="Calibri" panose="020F0502020204030204" pitchFamily="34" charset="0"/>
              </a:rPr>
              <a:t>áthelyezhetsz </a:t>
            </a:r>
            <a:r>
              <a:rPr lang="hu-HU" sz="2000" dirty="0">
                <a:ea typeface="Calibri" panose="020F0502020204030204" pitchFamily="34" charset="0"/>
              </a:rPr>
              <a:t>vagy </a:t>
            </a:r>
            <a:r>
              <a:rPr lang="hu-HU" sz="2000" b="1" dirty="0" smtClean="0">
                <a:solidFill>
                  <a:schemeClr val="accent5">
                    <a:lumMod val="90000"/>
                    <a:lumOff val="10000"/>
                  </a:schemeClr>
                </a:solidFill>
                <a:ea typeface="Calibri" panose="020F0502020204030204" pitchFamily="34" charset="0"/>
              </a:rPr>
              <a:t>törölhetsz</a:t>
            </a:r>
            <a:r>
              <a:rPr lang="hu-HU" sz="2000" dirty="0" smtClean="0">
                <a:ea typeface="Calibri" panose="020F0502020204030204" pitchFamily="34" charset="0"/>
              </a:rPr>
              <a:t> </a:t>
            </a:r>
            <a:r>
              <a:rPr lang="hu-HU" sz="2000" dirty="0">
                <a:ea typeface="Calibri" panose="020F0502020204030204" pitchFamily="34" charset="0"/>
              </a:rPr>
              <a:t>egy merevlemezre, ha már nincs </a:t>
            </a:r>
            <a:r>
              <a:rPr lang="hu-HU" sz="2000" dirty="0" smtClean="0">
                <a:ea typeface="Calibri" panose="020F0502020204030204" pitchFamily="34" charset="0"/>
              </a:rPr>
              <a:t>szükséged rájuk. </a:t>
            </a:r>
            <a:r>
              <a:rPr lang="de-AT" sz="2000" dirty="0">
                <a:ea typeface="Calibri" panose="020F0502020204030204" pitchFamily="34" charset="0"/>
              </a:rPr>
              <a:t>
…</a:t>
            </a:r>
            <a:endParaRPr lang="de-AT" sz="20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866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F192A79-2673-DB80-76A7-2A2CA2069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9296" y="2122254"/>
            <a:ext cx="9693408" cy="26134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4000" b="1" dirty="0" smtClean="0">
                <a:ea typeface="Calibri" panose="020F0502020204030204" pitchFamily="34" charset="0"/>
              </a:rPr>
              <a:t>Becsüljétek meg csoportokban, hogy </a:t>
            </a:r>
            <a:r>
              <a:rPr lang="hu-HU" sz="4000" b="1" dirty="0" smtClean="0">
                <a:solidFill>
                  <a:schemeClr val="accent5">
                    <a:lumMod val="90000"/>
                    <a:lumOff val="10000"/>
                  </a:schemeClr>
                </a:solidFill>
                <a:ea typeface="Calibri" panose="020F0502020204030204" pitchFamily="34" charset="0"/>
              </a:rPr>
              <a:t>hány órát használja az internetet</a:t>
            </a:r>
            <a:r>
              <a:rPr lang="hu-HU" sz="4000" b="1" dirty="0" smtClean="0">
                <a:ea typeface="Calibri" panose="020F0502020204030204" pitchFamily="34" charset="0"/>
              </a:rPr>
              <a:t> egy átlagember. 
</a:t>
            </a:r>
            <a:r>
              <a:rPr lang="hu-HU" sz="2000" b="1" dirty="0" smtClean="0">
                <a:ea typeface="Calibri" panose="020F0502020204030204" pitchFamily="34" charset="0"/>
              </a:rPr>
              <a:t>(okostelefonnal, számítógéppel, okos TV-vel, játékkonzollal, stb.).</a:t>
            </a:r>
            <a:endParaRPr lang="hu-HU" sz="2000" dirty="0" smtClean="0">
              <a:effectLst/>
              <a:ea typeface="Calibri" panose="020F0502020204030204" pitchFamily="34" charset="0"/>
            </a:endParaRPr>
          </a:p>
          <a:p>
            <a:pPr marL="0" indent="0" algn="ctr">
              <a:buNone/>
            </a:pPr>
            <a:endParaRPr lang="de-DE" sz="5400" dirty="0"/>
          </a:p>
        </p:txBody>
      </p:sp>
      <p:pic>
        <p:nvPicPr>
          <p:cNvPr id="5" name="Grafik 4" descr="Internet mit einfarbiger Füllung">
            <a:extLst>
              <a:ext uri="{FF2B5EF4-FFF2-40B4-BE49-F238E27FC236}">
                <a16:creationId xmlns:a16="http://schemas.microsoft.com/office/drawing/2014/main" id="{0E5CCF08-16EB-FE1D-1D6F-8C0CA116F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7773" y="4735746"/>
            <a:ext cx="1436454" cy="143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708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 descr="Internet mit einfarbiger Füllung">
            <a:extLst>
              <a:ext uri="{FF2B5EF4-FFF2-40B4-BE49-F238E27FC236}">
                <a16:creationId xmlns:a16="http://schemas.microsoft.com/office/drawing/2014/main" id="{61BE4C91-166C-D7D0-6C87-1E8E9F93F3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05904" y="3466211"/>
            <a:ext cx="1374869" cy="137486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362B0BA-3C47-68A8-E508-D81CEB68F401}"/>
              </a:ext>
            </a:extLst>
          </p:cNvPr>
          <p:cNvSpPr txBox="1"/>
          <p:nvPr/>
        </p:nvSpPr>
        <p:spPr>
          <a:xfrm>
            <a:off x="1697783" y="2067359"/>
            <a:ext cx="91852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 smtClean="0">
                <a:latin typeface="Poppins" pitchFamily="2" charset="77"/>
                <a:cs typeface="Poppins" pitchFamily="2" charset="77"/>
              </a:rPr>
              <a:t>Az emberek naponta átlagosan </a:t>
            </a:r>
            <a:br>
              <a:rPr lang="hu-HU" sz="4000" b="1" dirty="0" smtClean="0">
                <a:latin typeface="Poppins" pitchFamily="2" charset="77"/>
                <a:cs typeface="Poppins" pitchFamily="2" charset="77"/>
              </a:rPr>
            </a:br>
            <a:r>
              <a:rPr lang="hu-HU" sz="4000" b="1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Poppins" pitchFamily="2" charset="77"/>
                <a:cs typeface="Poppins" pitchFamily="2" charset="77"/>
              </a:rPr>
              <a:t>6 órát és 49 percet</a:t>
            </a:r>
            <a:r>
              <a:rPr lang="hu-HU" sz="4000" b="1" dirty="0" smtClean="0">
                <a:latin typeface="Poppins" pitchFamily="2" charset="77"/>
                <a:cs typeface="Poppins" pitchFamily="2" charset="77"/>
              </a:rPr>
              <a:t> töltenek online.</a:t>
            </a:r>
            <a:r>
              <a:rPr lang="de-DE" sz="4000" b="1" dirty="0">
                <a:latin typeface="Poppins" pitchFamily="2" charset="77"/>
                <a:cs typeface="Poppins" pitchFamily="2" charset="77"/>
              </a:rPr>
              <a:t>
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1D5884A-D046-1670-48EC-F0816B086687}"/>
              </a:ext>
            </a:extLst>
          </p:cNvPr>
          <p:cNvSpPr txBox="1"/>
          <p:nvPr/>
        </p:nvSpPr>
        <p:spPr>
          <a:xfrm>
            <a:off x="1697784" y="5675810"/>
            <a:ext cx="5082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Poppins" pitchFamily="2" charset="77"/>
                <a:cs typeface="Poppins" pitchFamily="2" charset="77"/>
              </a:rPr>
              <a:t>Ausztriában ez </a:t>
            </a:r>
            <a:r>
              <a:rPr lang="de-DE" dirty="0" smtClean="0">
                <a:latin typeface="Poppins" pitchFamily="2" charset="77"/>
                <a:cs typeface="Poppins" pitchFamily="2" charset="77"/>
              </a:rPr>
              <a:t>05:55 </a:t>
            </a:r>
            <a:r>
              <a:rPr lang="hu-HU" dirty="0" smtClean="0">
                <a:latin typeface="Poppins" pitchFamily="2" charset="77"/>
                <a:cs typeface="Poppins" pitchFamily="2" charset="77"/>
              </a:rPr>
              <a:t>óra</a:t>
            </a:r>
            <a:r>
              <a:rPr lang="de-DE" dirty="0" smtClean="0">
                <a:latin typeface="Poppins" pitchFamily="2" charset="77"/>
                <a:cs typeface="Poppins" pitchFamily="2" charset="77"/>
              </a:rPr>
              <a:t> </a:t>
            </a:r>
            <a:r>
              <a:rPr lang="de-DE" dirty="0">
                <a:latin typeface="Poppins" pitchFamily="2" charset="77"/>
                <a:cs typeface="Poppins" pitchFamily="2" charset="77"/>
              </a:rPr>
              <a:t>
</a:t>
            </a:r>
            <a:r>
              <a:rPr lang="hu-HU" dirty="0" smtClean="0">
                <a:latin typeface="Poppins" pitchFamily="2" charset="77"/>
                <a:cs typeface="Poppins" pitchFamily="2" charset="77"/>
              </a:rPr>
              <a:t>Németországban</a:t>
            </a:r>
            <a:r>
              <a:rPr lang="de-DE" dirty="0" smtClean="0">
                <a:latin typeface="Poppins" pitchFamily="2" charset="77"/>
                <a:cs typeface="Poppins" pitchFamily="2" charset="77"/>
              </a:rPr>
              <a:t> </a:t>
            </a:r>
            <a:r>
              <a:rPr lang="hu-HU" dirty="0" smtClean="0">
                <a:latin typeface="Poppins" pitchFamily="2" charset="77"/>
                <a:cs typeface="Poppins" pitchFamily="2" charset="77"/>
              </a:rPr>
              <a:t>ez</a:t>
            </a:r>
            <a:r>
              <a:rPr lang="de-DE" dirty="0" smtClean="0">
                <a:latin typeface="Poppins" pitchFamily="2" charset="77"/>
                <a:cs typeface="Poppins" pitchFamily="2" charset="77"/>
              </a:rPr>
              <a:t> </a:t>
            </a:r>
            <a:r>
              <a:rPr lang="de-DE" dirty="0">
                <a:latin typeface="Poppins" pitchFamily="2" charset="77"/>
                <a:cs typeface="Poppins" pitchFamily="2" charset="77"/>
              </a:rPr>
              <a:t>05:32 </a:t>
            </a:r>
            <a:r>
              <a:rPr lang="hu-HU" dirty="0" smtClean="0">
                <a:latin typeface="Poppins" pitchFamily="2" charset="77"/>
                <a:cs typeface="Poppins" pitchFamily="2" charset="77"/>
              </a:rPr>
              <a:t>óra</a:t>
            </a:r>
            <a:r>
              <a:rPr lang="de-DE" dirty="0">
                <a:latin typeface="Poppins" pitchFamily="2" charset="77"/>
                <a:cs typeface="Poppins" pitchFamily="2" charset="77"/>
              </a:rPr>
              <a:t>
</a:t>
            </a:r>
          </a:p>
        </p:txBody>
      </p:sp>
    </p:spTree>
    <p:extLst>
      <p:ext uri="{BB962C8B-B14F-4D97-AF65-F5344CB8AC3E}">
        <p14:creationId xmlns:p14="http://schemas.microsoft.com/office/powerpoint/2010/main" val="424323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5362B0BA-3C47-68A8-E508-D81CEB68F401}"/>
              </a:ext>
            </a:extLst>
          </p:cNvPr>
          <p:cNvSpPr txBox="1"/>
          <p:nvPr/>
        </p:nvSpPr>
        <p:spPr>
          <a:xfrm>
            <a:off x="1112137" y="2105561"/>
            <a:ext cx="99677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 smtClean="0">
                <a:latin typeface="Poppins" pitchFamily="2" charset="77"/>
                <a:cs typeface="Poppins" pitchFamily="2" charset="77"/>
              </a:rPr>
              <a:t>Gyakorlati feladat</a:t>
            </a:r>
            <a:r>
              <a:rPr lang="de-DE" sz="4000" b="1" dirty="0" smtClean="0">
                <a:latin typeface="Poppins" pitchFamily="2" charset="77"/>
                <a:cs typeface="Poppins" pitchFamily="2" charset="77"/>
              </a:rPr>
              <a:t>– </a:t>
            </a:r>
            <a:r>
              <a:rPr lang="hu-HU" sz="4000" b="1" dirty="0" smtClean="0">
                <a:solidFill>
                  <a:schemeClr val="accent1"/>
                </a:solidFill>
                <a:latin typeface="Poppins" pitchFamily="2" charset="77"/>
                <a:cs typeface="Poppins" pitchFamily="2" charset="77"/>
              </a:rPr>
              <a:t>Zöld</a:t>
            </a:r>
            <a:r>
              <a:rPr lang="de-DE" sz="4000" b="1" dirty="0" smtClean="0">
                <a:latin typeface="Poppins" pitchFamily="2" charset="77"/>
                <a:cs typeface="Poppins" pitchFamily="2" charset="77"/>
              </a:rPr>
              <a:t> </a:t>
            </a:r>
            <a:r>
              <a:rPr lang="hu-HU" sz="4000" b="1" dirty="0" smtClean="0">
                <a:latin typeface="Poppins" pitchFamily="2" charset="77"/>
                <a:cs typeface="Poppins" pitchFamily="2" charset="77"/>
              </a:rPr>
              <a:t>portfólió</a:t>
            </a:r>
            <a:r>
              <a:rPr lang="de-DE" sz="4000" b="1" dirty="0">
                <a:latin typeface="Poppins" pitchFamily="2" charset="77"/>
                <a:cs typeface="Poppins" pitchFamily="2" charset="77"/>
              </a:rPr>
              <a:t>
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1D5884A-D046-1670-48EC-F0816B086687}"/>
              </a:ext>
            </a:extLst>
          </p:cNvPr>
          <p:cNvSpPr txBox="1"/>
          <p:nvPr/>
        </p:nvSpPr>
        <p:spPr>
          <a:xfrm>
            <a:off x="1112137" y="2944906"/>
            <a:ext cx="93320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Poppins" pitchFamily="2" charset="77"/>
                <a:cs typeface="Poppins" pitchFamily="2" charset="77"/>
              </a:rPr>
              <a:t>Mennyi időt töltök a mobiltelefonomon, az interneten... ?
Mennyi CO</a:t>
            </a:r>
            <a:r>
              <a:rPr lang="hu-HU" sz="2400" baseline="-25000" dirty="0" smtClean="0">
                <a:latin typeface="Poppins" pitchFamily="2" charset="77"/>
                <a:cs typeface="Poppins" pitchFamily="2" charset="77"/>
              </a:rPr>
              <a:t>2</a:t>
            </a:r>
            <a:r>
              <a:rPr lang="hu-HU" sz="2400" dirty="0" smtClean="0">
                <a:latin typeface="Poppins" pitchFamily="2" charset="77"/>
                <a:cs typeface="Poppins" pitchFamily="2" charset="77"/>
              </a:rPr>
              <a:t>-t fogyasztanak ezek az eszközök, alkalmazások...?</a:t>
            </a:r>
            <a:r>
              <a:rPr lang="hu-HU" sz="2400" smtClean="0">
                <a:latin typeface="Poppins" pitchFamily="2" charset="77"/>
                <a:cs typeface="Poppins" pitchFamily="2" charset="77"/>
              </a:rPr>
              <a:t>
Mit </a:t>
            </a:r>
            <a:r>
              <a:rPr lang="hu-HU" sz="2400" dirty="0" smtClean="0">
                <a:latin typeface="Poppins" pitchFamily="2" charset="77"/>
                <a:cs typeface="Poppins" pitchFamily="2" charset="77"/>
              </a:rPr>
              <a:t>tehetek ellene? </a:t>
            </a:r>
            <a:endParaRPr lang="hu-HU" sz="2400" dirty="0"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55836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FCE2BF-E287-0AA4-3123-3D7EC512E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2"/>
                </a:solidFill>
              </a:rPr>
              <a:t>Klímagyilkos MI</a:t>
            </a:r>
            <a:r>
              <a:rPr lang="de-DE" dirty="0" smtClean="0">
                <a:solidFill>
                  <a:schemeClr val="tx2"/>
                </a:solidFill>
              </a:rPr>
              <a:t>?</a:t>
            </a:r>
            <a:endParaRPr lang="de-DE" dirty="0">
              <a:solidFill>
                <a:schemeClr val="tx2"/>
              </a:solidFill>
            </a:endParaRPr>
          </a:p>
        </p:txBody>
      </p:sp>
      <p:pic>
        <p:nvPicPr>
          <p:cNvPr id="9" name="Inhaltsplatzhalter 8" descr="Gruppe mit einfarbiger Füllung">
            <a:extLst>
              <a:ext uri="{FF2B5EF4-FFF2-40B4-BE49-F238E27FC236}">
                <a16:creationId xmlns:a16="http://schemas.microsoft.com/office/drawing/2014/main" id="{840101BE-F547-B888-6054-3A51D97F5E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0262" y="2718243"/>
            <a:ext cx="2110934" cy="2110934"/>
          </a:xfr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53934CA3-AD09-76D2-E36A-FD08E5CD7C9C}"/>
              </a:ext>
            </a:extLst>
          </p:cNvPr>
          <p:cNvSpPr txBox="1"/>
          <p:nvPr/>
        </p:nvSpPr>
        <p:spPr>
          <a:xfrm>
            <a:off x="759620" y="1762128"/>
            <a:ext cx="2512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latin typeface="Poppins" pitchFamily="2" charset="77"/>
                <a:cs typeface="Poppins" pitchFamily="2" charset="77"/>
              </a:rPr>
              <a:t>teljes</a:t>
            </a:r>
            <a:r>
              <a:rPr lang="de-AT" sz="2400" b="1" dirty="0" smtClean="0">
                <a:latin typeface="Poppins" pitchFamily="2" charset="77"/>
                <a:cs typeface="Poppins" pitchFamily="2" charset="77"/>
              </a:rPr>
              <a:t> </a:t>
            </a:r>
            <a:r>
              <a:rPr lang="hu-HU" sz="2400" b="1" dirty="0" smtClean="0">
                <a:latin typeface="Poppins" pitchFamily="2" charset="77"/>
                <a:cs typeface="Poppins" pitchFamily="2" charset="77"/>
              </a:rPr>
              <a:t>népesség</a:t>
            </a:r>
            <a:endParaRPr lang="de-DE" sz="2400" b="1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5F5D3FE-A05F-9A46-8714-AC8C693025A5}"/>
              </a:ext>
            </a:extLst>
          </p:cNvPr>
          <p:cNvSpPr txBox="1"/>
          <p:nvPr/>
        </p:nvSpPr>
        <p:spPr>
          <a:xfrm>
            <a:off x="960262" y="4954295"/>
            <a:ext cx="2110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latin typeface="Poppins" pitchFamily="2" charset="77"/>
                <a:cs typeface="Poppins" pitchFamily="2" charset="77"/>
              </a:rPr>
              <a:t>7.98 </a:t>
            </a:r>
            <a:r>
              <a:rPr lang="hu-HU" sz="2000" b="1" dirty="0" smtClean="0">
                <a:latin typeface="Poppins" pitchFamily="2" charset="77"/>
                <a:cs typeface="Poppins" pitchFamily="2" charset="77"/>
              </a:rPr>
              <a:t>milliárd</a:t>
            </a:r>
            <a:r>
              <a:rPr lang="de-DE" sz="2000" b="1" dirty="0" smtClean="0">
                <a:latin typeface="Poppins" pitchFamily="2" charset="77"/>
                <a:cs typeface="Poppins" pitchFamily="2" charset="77"/>
              </a:rPr>
              <a:t> </a:t>
            </a:r>
            <a:r>
              <a:rPr lang="hu-HU" sz="2000" b="1" dirty="0" smtClean="0">
                <a:latin typeface="Poppins" pitchFamily="2" charset="77"/>
                <a:cs typeface="Poppins" pitchFamily="2" charset="77"/>
              </a:rPr>
              <a:t>ember</a:t>
            </a:r>
            <a:endParaRPr lang="de-DE" sz="2000" b="1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175FE92D-29E8-222D-2189-BD67E88A1F52}"/>
              </a:ext>
            </a:extLst>
          </p:cNvPr>
          <p:cNvSpPr txBox="1"/>
          <p:nvPr/>
        </p:nvSpPr>
        <p:spPr>
          <a:xfrm>
            <a:off x="4857751" y="2953747"/>
            <a:ext cx="56435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latin typeface="Poppins" pitchFamily="2" charset="77"/>
                <a:cs typeface="Poppins" pitchFamily="2" charset="77"/>
              </a:rPr>
              <a:t>Hány embernek van a Földön mobiltelefonja</a:t>
            </a:r>
            <a:r>
              <a:rPr lang="de-DE" sz="3200" b="1" dirty="0" smtClean="0">
                <a:latin typeface="Poppins" pitchFamily="2" charset="77"/>
                <a:cs typeface="Poppins" pitchFamily="2" charset="77"/>
              </a:rPr>
              <a:t>?</a:t>
            </a:r>
            <a:endParaRPr lang="de-DE" sz="3200" b="1" dirty="0">
              <a:latin typeface="Poppins" pitchFamily="2" charset="77"/>
              <a:cs typeface="Poppins" pitchFamily="2" charset="77"/>
            </a:endParaRPr>
          </a:p>
          <a:p>
            <a:endParaRPr lang="de-DE" sz="2800" b="1" dirty="0">
              <a:latin typeface="Poppins" pitchFamily="2" charset="77"/>
              <a:cs typeface="Poppins" pitchFamily="2" charset="77"/>
            </a:endParaRPr>
          </a:p>
          <a:p>
            <a:r>
              <a:rPr lang="hu-HU" sz="2400" b="1" dirty="0" smtClean="0">
                <a:latin typeface="Poppins" pitchFamily="2" charset="77"/>
                <a:cs typeface="Poppins" pitchFamily="2" charset="77"/>
              </a:rPr>
              <a:t>Becsüljétek meg </a:t>
            </a:r>
            <a:r>
              <a:rPr lang="hu-HU" sz="2400" b="1" dirty="0" smtClean="0">
                <a:latin typeface="Poppins" pitchFamily="2" charset="77"/>
                <a:cs typeface="Poppins" pitchFamily="2" charset="77"/>
              </a:rPr>
              <a:t>csoportokban, </a:t>
            </a:r>
            <a:r>
              <a:rPr lang="hu-HU" sz="2400" b="1" dirty="0" smtClean="0">
                <a:latin typeface="Poppins" pitchFamily="2" charset="77"/>
                <a:cs typeface="Poppins" pitchFamily="2" charset="77"/>
              </a:rPr>
              <a:t>és írjátok le a számokat</a:t>
            </a:r>
            <a:r>
              <a:rPr lang="de-DE" sz="2400" b="1" dirty="0" smtClean="0">
                <a:latin typeface="Poppins" pitchFamily="2" charset="77"/>
                <a:cs typeface="Poppins" pitchFamily="2" charset="77"/>
              </a:rPr>
              <a:t>!</a:t>
            </a:r>
            <a:endParaRPr lang="de-DE" b="1" dirty="0"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4370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FCE2BF-E287-0AA4-3123-3D7EC512E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2"/>
                </a:solidFill>
              </a:rPr>
              <a:t>Klímagyilkos MI</a:t>
            </a:r>
            <a:r>
              <a:rPr lang="de-DE" dirty="0" smtClean="0">
                <a:solidFill>
                  <a:schemeClr val="tx2"/>
                </a:solidFill>
              </a:rPr>
              <a:t>?</a:t>
            </a:r>
            <a:endParaRPr lang="de-DE" dirty="0"/>
          </a:p>
        </p:txBody>
      </p:sp>
      <p:pic>
        <p:nvPicPr>
          <p:cNvPr id="9" name="Inhaltsplatzhalter 8" descr="Gruppe mit einfarbiger Füllung">
            <a:extLst>
              <a:ext uri="{FF2B5EF4-FFF2-40B4-BE49-F238E27FC236}">
                <a16:creationId xmlns:a16="http://schemas.microsoft.com/office/drawing/2014/main" id="{840101BE-F547-B888-6054-3A51D97F5E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0262" y="2718243"/>
            <a:ext cx="2110934" cy="2110934"/>
          </a:xfr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53934CA3-AD09-76D2-E36A-FD08E5CD7C9C}"/>
              </a:ext>
            </a:extLst>
          </p:cNvPr>
          <p:cNvSpPr txBox="1"/>
          <p:nvPr/>
        </p:nvSpPr>
        <p:spPr>
          <a:xfrm>
            <a:off x="759620" y="1762128"/>
            <a:ext cx="2512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latin typeface="Poppins" pitchFamily="2" charset="77"/>
                <a:cs typeface="Poppins" pitchFamily="2" charset="77"/>
              </a:rPr>
              <a:t>t</a:t>
            </a:r>
            <a:r>
              <a:rPr lang="hu-HU" sz="2400" b="1" dirty="0" smtClean="0">
                <a:latin typeface="Poppins" pitchFamily="2" charset="77"/>
                <a:cs typeface="Poppins" pitchFamily="2" charset="77"/>
              </a:rPr>
              <a:t>eljes</a:t>
            </a:r>
            <a:r>
              <a:rPr lang="de-AT" sz="2400" b="1" dirty="0" smtClean="0">
                <a:latin typeface="Poppins" pitchFamily="2" charset="77"/>
                <a:cs typeface="Poppins" pitchFamily="2" charset="77"/>
              </a:rPr>
              <a:t> </a:t>
            </a:r>
            <a:r>
              <a:rPr lang="hu-HU" sz="2400" b="1" dirty="0" smtClean="0">
                <a:latin typeface="Poppins" pitchFamily="2" charset="77"/>
                <a:cs typeface="Poppins" pitchFamily="2" charset="77"/>
              </a:rPr>
              <a:t>népesség</a:t>
            </a:r>
            <a:endParaRPr lang="de-DE" sz="2400" b="1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5F5D3FE-A05F-9A46-8714-AC8C693025A5}"/>
              </a:ext>
            </a:extLst>
          </p:cNvPr>
          <p:cNvSpPr txBox="1"/>
          <p:nvPr/>
        </p:nvSpPr>
        <p:spPr>
          <a:xfrm>
            <a:off x="960262" y="4954295"/>
            <a:ext cx="2110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latin typeface="Poppins" pitchFamily="2" charset="77"/>
                <a:cs typeface="Poppins" pitchFamily="2" charset="77"/>
              </a:rPr>
              <a:t>7</a:t>
            </a:r>
            <a:r>
              <a:rPr lang="hu-HU" sz="2000" b="1" dirty="0" smtClean="0">
                <a:latin typeface="Poppins" pitchFamily="2" charset="77"/>
                <a:cs typeface="Poppins" pitchFamily="2" charset="77"/>
              </a:rPr>
              <a:t>,</a:t>
            </a:r>
            <a:r>
              <a:rPr lang="de-DE" sz="2000" b="1" dirty="0" smtClean="0">
                <a:latin typeface="Poppins" pitchFamily="2" charset="77"/>
                <a:cs typeface="Poppins" pitchFamily="2" charset="77"/>
              </a:rPr>
              <a:t>98 </a:t>
            </a:r>
            <a:r>
              <a:rPr lang="hu-HU" sz="2000" b="1" dirty="0" smtClean="0">
                <a:latin typeface="Poppins" pitchFamily="2" charset="77"/>
                <a:cs typeface="Poppins" pitchFamily="2" charset="77"/>
              </a:rPr>
              <a:t>milliárd</a:t>
            </a:r>
            <a:r>
              <a:rPr lang="de-DE" sz="2000" b="1" dirty="0" smtClean="0">
                <a:latin typeface="Poppins" pitchFamily="2" charset="77"/>
                <a:cs typeface="Poppins" pitchFamily="2" charset="77"/>
              </a:rPr>
              <a:t> </a:t>
            </a:r>
            <a:r>
              <a:rPr lang="hu-HU" sz="2000" b="1" dirty="0" smtClean="0">
                <a:latin typeface="Poppins" pitchFamily="2" charset="77"/>
                <a:cs typeface="Poppins" pitchFamily="2" charset="77"/>
              </a:rPr>
              <a:t>ember</a:t>
            </a:r>
            <a:endParaRPr lang="de-DE" sz="2000" b="1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Grafik 3" descr="Smartphone mit einfarbiger Füllung">
            <a:extLst>
              <a:ext uri="{FF2B5EF4-FFF2-40B4-BE49-F238E27FC236}">
                <a16:creationId xmlns:a16="http://schemas.microsoft.com/office/drawing/2014/main" id="{2EA09D3B-9994-90A4-2E5D-3E74982753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52924" y="3040062"/>
            <a:ext cx="1443037" cy="1443037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4533F87-42EF-FDFA-A75D-C438FDB1AF96}"/>
              </a:ext>
            </a:extLst>
          </p:cNvPr>
          <p:cNvSpPr txBox="1"/>
          <p:nvPr/>
        </p:nvSpPr>
        <p:spPr>
          <a:xfrm>
            <a:off x="3882626" y="1762128"/>
            <a:ext cx="2383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latin typeface="Poppins" pitchFamily="2" charset="77"/>
                <a:cs typeface="Poppins" pitchFamily="2" charset="77"/>
              </a:rPr>
              <a:t>m</a:t>
            </a:r>
            <a:r>
              <a:rPr lang="hu-HU" sz="2400" b="1" dirty="0" smtClean="0">
                <a:latin typeface="Poppins" pitchFamily="2" charset="77"/>
                <a:cs typeface="Poppins" pitchFamily="2" charset="77"/>
              </a:rPr>
              <a:t>obiltelefon</a:t>
            </a:r>
            <a:r>
              <a:rPr lang="de-DE" sz="2400" b="1" dirty="0" smtClean="0">
                <a:latin typeface="Poppins" pitchFamily="2" charset="77"/>
                <a:cs typeface="Poppins" pitchFamily="2" charset="77"/>
              </a:rPr>
              <a:t> </a:t>
            </a:r>
            <a:r>
              <a:rPr lang="hu-HU" sz="2400" b="1" dirty="0" smtClean="0">
                <a:latin typeface="Poppins" pitchFamily="2" charset="77"/>
                <a:cs typeface="Poppins" pitchFamily="2" charset="77"/>
              </a:rPr>
              <a:t>tulajdonosok</a:t>
            </a:r>
            <a:endParaRPr lang="de-DE" sz="2400" b="1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474017C-261D-20B3-643B-0DA216E19666}"/>
              </a:ext>
            </a:extLst>
          </p:cNvPr>
          <p:cNvSpPr txBox="1"/>
          <p:nvPr/>
        </p:nvSpPr>
        <p:spPr>
          <a:xfrm>
            <a:off x="3882626" y="4954295"/>
            <a:ext cx="2213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latin typeface="Poppins" pitchFamily="2" charset="77"/>
                <a:cs typeface="Poppins" pitchFamily="2" charset="77"/>
              </a:rPr>
              <a:t>5</a:t>
            </a:r>
            <a:r>
              <a:rPr lang="hu-HU" sz="2000" b="1" dirty="0" smtClean="0">
                <a:latin typeface="Poppins" pitchFamily="2" charset="77"/>
                <a:cs typeface="Poppins" pitchFamily="2" charset="77"/>
              </a:rPr>
              <a:t>,</a:t>
            </a:r>
            <a:r>
              <a:rPr lang="de-DE" sz="2000" b="1" dirty="0" smtClean="0">
                <a:latin typeface="Poppins" pitchFamily="2" charset="77"/>
                <a:cs typeface="Poppins" pitchFamily="2" charset="77"/>
              </a:rPr>
              <a:t>34 </a:t>
            </a:r>
            <a:r>
              <a:rPr lang="hu-HU" sz="2000" b="1" dirty="0" smtClean="0">
                <a:latin typeface="Poppins" pitchFamily="2" charset="77"/>
                <a:cs typeface="Poppins" pitchFamily="2" charset="77"/>
              </a:rPr>
              <a:t>milliárd</a:t>
            </a:r>
            <a:r>
              <a:rPr lang="de-DE" sz="2000" b="1" dirty="0" smtClean="0">
                <a:latin typeface="Poppins" pitchFamily="2" charset="77"/>
                <a:cs typeface="Poppins" pitchFamily="2" charset="77"/>
              </a:rPr>
              <a:t> </a:t>
            </a:r>
            <a:r>
              <a:rPr lang="hu-HU" sz="2000" b="1" dirty="0" smtClean="0">
                <a:latin typeface="Poppins" pitchFamily="2" charset="77"/>
                <a:cs typeface="Poppins" pitchFamily="2" charset="77"/>
              </a:rPr>
              <a:t>ember</a:t>
            </a:r>
            <a:endParaRPr lang="de-DE" sz="2000" b="1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E6DA15D-1068-D16B-7C48-EFACD733DC49}"/>
              </a:ext>
            </a:extLst>
          </p:cNvPr>
          <p:cNvSpPr txBox="1"/>
          <p:nvPr/>
        </p:nvSpPr>
        <p:spPr>
          <a:xfrm>
            <a:off x="3967754" y="5662181"/>
            <a:ext cx="2213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 smtClean="0">
                <a:latin typeface="Poppins" pitchFamily="2" charset="77"/>
                <a:cs typeface="Poppins" pitchFamily="2" charset="77"/>
              </a:rPr>
              <a:t>A teljes népesség </a:t>
            </a:r>
            <a:r>
              <a:rPr lang="de-DE" sz="1400" b="1" dirty="0" smtClean="0">
                <a:latin typeface="Poppins" pitchFamily="2" charset="77"/>
                <a:cs typeface="Poppins" pitchFamily="2" charset="77"/>
              </a:rPr>
              <a:t>66</a:t>
            </a:r>
            <a:r>
              <a:rPr lang="hu-HU" sz="1400" b="1" dirty="0" smtClean="0">
                <a:latin typeface="Poppins" pitchFamily="2" charset="77"/>
                <a:cs typeface="Poppins" pitchFamily="2" charset="77"/>
              </a:rPr>
              <a:t>,</a:t>
            </a:r>
            <a:r>
              <a:rPr lang="de-DE" sz="1400" b="1" dirty="0" smtClean="0">
                <a:latin typeface="Poppins" pitchFamily="2" charset="77"/>
                <a:cs typeface="Poppins" pitchFamily="2" charset="77"/>
              </a:rPr>
              <a:t>9%</a:t>
            </a:r>
            <a:r>
              <a:rPr lang="hu-HU" sz="1400" b="1" dirty="0" smtClean="0">
                <a:latin typeface="Poppins" pitchFamily="2" charset="77"/>
                <a:cs typeface="Poppins" pitchFamily="2" charset="77"/>
              </a:rPr>
              <a:t>-a</a:t>
            </a:r>
            <a:endParaRPr lang="de-DE" sz="1400" b="1" dirty="0"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1036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FCE2BF-E287-0AA4-3123-3D7EC512E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tx2"/>
                </a:solidFill>
              </a:rPr>
              <a:t>Klímagyilkos MI</a:t>
            </a:r>
            <a:r>
              <a:rPr lang="de-DE" dirty="0" smtClean="0">
                <a:solidFill>
                  <a:schemeClr val="tx2"/>
                </a:solidFill>
              </a:rPr>
              <a:t>?</a:t>
            </a:r>
            <a:endParaRPr lang="de-DE" dirty="0"/>
          </a:p>
        </p:txBody>
      </p:sp>
      <p:pic>
        <p:nvPicPr>
          <p:cNvPr id="9" name="Inhaltsplatzhalter 8" descr="Gruppe mit einfarbiger Füllung">
            <a:extLst>
              <a:ext uri="{FF2B5EF4-FFF2-40B4-BE49-F238E27FC236}">
                <a16:creationId xmlns:a16="http://schemas.microsoft.com/office/drawing/2014/main" id="{840101BE-F547-B888-6054-3A51D97F5E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0262" y="2718243"/>
            <a:ext cx="2110934" cy="2110934"/>
          </a:xfr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53934CA3-AD09-76D2-E36A-FD08E5CD7C9C}"/>
              </a:ext>
            </a:extLst>
          </p:cNvPr>
          <p:cNvSpPr txBox="1"/>
          <p:nvPr/>
        </p:nvSpPr>
        <p:spPr>
          <a:xfrm>
            <a:off x="759620" y="1762128"/>
            <a:ext cx="2512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latin typeface="Poppins" pitchFamily="2" charset="77"/>
                <a:cs typeface="Poppins" pitchFamily="2" charset="77"/>
              </a:rPr>
              <a:t>teljes</a:t>
            </a:r>
            <a:r>
              <a:rPr lang="de-AT" sz="2400" b="1" dirty="0" smtClean="0">
                <a:latin typeface="Poppins" pitchFamily="2" charset="77"/>
                <a:cs typeface="Poppins" pitchFamily="2" charset="77"/>
              </a:rPr>
              <a:t> </a:t>
            </a:r>
            <a:r>
              <a:rPr lang="hu-HU" sz="2400" b="1" dirty="0" smtClean="0">
                <a:latin typeface="Poppins" pitchFamily="2" charset="77"/>
                <a:cs typeface="Poppins" pitchFamily="2" charset="77"/>
              </a:rPr>
              <a:t>népesség</a:t>
            </a:r>
            <a:endParaRPr lang="de-DE" sz="2400" b="1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5F5D3FE-A05F-9A46-8714-AC8C693025A5}"/>
              </a:ext>
            </a:extLst>
          </p:cNvPr>
          <p:cNvSpPr txBox="1"/>
          <p:nvPr/>
        </p:nvSpPr>
        <p:spPr>
          <a:xfrm>
            <a:off x="960262" y="4954295"/>
            <a:ext cx="2110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latin typeface="Poppins" pitchFamily="2" charset="77"/>
                <a:cs typeface="Poppins" pitchFamily="2" charset="77"/>
              </a:rPr>
              <a:t>7</a:t>
            </a:r>
            <a:r>
              <a:rPr lang="hu-HU" sz="2000" b="1" dirty="0" smtClean="0">
                <a:latin typeface="Poppins" pitchFamily="2" charset="77"/>
                <a:cs typeface="Poppins" pitchFamily="2" charset="77"/>
              </a:rPr>
              <a:t>,</a:t>
            </a:r>
            <a:r>
              <a:rPr lang="de-DE" sz="2000" b="1" dirty="0" smtClean="0">
                <a:latin typeface="Poppins" pitchFamily="2" charset="77"/>
                <a:cs typeface="Poppins" pitchFamily="2" charset="77"/>
              </a:rPr>
              <a:t>98 </a:t>
            </a:r>
            <a:r>
              <a:rPr lang="hu-HU" sz="2000" b="1" dirty="0" smtClean="0">
                <a:latin typeface="Poppins" pitchFamily="2" charset="77"/>
                <a:cs typeface="Poppins" pitchFamily="2" charset="77"/>
              </a:rPr>
              <a:t>milliárd</a:t>
            </a:r>
            <a:r>
              <a:rPr lang="de-DE" sz="2000" b="1" dirty="0" smtClean="0">
                <a:latin typeface="Poppins" pitchFamily="2" charset="77"/>
                <a:cs typeface="Poppins" pitchFamily="2" charset="77"/>
              </a:rPr>
              <a:t> </a:t>
            </a:r>
            <a:r>
              <a:rPr lang="hu-HU" sz="2000" b="1" dirty="0" smtClean="0">
                <a:latin typeface="Poppins" pitchFamily="2" charset="77"/>
                <a:cs typeface="Poppins" pitchFamily="2" charset="77"/>
              </a:rPr>
              <a:t>ember</a:t>
            </a:r>
            <a:endParaRPr lang="de-DE" sz="2000" b="1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Grafik 3" descr="Smartphone mit einfarbiger Füllung">
            <a:extLst>
              <a:ext uri="{FF2B5EF4-FFF2-40B4-BE49-F238E27FC236}">
                <a16:creationId xmlns:a16="http://schemas.microsoft.com/office/drawing/2014/main" id="{2EA09D3B-9994-90A4-2E5D-3E74982753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52924" y="3040062"/>
            <a:ext cx="1443037" cy="1443037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4533F87-42EF-FDFA-A75D-C438FDB1AF96}"/>
              </a:ext>
            </a:extLst>
          </p:cNvPr>
          <p:cNvSpPr txBox="1"/>
          <p:nvPr/>
        </p:nvSpPr>
        <p:spPr>
          <a:xfrm>
            <a:off x="3882626" y="1762128"/>
            <a:ext cx="2383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latin typeface="Poppins" pitchFamily="2" charset="77"/>
                <a:cs typeface="Poppins" pitchFamily="2" charset="77"/>
              </a:rPr>
              <a:t>m</a:t>
            </a:r>
            <a:r>
              <a:rPr lang="hu-HU" sz="2400" b="1" dirty="0" smtClean="0">
                <a:latin typeface="Poppins" pitchFamily="2" charset="77"/>
                <a:cs typeface="Poppins" pitchFamily="2" charset="77"/>
              </a:rPr>
              <a:t>obiltelefon</a:t>
            </a:r>
            <a:r>
              <a:rPr lang="de-DE" sz="2400" b="1" dirty="0" smtClean="0">
                <a:latin typeface="Poppins" pitchFamily="2" charset="77"/>
                <a:cs typeface="Poppins" pitchFamily="2" charset="77"/>
              </a:rPr>
              <a:t> </a:t>
            </a:r>
            <a:r>
              <a:rPr lang="hu-HU" sz="2400" b="1" dirty="0">
                <a:latin typeface="Poppins" pitchFamily="2" charset="77"/>
                <a:cs typeface="Poppins" pitchFamily="2" charset="77"/>
              </a:rPr>
              <a:t>tulajdonosok</a:t>
            </a:r>
            <a:endParaRPr lang="de-DE" sz="2400" b="1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474017C-261D-20B3-643B-0DA216E19666}"/>
              </a:ext>
            </a:extLst>
          </p:cNvPr>
          <p:cNvSpPr txBox="1"/>
          <p:nvPr/>
        </p:nvSpPr>
        <p:spPr>
          <a:xfrm>
            <a:off x="3882626" y="4954295"/>
            <a:ext cx="2213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latin typeface="Poppins" pitchFamily="2" charset="77"/>
                <a:cs typeface="Poppins" pitchFamily="2" charset="77"/>
              </a:rPr>
              <a:t>5</a:t>
            </a:r>
            <a:r>
              <a:rPr lang="hu-HU" sz="2000" b="1" dirty="0" smtClean="0">
                <a:latin typeface="Poppins" pitchFamily="2" charset="77"/>
                <a:cs typeface="Poppins" pitchFamily="2" charset="77"/>
              </a:rPr>
              <a:t>,</a:t>
            </a:r>
            <a:r>
              <a:rPr lang="de-DE" sz="2000" b="1" dirty="0" smtClean="0">
                <a:latin typeface="Poppins" pitchFamily="2" charset="77"/>
                <a:cs typeface="Poppins" pitchFamily="2" charset="77"/>
              </a:rPr>
              <a:t>34 </a:t>
            </a:r>
            <a:r>
              <a:rPr lang="hu-HU" sz="2000" b="1" dirty="0" smtClean="0">
                <a:latin typeface="Poppins" pitchFamily="2" charset="77"/>
                <a:cs typeface="Poppins" pitchFamily="2" charset="77"/>
              </a:rPr>
              <a:t>milliárd</a:t>
            </a:r>
            <a:r>
              <a:rPr lang="de-DE" sz="2000" b="1" dirty="0" smtClean="0">
                <a:latin typeface="Poppins" pitchFamily="2" charset="77"/>
                <a:cs typeface="Poppins" pitchFamily="2" charset="77"/>
              </a:rPr>
              <a:t> </a:t>
            </a:r>
            <a:r>
              <a:rPr lang="hu-HU" sz="2000" b="1" dirty="0" smtClean="0">
                <a:latin typeface="Poppins" pitchFamily="2" charset="77"/>
                <a:cs typeface="Poppins" pitchFamily="2" charset="77"/>
              </a:rPr>
              <a:t>ember</a:t>
            </a:r>
            <a:endParaRPr lang="de-DE" sz="2000" b="1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E6DA15D-1068-D16B-7C48-EFACD733DC49}"/>
              </a:ext>
            </a:extLst>
          </p:cNvPr>
          <p:cNvSpPr txBox="1"/>
          <p:nvPr/>
        </p:nvSpPr>
        <p:spPr>
          <a:xfrm>
            <a:off x="3967754" y="5662181"/>
            <a:ext cx="2213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>
                <a:latin typeface="Poppins" pitchFamily="2" charset="77"/>
                <a:cs typeface="Poppins" pitchFamily="2" charset="77"/>
              </a:rPr>
              <a:t>A teljes népesség </a:t>
            </a:r>
            <a:r>
              <a:rPr lang="de-DE" sz="1400" b="1" dirty="0">
                <a:latin typeface="Poppins" pitchFamily="2" charset="77"/>
                <a:cs typeface="Poppins" pitchFamily="2" charset="77"/>
              </a:rPr>
              <a:t>66</a:t>
            </a:r>
            <a:r>
              <a:rPr lang="hu-HU" sz="1400" b="1" dirty="0">
                <a:latin typeface="Poppins" pitchFamily="2" charset="77"/>
                <a:cs typeface="Poppins" pitchFamily="2" charset="77"/>
              </a:rPr>
              <a:t>,</a:t>
            </a:r>
            <a:r>
              <a:rPr lang="de-DE" sz="1400" b="1" dirty="0">
                <a:latin typeface="Poppins" pitchFamily="2" charset="77"/>
                <a:cs typeface="Poppins" pitchFamily="2" charset="77"/>
              </a:rPr>
              <a:t>9%</a:t>
            </a:r>
            <a:r>
              <a:rPr lang="hu-HU" sz="1400" b="1" dirty="0">
                <a:latin typeface="Poppins" pitchFamily="2" charset="77"/>
                <a:cs typeface="Poppins" pitchFamily="2" charset="77"/>
              </a:rPr>
              <a:t>-a</a:t>
            </a:r>
            <a:endParaRPr lang="de-DE" sz="1400" b="1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F73597F-A99B-E5BC-9B87-6F465A65B2FC}"/>
              </a:ext>
            </a:extLst>
          </p:cNvPr>
          <p:cNvSpPr txBox="1"/>
          <p:nvPr/>
        </p:nvSpPr>
        <p:spPr>
          <a:xfrm>
            <a:off x="6643689" y="2593125"/>
            <a:ext cx="455294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latin typeface="Poppins" pitchFamily="2" charset="77"/>
                <a:cs typeface="Poppins" pitchFamily="2" charset="77"/>
              </a:rPr>
              <a:t>Hány ember használja az internetet</a:t>
            </a:r>
            <a:r>
              <a:rPr lang="de-DE" sz="2800" b="1" dirty="0" smtClean="0">
                <a:latin typeface="Poppins" pitchFamily="2" charset="77"/>
                <a:cs typeface="Poppins" pitchFamily="2" charset="77"/>
              </a:rPr>
              <a:t>?</a:t>
            </a:r>
            <a:endParaRPr lang="de-DE" sz="2800" b="1" dirty="0">
              <a:latin typeface="Poppins" pitchFamily="2" charset="77"/>
              <a:cs typeface="Poppins" pitchFamily="2" charset="77"/>
            </a:endParaRPr>
          </a:p>
          <a:p>
            <a:endParaRPr lang="de-DE" sz="2800" b="1" dirty="0">
              <a:latin typeface="Poppins" pitchFamily="2" charset="77"/>
              <a:cs typeface="Poppins" pitchFamily="2" charset="77"/>
            </a:endParaRPr>
          </a:p>
          <a:p>
            <a:r>
              <a:rPr lang="hu-HU" sz="2000" b="1" dirty="0">
                <a:latin typeface="Poppins" pitchFamily="2" charset="77"/>
                <a:cs typeface="Poppins" pitchFamily="2" charset="77"/>
              </a:rPr>
              <a:t>Becsüljétek meg </a:t>
            </a:r>
            <a:r>
              <a:rPr lang="hu-HU" sz="2000" b="1" dirty="0" smtClean="0">
                <a:latin typeface="Poppins" pitchFamily="2" charset="77"/>
                <a:cs typeface="Poppins" pitchFamily="2" charset="77"/>
              </a:rPr>
              <a:t>csoportokban, </a:t>
            </a:r>
            <a:r>
              <a:rPr lang="hu-HU" sz="2000" b="1" dirty="0">
                <a:latin typeface="Poppins" pitchFamily="2" charset="77"/>
                <a:cs typeface="Poppins" pitchFamily="2" charset="77"/>
              </a:rPr>
              <a:t>és írjátok le a számokat</a:t>
            </a:r>
            <a:r>
              <a:rPr lang="de-DE" sz="2000" b="1" dirty="0" smtClean="0">
                <a:latin typeface="Poppins" pitchFamily="2" charset="77"/>
                <a:cs typeface="Poppins" pitchFamily="2" charset="77"/>
              </a:rPr>
              <a:t>!</a:t>
            </a:r>
            <a:endParaRPr lang="de-DE" sz="2000" b="1" dirty="0"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5575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FCE2BF-E287-0AA4-3123-3D7EC512E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tx2"/>
                </a:solidFill>
              </a:rPr>
              <a:t>Klímagyilkos MI</a:t>
            </a:r>
            <a:r>
              <a:rPr lang="de-DE" dirty="0" smtClean="0">
                <a:solidFill>
                  <a:schemeClr val="tx2"/>
                </a:solidFill>
              </a:rPr>
              <a:t>?</a:t>
            </a:r>
            <a:endParaRPr lang="de-DE" dirty="0"/>
          </a:p>
        </p:txBody>
      </p:sp>
      <p:pic>
        <p:nvPicPr>
          <p:cNvPr id="9" name="Inhaltsplatzhalter 8" descr="Gruppe mit einfarbiger Füllung">
            <a:extLst>
              <a:ext uri="{FF2B5EF4-FFF2-40B4-BE49-F238E27FC236}">
                <a16:creationId xmlns:a16="http://schemas.microsoft.com/office/drawing/2014/main" id="{840101BE-F547-B888-6054-3A51D97F5E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0262" y="2718243"/>
            <a:ext cx="2110934" cy="2110934"/>
          </a:xfr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53934CA3-AD09-76D2-E36A-FD08E5CD7C9C}"/>
              </a:ext>
            </a:extLst>
          </p:cNvPr>
          <p:cNvSpPr txBox="1"/>
          <p:nvPr/>
        </p:nvSpPr>
        <p:spPr>
          <a:xfrm>
            <a:off x="759620" y="1762128"/>
            <a:ext cx="2512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latin typeface="Poppins" pitchFamily="2" charset="77"/>
                <a:cs typeface="Poppins" pitchFamily="2" charset="77"/>
              </a:rPr>
              <a:t>teljes</a:t>
            </a:r>
            <a:r>
              <a:rPr lang="de-AT" sz="2400" b="1" dirty="0" smtClean="0">
                <a:latin typeface="Poppins" pitchFamily="2" charset="77"/>
                <a:cs typeface="Poppins" pitchFamily="2" charset="77"/>
              </a:rPr>
              <a:t> </a:t>
            </a:r>
            <a:r>
              <a:rPr lang="hu-HU" sz="2400" b="1" dirty="0" smtClean="0">
                <a:latin typeface="Poppins" pitchFamily="2" charset="77"/>
                <a:cs typeface="Poppins" pitchFamily="2" charset="77"/>
              </a:rPr>
              <a:t>népesség</a:t>
            </a:r>
            <a:endParaRPr lang="de-DE" sz="2400" b="1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5F5D3FE-A05F-9A46-8714-AC8C693025A5}"/>
              </a:ext>
            </a:extLst>
          </p:cNvPr>
          <p:cNvSpPr txBox="1"/>
          <p:nvPr/>
        </p:nvSpPr>
        <p:spPr>
          <a:xfrm>
            <a:off x="960262" y="4954295"/>
            <a:ext cx="2110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latin typeface="Poppins" pitchFamily="2" charset="77"/>
                <a:cs typeface="Poppins" pitchFamily="2" charset="77"/>
              </a:rPr>
              <a:t>7</a:t>
            </a:r>
            <a:r>
              <a:rPr lang="hu-HU" sz="2000" b="1" dirty="0" smtClean="0">
                <a:latin typeface="Poppins" pitchFamily="2" charset="77"/>
                <a:cs typeface="Poppins" pitchFamily="2" charset="77"/>
              </a:rPr>
              <a:t>,</a:t>
            </a:r>
            <a:r>
              <a:rPr lang="de-DE" sz="2000" b="1" dirty="0" smtClean="0">
                <a:latin typeface="Poppins" pitchFamily="2" charset="77"/>
                <a:cs typeface="Poppins" pitchFamily="2" charset="77"/>
              </a:rPr>
              <a:t>98 </a:t>
            </a:r>
            <a:r>
              <a:rPr lang="hu-HU" sz="2000" b="1" dirty="0" smtClean="0">
                <a:latin typeface="Poppins" pitchFamily="2" charset="77"/>
                <a:cs typeface="Poppins" pitchFamily="2" charset="77"/>
              </a:rPr>
              <a:t>milliárd</a:t>
            </a:r>
            <a:r>
              <a:rPr lang="de-DE" sz="2000" b="1" dirty="0" smtClean="0">
                <a:latin typeface="Poppins" pitchFamily="2" charset="77"/>
                <a:cs typeface="Poppins" pitchFamily="2" charset="77"/>
              </a:rPr>
              <a:t> </a:t>
            </a:r>
            <a:r>
              <a:rPr lang="hu-HU" sz="2000" b="1" dirty="0" smtClean="0">
                <a:latin typeface="Poppins" pitchFamily="2" charset="77"/>
                <a:cs typeface="Poppins" pitchFamily="2" charset="77"/>
              </a:rPr>
              <a:t>ember</a:t>
            </a:r>
            <a:endParaRPr lang="de-DE" sz="2000" b="1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Grafik 3" descr="Smartphone mit einfarbiger Füllung">
            <a:extLst>
              <a:ext uri="{FF2B5EF4-FFF2-40B4-BE49-F238E27FC236}">
                <a16:creationId xmlns:a16="http://schemas.microsoft.com/office/drawing/2014/main" id="{2EA09D3B-9994-90A4-2E5D-3E74982753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52924" y="3040062"/>
            <a:ext cx="1443037" cy="1443037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4533F87-42EF-FDFA-A75D-C438FDB1AF96}"/>
              </a:ext>
            </a:extLst>
          </p:cNvPr>
          <p:cNvSpPr txBox="1"/>
          <p:nvPr/>
        </p:nvSpPr>
        <p:spPr>
          <a:xfrm>
            <a:off x="3882626" y="1762128"/>
            <a:ext cx="2383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latin typeface="Poppins" pitchFamily="2" charset="77"/>
                <a:cs typeface="Poppins" pitchFamily="2" charset="77"/>
              </a:rPr>
              <a:t>mobiltelefon</a:t>
            </a:r>
            <a:r>
              <a:rPr lang="de-DE" sz="2400" b="1" dirty="0" smtClean="0">
                <a:latin typeface="Poppins" pitchFamily="2" charset="77"/>
                <a:cs typeface="Poppins" pitchFamily="2" charset="77"/>
              </a:rPr>
              <a:t> </a:t>
            </a:r>
            <a:r>
              <a:rPr lang="hu-HU" sz="2400" b="1" dirty="0">
                <a:latin typeface="Poppins" pitchFamily="2" charset="77"/>
                <a:cs typeface="Poppins" pitchFamily="2" charset="77"/>
              </a:rPr>
              <a:t>tulajdonosok</a:t>
            </a:r>
            <a:endParaRPr lang="de-DE" sz="2400" b="1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474017C-261D-20B3-643B-0DA216E19666}"/>
              </a:ext>
            </a:extLst>
          </p:cNvPr>
          <p:cNvSpPr txBox="1"/>
          <p:nvPr/>
        </p:nvSpPr>
        <p:spPr>
          <a:xfrm>
            <a:off x="3882626" y="4954295"/>
            <a:ext cx="2213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latin typeface="Poppins" pitchFamily="2" charset="77"/>
                <a:cs typeface="Poppins" pitchFamily="2" charset="77"/>
              </a:rPr>
              <a:t>5</a:t>
            </a:r>
            <a:r>
              <a:rPr lang="hu-HU" sz="2000" b="1" dirty="0" smtClean="0">
                <a:latin typeface="Poppins" pitchFamily="2" charset="77"/>
                <a:cs typeface="Poppins" pitchFamily="2" charset="77"/>
              </a:rPr>
              <a:t>,</a:t>
            </a:r>
            <a:r>
              <a:rPr lang="de-DE" sz="2000" b="1" dirty="0" smtClean="0">
                <a:latin typeface="Poppins" pitchFamily="2" charset="77"/>
                <a:cs typeface="Poppins" pitchFamily="2" charset="77"/>
              </a:rPr>
              <a:t>34 </a:t>
            </a:r>
            <a:r>
              <a:rPr lang="hu-HU" sz="2000" b="1" dirty="0" smtClean="0">
                <a:latin typeface="Poppins" pitchFamily="2" charset="77"/>
                <a:cs typeface="Poppins" pitchFamily="2" charset="77"/>
              </a:rPr>
              <a:t>milliárd</a:t>
            </a:r>
            <a:r>
              <a:rPr lang="de-DE" sz="2000" b="1" dirty="0" smtClean="0">
                <a:latin typeface="Poppins" pitchFamily="2" charset="77"/>
                <a:cs typeface="Poppins" pitchFamily="2" charset="77"/>
              </a:rPr>
              <a:t> </a:t>
            </a:r>
            <a:r>
              <a:rPr lang="hu-HU" sz="2000" b="1" dirty="0" smtClean="0">
                <a:latin typeface="Poppins" pitchFamily="2" charset="77"/>
                <a:cs typeface="Poppins" pitchFamily="2" charset="77"/>
              </a:rPr>
              <a:t>ember</a:t>
            </a:r>
            <a:endParaRPr lang="de-DE" sz="2000" b="1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E6DA15D-1068-D16B-7C48-EFACD733DC49}"/>
              </a:ext>
            </a:extLst>
          </p:cNvPr>
          <p:cNvSpPr txBox="1"/>
          <p:nvPr/>
        </p:nvSpPr>
        <p:spPr>
          <a:xfrm>
            <a:off x="3967754" y="5662181"/>
            <a:ext cx="2213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>
                <a:latin typeface="Poppins" pitchFamily="2" charset="77"/>
                <a:cs typeface="Poppins" pitchFamily="2" charset="77"/>
              </a:rPr>
              <a:t>A teljes népesség </a:t>
            </a:r>
            <a:r>
              <a:rPr lang="de-DE" sz="1400" b="1" dirty="0">
                <a:latin typeface="Poppins" pitchFamily="2" charset="77"/>
                <a:cs typeface="Poppins" pitchFamily="2" charset="77"/>
              </a:rPr>
              <a:t>66</a:t>
            </a:r>
            <a:r>
              <a:rPr lang="hu-HU" sz="1400" b="1" dirty="0">
                <a:latin typeface="Poppins" pitchFamily="2" charset="77"/>
                <a:cs typeface="Poppins" pitchFamily="2" charset="77"/>
              </a:rPr>
              <a:t>,</a:t>
            </a:r>
            <a:r>
              <a:rPr lang="de-DE" sz="1400" b="1" dirty="0">
                <a:latin typeface="Poppins" pitchFamily="2" charset="77"/>
                <a:cs typeface="Poppins" pitchFamily="2" charset="77"/>
              </a:rPr>
              <a:t>9%</a:t>
            </a:r>
            <a:r>
              <a:rPr lang="hu-HU" sz="1400" b="1" dirty="0">
                <a:latin typeface="Poppins" pitchFamily="2" charset="77"/>
                <a:cs typeface="Poppins" pitchFamily="2" charset="77"/>
              </a:rPr>
              <a:t>-a</a:t>
            </a:r>
            <a:endParaRPr lang="de-DE" sz="1400" b="1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481769A-A4E4-1DC7-1CB0-58C2581C199D}"/>
              </a:ext>
            </a:extLst>
          </p:cNvPr>
          <p:cNvSpPr txBox="1"/>
          <p:nvPr/>
        </p:nvSpPr>
        <p:spPr>
          <a:xfrm>
            <a:off x="7163989" y="1762127"/>
            <a:ext cx="2383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latin typeface="Poppins" pitchFamily="2" charset="77"/>
                <a:cs typeface="Poppins" pitchFamily="2" charset="77"/>
              </a:rPr>
              <a:t>i</a:t>
            </a:r>
            <a:r>
              <a:rPr lang="de-DE" sz="2400" b="1" dirty="0" err="1" smtClean="0">
                <a:latin typeface="Poppins" pitchFamily="2" charset="77"/>
                <a:cs typeface="Poppins" pitchFamily="2" charset="77"/>
              </a:rPr>
              <a:t>nternet</a:t>
            </a:r>
            <a:r>
              <a:rPr lang="de-DE" sz="2400" b="1" dirty="0" smtClean="0">
                <a:latin typeface="Poppins" pitchFamily="2" charset="77"/>
                <a:cs typeface="Poppins" pitchFamily="2" charset="77"/>
              </a:rPr>
              <a:t>-</a:t>
            </a:r>
            <a:endParaRPr lang="de-DE" sz="2400" b="1" dirty="0">
              <a:latin typeface="Poppins" pitchFamily="2" charset="77"/>
              <a:cs typeface="Poppins" pitchFamily="2" charset="77"/>
            </a:endParaRPr>
          </a:p>
          <a:p>
            <a:pPr algn="ctr"/>
            <a:r>
              <a:rPr lang="hu-HU" sz="2400" b="1" dirty="0" smtClean="0">
                <a:latin typeface="Poppins" pitchFamily="2" charset="77"/>
                <a:cs typeface="Poppins" pitchFamily="2" charset="77"/>
              </a:rPr>
              <a:t>használók</a:t>
            </a:r>
            <a:endParaRPr lang="de-DE" sz="2400" b="1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12" name="Grafik 11" descr="Internet mit einfarbiger Füllung">
            <a:extLst>
              <a:ext uri="{FF2B5EF4-FFF2-40B4-BE49-F238E27FC236}">
                <a16:creationId xmlns:a16="http://schemas.microsoft.com/office/drawing/2014/main" id="{D4405A3F-D83E-3A73-C6AF-386B525370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90218" y="2939315"/>
            <a:ext cx="1731172" cy="1731172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5D9E27B3-AED5-8D8F-E1C2-64E833D81D8B}"/>
              </a:ext>
            </a:extLst>
          </p:cNvPr>
          <p:cNvSpPr txBox="1"/>
          <p:nvPr/>
        </p:nvSpPr>
        <p:spPr>
          <a:xfrm>
            <a:off x="7249117" y="4954295"/>
            <a:ext cx="2213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latin typeface="Poppins" pitchFamily="2" charset="77"/>
                <a:cs typeface="Poppins" pitchFamily="2" charset="77"/>
              </a:rPr>
              <a:t>5</a:t>
            </a:r>
            <a:r>
              <a:rPr lang="hu-HU" sz="2000" b="1" dirty="0" smtClean="0">
                <a:latin typeface="Poppins" pitchFamily="2" charset="77"/>
                <a:cs typeface="Poppins" pitchFamily="2" charset="77"/>
              </a:rPr>
              <a:t>,</a:t>
            </a:r>
            <a:r>
              <a:rPr lang="de-DE" sz="2000" b="1" dirty="0" smtClean="0">
                <a:latin typeface="Poppins" pitchFamily="2" charset="77"/>
                <a:cs typeface="Poppins" pitchFamily="2" charset="77"/>
              </a:rPr>
              <a:t>03 </a:t>
            </a:r>
            <a:r>
              <a:rPr lang="hu-HU" sz="2000" b="1" dirty="0" smtClean="0">
                <a:latin typeface="Poppins" pitchFamily="2" charset="77"/>
                <a:cs typeface="Poppins" pitchFamily="2" charset="77"/>
              </a:rPr>
              <a:t>milliárd</a:t>
            </a:r>
            <a:r>
              <a:rPr lang="de-DE" sz="2000" b="1" dirty="0" smtClean="0">
                <a:latin typeface="Poppins" pitchFamily="2" charset="77"/>
                <a:cs typeface="Poppins" pitchFamily="2" charset="77"/>
              </a:rPr>
              <a:t> </a:t>
            </a:r>
            <a:r>
              <a:rPr lang="hu-HU" sz="2000" b="1" dirty="0" smtClean="0">
                <a:latin typeface="Poppins" pitchFamily="2" charset="77"/>
                <a:cs typeface="Poppins" pitchFamily="2" charset="77"/>
              </a:rPr>
              <a:t>ember</a:t>
            </a:r>
            <a:endParaRPr lang="de-DE" sz="2000" b="1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FAF674E-7F4B-D9B5-83F7-DABFAE10CA91}"/>
              </a:ext>
            </a:extLst>
          </p:cNvPr>
          <p:cNvSpPr txBox="1"/>
          <p:nvPr/>
        </p:nvSpPr>
        <p:spPr>
          <a:xfrm>
            <a:off x="7249117" y="5662181"/>
            <a:ext cx="2213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>
                <a:latin typeface="Poppins" pitchFamily="2" charset="77"/>
                <a:cs typeface="Poppins" pitchFamily="2" charset="77"/>
              </a:rPr>
              <a:t>A teljes népesség </a:t>
            </a:r>
            <a:r>
              <a:rPr lang="de-DE" sz="1400" b="1" dirty="0" smtClean="0">
                <a:latin typeface="Poppins" pitchFamily="2" charset="77"/>
                <a:cs typeface="Poppins" pitchFamily="2" charset="77"/>
              </a:rPr>
              <a:t>63</a:t>
            </a:r>
            <a:r>
              <a:rPr lang="hu-HU" sz="1400" b="1" dirty="0" smtClean="0">
                <a:latin typeface="Poppins" pitchFamily="2" charset="77"/>
                <a:cs typeface="Poppins" pitchFamily="2" charset="77"/>
              </a:rPr>
              <a:t>,</a:t>
            </a:r>
            <a:r>
              <a:rPr lang="de-DE" sz="1400" b="1" dirty="0" smtClean="0">
                <a:latin typeface="Poppins" pitchFamily="2" charset="77"/>
                <a:cs typeface="Poppins" pitchFamily="2" charset="77"/>
              </a:rPr>
              <a:t>1%</a:t>
            </a:r>
            <a:r>
              <a:rPr lang="hu-HU" sz="1400" b="1" dirty="0" smtClean="0">
                <a:latin typeface="Poppins" pitchFamily="2" charset="77"/>
                <a:cs typeface="Poppins" pitchFamily="2" charset="77"/>
              </a:rPr>
              <a:t>-a</a:t>
            </a:r>
            <a:endParaRPr lang="de-DE" sz="1400" b="1" dirty="0"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7521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FCE2BF-E287-0AA4-3123-3D7EC512E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tx2"/>
                </a:solidFill>
              </a:rPr>
              <a:t>Klímagyilkos MI</a:t>
            </a:r>
            <a:r>
              <a:rPr lang="de-DE" dirty="0" smtClean="0">
                <a:solidFill>
                  <a:schemeClr val="tx2"/>
                </a:solidFill>
              </a:rPr>
              <a:t>?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0BBB34-8613-CE5E-4B08-8C5425902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763" y="2519128"/>
            <a:ext cx="9693408" cy="28417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4000" b="1" dirty="0"/>
              <a:t>De mi köze van az </a:t>
            </a:r>
            <a:r>
              <a:rPr lang="hu-HU" sz="4000" b="1" dirty="0">
                <a:solidFill>
                  <a:srgbClr val="FF0000"/>
                </a:solidFill>
              </a:rPr>
              <a:t>okostelefonok</a:t>
            </a:r>
            <a:r>
              <a:rPr lang="hu-HU" sz="4000" b="1" dirty="0"/>
              <a:t> és </a:t>
            </a:r>
            <a:r>
              <a:rPr lang="hu-HU" sz="4000" b="1" dirty="0">
                <a:solidFill>
                  <a:srgbClr val="FF0000"/>
                </a:solidFill>
              </a:rPr>
              <a:t>számítógépek</a:t>
            </a:r>
            <a:r>
              <a:rPr lang="hu-HU" sz="4000" b="1" dirty="0"/>
              <a:t> használatának a </a:t>
            </a:r>
            <a:r>
              <a:rPr lang="hu-HU" sz="4000" b="1" dirty="0">
                <a:solidFill>
                  <a:schemeClr val="accent6">
                    <a:lumMod val="50000"/>
                  </a:schemeClr>
                </a:solidFill>
              </a:rPr>
              <a:t>környezetvédelemhez</a:t>
            </a:r>
            <a:r>
              <a:rPr lang="hu-HU" sz="4000" b="1" dirty="0"/>
              <a:t> és az </a:t>
            </a:r>
            <a:r>
              <a:rPr lang="hu-HU" sz="4000" b="1" dirty="0" smtClean="0">
                <a:solidFill>
                  <a:schemeClr val="accent6">
                    <a:lumMod val="50000"/>
                  </a:schemeClr>
                </a:solidFill>
              </a:rPr>
              <a:t>éghajlatváltozáshoz</a:t>
            </a:r>
            <a:r>
              <a:rPr lang="de-DE" sz="4000" b="1" dirty="0" smtClean="0"/>
              <a:t>?</a:t>
            </a:r>
            <a:endParaRPr lang="de-DE" sz="4000" b="1" dirty="0"/>
          </a:p>
        </p:txBody>
      </p:sp>
    </p:spTree>
    <p:extLst>
      <p:ext uri="{BB962C8B-B14F-4D97-AF65-F5344CB8AC3E}">
        <p14:creationId xmlns:p14="http://schemas.microsoft.com/office/powerpoint/2010/main" val="4098568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2" name="Rectangle 1059">
            <a:extLst>
              <a:ext uri="{FF2B5EF4-FFF2-40B4-BE49-F238E27FC236}">
                <a16:creationId xmlns:a16="http://schemas.microsoft.com/office/drawing/2014/main" id="{72018E1B-E0B9-4440-AFF3-4112E50A27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1FCE2BF-E287-0AA4-3123-3D7EC512E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822" y="178560"/>
            <a:ext cx="10515600" cy="165787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z="5400" dirty="0">
                <a:solidFill>
                  <a:schemeClr val="tx2"/>
                </a:solidFill>
              </a:rPr>
              <a:t>Klímagyilkos MI</a:t>
            </a:r>
            <a:r>
              <a:rPr lang="de-DE" sz="5400" dirty="0" smtClean="0">
                <a:solidFill>
                  <a:schemeClr val="tx2"/>
                </a:solidFill>
              </a:rPr>
              <a:t>?</a:t>
            </a:r>
            <a:endParaRPr lang="en-US" sz="5200" kern="1200" dirty="0">
              <a:solidFill>
                <a:schemeClr val="tx1"/>
              </a:solidFill>
            </a:endParaRPr>
          </a:p>
        </p:txBody>
      </p:sp>
      <p:pic>
        <p:nvPicPr>
          <p:cNvPr id="1036" name="Picture 12" descr="traffic light sign underwater">
            <a:extLst>
              <a:ext uri="{FF2B5EF4-FFF2-40B4-BE49-F238E27FC236}">
                <a16:creationId xmlns:a16="http://schemas.microsoft.com/office/drawing/2014/main" id="{271F39D0-F8BA-9CE6-048A-D126946670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0" r="2" b="15934"/>
          <a:stretch/>
        </p:blipFill>
        <p:spPr bwMode="auto">
          <a:xfrm>
            <a:off x="198742" y="2028574"/>
            <a:ext cx="3802338" cy="204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ee Photo of Brown Bare Tree on Brown Surface during Daytime Stock Photo">
            <a:extLst>
              <a:ext uri="{FF2B5EF4-FFF2-40B4-BE49-F238E27FC236}">
                <a16:creationId xmlns:a16="http://schemas.microsoft.com/office/drawing/2014/main" id="{7E3CE394-1945-8C39-3D3F-FB92D7E987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21" r="2" b="2837"/>
          <a:stretch/>
        </p:blipFill>
        <p:spPr bwMode="auto">
          <a:xfrm>
            <a:off x="4208848" y="2028574"/>
            <a:ext cx="3802338" cy="204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garbage near forest">
            <a:extLst>
              <a:ext uri="{FF2B5EF4-FFF2-40B4-BE49-F238E27FC236}">
                <a16:creationId xmlns:a16="http://schemas.microsoft.com/office/drawing/2014/main" id="{E5E3AA34-0C17-1C21-8933-1D55B83AFD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84" r="2" b="2"/>
          <a:stretch/>
        </p:blipFill>
        <p:spPr bwMode="auto">
          <a:xfrm>
            <a:off x="8184248" y="2021786"/>
            <a:ext cx="3802338" cy="204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ree Electric Towers during Golden Hour Stock Photo">
            <a:extLst>
              <a:ext uri="{FF2B5EF4-FFF2-40B4-BE49-F238E27FC236}">
                <a16:creationId xmlns:a16="http://schemas.microsoft.com/office/drawing/2014/main" id="{46B01150-CDA1-6BA0-B84F-CEBDFEDA0F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87" r="2" b="2"/>
          <a:stretch/>
        </p:blipFill>
        <p:spPr bwMode="auto">
          <a:xfrm>
            <a:off x="185394" y="4257335"/>
            <a:ext cx="3802338" cy="204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ilhouette of trees during sunset">
            <a:extLst>
              <a:ext uri="{FF2B5EF4-FFF2-40B4-BE49-F238E27FC236}">
                <a16:creationId xmlns:a16="http://schemas.microsoft.com/office/drawing/2014/main" id="{F9E4A119-F679-DCC5-A610-DA69F30F19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87" r="2" b="2"/>
          <a:stretch/>
        </p:blipFill>
        <p:spPr bwMode="auto">
          <a:xfrm>
            <a:off x="4195500" y="4257335"/>
            <a:ext cx="3802338" cy="204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ree Women holding Campaign Posters Stock Photo">
            <a:extLst>
              <a:ext uri="{FF2B5EF4-FFF2-40B4-BE49-F238E27FC236}">
                <a16:creationId xmlns:a16="http://schemas.microsoft.com/office/drawing/2014/main" id="{9DFC1ADE-18BB-CE15-C901-F64F5470B8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9488"/>
          <a:stretch/>
        </p:blipFill>
        <p:spPr bwMode="auto">
          <a:xfrm>
            <a:off x="8170900" y="4250547"/>
            <a:ext cx="3802338" cy="204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D2945B5-C514-79A5-35FF-3B3EE4B8EF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394" y="327852"/>
            <a:ext cx="13589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33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FCE2BF-E287-0AA4-3123-3D7EC512E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2824" y="365125"/>
            <a:ext cx="8260975" cy="1325563"/>
          </a:xfrm>
        </p:spPr>
        <p:txBody>
          <a:bodyPr/>
          <a:lstStyle/>
          <a:p>
            <a:r>
              <a:rPr lang="hu-HU" dirty="0">
                <a:solidFill>
                  <a:schemeClr val="tx2"/>
                </a:solidFill>
              </a:rPr>
              <a:t>Klímagyilkos MI</a:t>
            </a:r>
            <a:r>
              <a:rPr lang="de-DE" dirty="0" smtClean="0">
                <a:solidFill>
                  <a:schemeClr val="tx2"/>
                </a:solidFill>
              </a:rPr>
              <a:t>?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0BBB34-8613-CE5E-4B08-8C5425902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063" y="1889915"/>
            <a:ext cx="9648825" cy="34686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3600" dirty="0"/>
              <a:t>Nem csak az autóvezetés és a repülővel való utazás káros a </a:t>
            </a:r>
            <a:r>
              <a:rPr lang="hu-HU" sz="3600" dirty="0" smtClean="0"/>
              <a:t>környezetre</a:t>
            </a:r>
            <a:r>
              <a:rPr lang="de-DE" sz="3600" dirty="0" smtClean="0"/>
              <a:t>!</a:t>
            </a:r>
            <a:endParaRPr lang="de-DE" sz="3600" dirty="0"/>
          </a:p>
          <a:p>
            <a:pPr marL="0" indent="0" algn="ctr">
              <a:buNone/>
            </a:pPr>
            <a:endParaRPr lang="de-DE" sz="3600" dirty="0"/>
          </a:p>
          <a:p>
            <a:pPr marL="0" indent="0" algn="ctr">
              <a:buNone/>
            </a:pPr>
            <a:r>
              <a:rPr lang="hu-HU" sz="3600" dirty="0"/>
              <a:t>Az információs technológia kibocsátási aránya már </a:t>
            </a:r>
            <a:r>
              <a:rPr lang="hu-HU" sz="3600" dirty="0">
                <a:solidFill>
                  <a:schemeClr val="accent6">
                    <a:lumMod val="50000"/>
                  </a:schemeClr>
                </a:solidFill>
              </a:rPr>
              <a:t>megelőzte a légi </a:t>
            </a:r>
            <a:r>
              <a:rPr lang="hu-HU" sz="3600" dirty="0" smtClean="0">
                <a:solidFill>
                  <a:schemeClr val="accent6">
                    <a:lumMod val="50000"/>
                  </a:schemeClr>
                </a:solidFill>
              </a:rPr>
              <a:t>közlekedését</a:t>
            </a:r>
            <a:r>
              <a:rPr lang="hu-HU" sz="3600" dirty="0" smtClean="0"/>
              <a:t>!</a:t>
            </a:r>
          </a:p>
        </p:txBody>
      </p:sp>
      <p:pic>
        <p:nvPicPr>
          <p:cNvPr id="5" name="Grafik 4" descr="Landung Silhouette">
            <a:extLst>
              <a:ext uri="{FF2B5EF4-FFF2-40B4-BE49-F238E27FC236}">
                <a16:creationId xmlns:a16="http://schemas.microsoft.com/office/drawing/2014/main" id="{D279E997-C9C2-1B51-ACD5-AAC231D3DB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26868" y="5358604"/>
            <a:ext cx="1338263" cy="133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515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FCE2BF-E287-0AA4-3123-3D7EC512E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tx2"/>
                </a:solidFill>
              </a:rPr>
              <a:t>Klímagyilkos MI</a:t>
            </a:r>
            <a:r>
              <a:rPr lang="de-DE" dirty="0" smtClean="0">
                <a:solidFill>
                  <a:schemeClr val="tx2"/>
                </a:solidFill>
              </a:rPr>
              <a:t>?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0BBB34-8613-CE5E-4B08-8C5425902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479" y="2254716"/>
            <a:ext cx="9693408" cy="33796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200" b="1" dirty="0" smtClean="0"/>
              <a:t>Az informatika dilemmái</a:t>
            </a:r>
          </a:p>
          <a:p>
            <a:r>
              <a:rPr lang="hu-HU" sz="3200" b="1" dirty="0" smtClean="0"/>
              <a:t> </a:t>
            </a:r>
            <a:r>
              <a:rPr lang="hu-HU" sz="3200" dirty="0" err="1" smtClean="0"/>
              <a:t>Csökkentsd</a:t>
            </a:r>
            <a:r>
              <a:rPr lang="hu-HU" sz="3200" dirty="0" smtClean="0"/>
              <a:t> a kibocsátást, amennyire csak lehet</a:t>
            </a:r>
          </a:p>
          <a:p>
            <a:r>
              <a:rPr lang="hu-HU" sz="3200" dirty="0" smtClean="0"/>
              <a:t> Jobb teljesítmény a technológiai eszközeik használata során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4176836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Enaris2">
      <a:dk1>
        <a:srgbClr val="000000"/>
      </a:dk1>
      <a:lt1>
        <a:srgbClr val="FFFFFF"/>
      </a:lt1>
      <a:dk2>
        <a:srgbClr val="000000"/>
      </a:dk2>
      <a:lt2>
        <a:srgbClr val="FEFFFF"/>
      </a:lt2>
      <a:accent1>
        <a:srgbClr val="137F63"/>
      </a:accent1>
      <a:accent2>
        <a:srgbClr val="F0F3D4"/>
      </a:accent2>
      <a:accent3>
        <a:srgbClr val="FDC754"/>
      </a:accent3>
      <a:accent4>
        <a:srgbClr val="ED6968"/>
      </a:accent4>
      <a:accent5>
        <a:srgbClr val="00574A"/>
      </a:accent5>
      <a:accent6>
        <a:srgbClr val="9ECEA4"/>
      </a:accent6>
      <a:hlink>
        <a:srgbClr val="FDC754"/>
      </a:hlink>
      <a:folHlink>
        <a:srgbClr val="ED696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aris PPT Endfassung" id="{2346A270-AFB0-354A-BB73-7A268142E4A1}" vid="{575833D9-2767-6641-9F7C-58FB1D022E4C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35</TotalTime>
  <Words>636</Words>
  <Application>Microsoft Office PowerPoint</Application>
  <PresentationFormat>Szélesvásznú</PresentationFormat>
  <Paragraphs>83</Paragraphs>
  <Slides>18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Poppins</vt:lpstr>
      <vt:lpstr>Times New Roman</vt:lpstr>
      <vt:lpstr>Wingdings</vt:lpstr>
      <vt:lpstr>Office</vt:lpstr>
      <vt:lpstr>MI és a környezet Klímagyilkos MI?</vt:lpstr>
      <vt:lpstr>Klímagyilkos MI?</vt:lpstr>
      <vt:lpstr>Klímagyilkos MI?</vt:lpstr>
      <vt:lpstr>Klímagyilkos MI?</vt:lpstr>
      <vt:lpstr>Klímagyilkos MI?</vt:lpstr>
      <vt:lpstr>Klímagyilkos MI?</vt:lpstr>
      <vt:lpstr>Klímagyilkos MI?</vt:lpstr>
      <vt:lpstr>Klímagyilkos MI?</vt:lpstr>
      <vt:lpstr>Klímagyilkos MI?</vt:lpstr>
      <vt:lpstr>Mobiltelefon használat</vt:lpstr>
      <vt:lpstr>Zene és video streaming</vt:lpstr>
      <vt:lpstr>Zene és videó  streaming</vt:lpstr>
      <vt:lpstr>Milyen intézkedések hozhatók most?</vt:lpstr>
      <vt:lpstr>Milyen egyéb intézkedéseket tudtok még saját magatok végrehajtani?  Gyűjtsetek ötleteket!</vt:lpstr>
      <vt:lpstr>Milyen intézkedéseket tehetsz?  (további javaslatok/ötletek)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 und Umwelt Klimakiller KI?</dc:title>
  <dc:creator>Petra W</dc:creator>
  <cp:lastModifiedBy>Kemenesi Ágoston</cp:lastModifiedBy>
  <cp:revision>8</cp:revision>
  <dcterms:created xsi:type="dcterms:W3CDTF">2022-10-09T16:40:37Z</dcterms:created>
  <dcterms:modified xsi:type="dcterms:W3CDTF">2023-02-03T10:11:47Z</dcterms:modified>
</cp:coreProperties>
</file>