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581"/>
  </p:normalViewPr>
  <p:slideViewPr>
    <p:cSldViewPr snapToGrid="0" snapToObjects="1">
      <p:cViewPr varScale="1">
        <p:scale>
          <a:sx n="117" d="100"/>
          <a:sy n="117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 userDrawn="1"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03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 userDrawn="1"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19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 userDrawn="1"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 userDrawn="1"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AAB74-B97F-2F4F-970B-8C00C0D4D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273" y="2120551"/>
            <a:ext cx="8525828" cy="261689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MI és </a:t>
            </a:r>
            <a:r>
              <a:rPr lang="hu-HU" dirty="0" smtClean="0"/>
              <a:t>a környezet</a:t>
            </a:r>
            <a:r>
              <a:rPr lang="de-AT" dirty="0"/>
              <a:t/>
            </a:r>
            <a:br>
              <a:rPr lang="de-AT" dirty="0"/>
            </a:br>
            <a:r>
              <a:rPr lang="hu-HU" dirty="0" smtClean="0">
                <a:solidFill>
                  <a:schemeClr val="accent1"/>
                </a:solidFill>
              </a:rPr>
              <a:t>Éghajlatmentő mesterséges intelligencia</a:t>
            </a:r>
            <a:r>
              <a:rPr lang="de-AT" dirty="0" smtClean="0">
                <a:solidFill>
                  <a:schemeClr val="accent1"/>
                </a:solidFill>
              </a:rPr>
              <a:t>?</a:t>
            </a:r>
            <a:r>
              <a:rPr lang="de-AT" dirty="0"/>
              <a:t>
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0D68A-4E10-A85E-ACBB-A4B11227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Éghajlatmentő MI</a:t>
            </a:r>
            <a:r>
              <a:rPr lang="de-AT" dirty="0" smtClean="0"/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085F8-9AF5-E68C-44D1-E9E887A5E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64168" cy="4351338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ea typeface="Calibri" panose="020F0502020204030204" pitchFamily="34" charset="0"/>
              </a:rPr>
              <a:t>Állítás </a:t>
            </a:r>
            <a:endParaRPr lang="hu-HU" sz="2400" b="1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ea typeface="Calibri" panose="020F0502020204030204" pitchFamily="34" charset="0"/>
              </a:rPr>
              <a:t>Energia- </a:t>
            </a:r>
            <a:r>
              <a:rPr lang="hu-HU" sz="2400" dirty="0">
                <a:ea typeface="Calibri" panose="020F0502020204030204" pitchFamily="34" charset="0"/>
              </a:rPr>
              <a:t>és </a:t>
            </a:r>
            <a:r>
              <a:rPr lang="hu-HU" sz="2400" dirty="0" smtClean="0">
                <a:ea typeface="Calibri" panose="020F0502020204030204" pitchFamily="34" charset="0"/>
              </a:rPr>
              <a:t>erőforrásfogyasztás </a:t>
            </a:r>
            <a:r>
              <a:rPr lang="hu-HU" sz="2400" dirty="0">
                <a:ea typeface="Calibri" panose="020F0502020204030204" pitchFamily="34" charset="0"/>
              </a:rPr>
              <a:t>az informatikában egyre magasabb és magasabb</a:t>
            </a:r>
          </a:p>
          <a:p>
            <a:endParaRPr lang="hu-HU" sz="2400" b="1" dirty="0">
              <a:ea typeface="Calibri" panose="020F0502020204030204" pitchFamily="34" charset="0"/>
            </a:endParaRPr>
          </a:p>
          <a:p>
            <a:r>
              <a:rPr lang="hu-HU" sz="2400" b="1" dirty="0">
                <a:ea typeface="Calibri" panose="020F0502020204030204" pitchFamily="34" charset="0"/>
              </a:rPr>
              <a:t>Pl. </a:t>
            </a:r>
            <a:r>
              <a:rPr lang="hu-HU" sz="2400" b="1" dirty="0" err="1">
                <a:ea typeface="Calibri" panose="020F0502020204030204" pitchFamily="34" charset="0"/>
              </a:rPr>
              <a:t>kriptobányászat</a:t>
            </a:r>
            <a:r>
              <a:rPr lang="hu-HU" sz="2400" b="1" dirty="0">
                <a:ea typeface="Calibri" panose="020F0502020204030204" pitchFamily="34" charset="0"/>
              </a:rPr>
              <a:t> (virtuális pénz létrehozása)</a:t>
            </a:r>
          </a:p>
          <a:p>
            <a:pPr marL="0" indent="0">
              <a:buNone/>
            </a:pPr>
            <a:r>
              <a:rPr lang="hu-HU" sz="2400" dirty="0">
                <a:ea typeface="Calibri" panose="020F0502020204030204" pitchFamily="34" charset="0"/>
              </a:rPr>
              <a:t>Évente 50-80 </a:t>
            </a:r>
            <a:r>
              <a:rPr lang="hu-HU" sz="2400" dirty="0" err="1">
                <a:ea typeface="Calibri" panose="020F0502020204030204" pitchFamily="34" charset="0"/>
              </a:rPr>
              <a:t>terawattóra</a:t>
            </a:r>
            <a:r>
              <a:rPr lang="hu-HU" sz="2400" dirty="0">
                <a:ea typeface="Calibri" panose="020F0502020204030204" pitchFamily="34" charset="0"/>
              </a:rPr>
              <a:t> (</a:t>
            </a:r>
            <a:r>
              <a:rPr lang="hu-HU" sz="2400" dirty="0" err="1">
                <a:ea typeface="Calibri" panose="020F0502020204030204" pitchFamily="34" charset="0"/>
              </a:rPr>
              <a:t>TWh</a:t>
            </a:r>
            <a:r>
              <a:rPr lang="hu-HU" sz="2400" dirty="0">
                <a:ea typeface="Calibri" panose="020F0502020204030204" pitchFamily="34" charset="0"/>
              </a:rPr>
              <a:t>) szükséges.</a:t>
            </a:r>
          </a:p>
          <a:p>
            <a:pPr marL="0" indent="0">
              <a:buNone/>
            </a:pPr>
            <a:r>
              <a:rPr lang="hu-HU" sz="2400" dirty="0">
                <a:ea typeface="Calibri" panose="020F0502020204030204" pitchFamily="34" charset="0"/>
              </a:rPr>
              <a:t>Ennyi energiát termel évente </a:t>
            </a:r>
            <a:r>
              <a:rPr lang="hu-HU" sz="2400" dirty="0" smtClean="0">
                <a:ea typeface="Calibri" panose="020F0502020204030204" pitchFamily="34" charset="0"/>
              </a:rPr>
              <a:t>a </a:t>
            </a:r>
            <a:r>
              <a:rPr lang="hu-HU" sz="2400" dirty="0" smtClean="0">
                <a:ea typeface="Calibri" panose="020F0502020204030204" pitchFamily="34" charset="0"/>
              </a:rPr>
              <a:t>hat, </a:t>
            </a:r>
            <a:r>
              <a:rPr lang="hu-HU" sz="2400" dirty="0">
                <a:ea typeface="Calibri" panose="020F0502020204030204" pitchFamily="34" charset="0"/>
              </a:rPr>
              <a:t>még működő németországi </a:t>
            </a:r>
            <a:r>
              <a:rPr lang="hu-HU" sz="2400" dirty="0" smtClean="0">
                <a:ea typeface="Calibri" panose="020F0502020204030204" pitchFamily="34" charset="0"/>
              </a:rPr>
              <a:t>atomerőmű összesen! </a:t>
            </a:r>
            <a:r>
              <a:rPr lang="de-AT" sz="2400" dirty="0" smtClean="0">
                <a:ea typeface="Calibri" panose="020F0502020204030204" pitchFamily="34" charset="0"/>
              </a:rPr>
              <a:t>
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38453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0D68A-4E10-A85E-ACBB-A4B11227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Éghajlatmentő MI</a:t>
            </a:r>
            <a:r>
              <a:rPr lang="de-AT" dirty="0" smtClean="0"/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085F8-9AF5-E68C-44D1-E9E887A5E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21" y="2368295"/>
            <a:ext cx="10073390" cy="21214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4000" b="1" dirty="0" smtClean="0">
                <a:ea typeface="Calibri" panose="020F0502020204030204" pitchFamily="34" charset="0"/>
              </a:rPr>
              <a:t>De az </a:t>
            </a:r>
            <a:r>
              <a:rPr lang="hu-HU" sz="40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MI alkalmazások </a:t>
            </a:r>
            <a:r>
              <a:rPr lang="hu-HU" sz="4000" b="1" dirty="0" smtClean="0">
                <a:ea typeface="Calibri" panose="020F0502020204030204" pitchFamily="34" charset="0"/>
              </a:rPr>
              <a:t>használata pozitív hatással lehet a </a:t>
            </a:r>
            <a:r>
              <a:rPr lang="hu-HU" sz="40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környezet- és klímavédelemre</a:t>
            </a:r>
            <a:r>
              <a:rPr lang="hu-HU" sz="4000" b="1" dirty="0" smtClean="0">
                <a:ea typeface="Calibri" panose="020F0502020204030204" pitchFamily="34" charset="0"/>
              </a:rPr>
              <a:t> is.</a:t>
            </a:r>
            <a:r>
              <a:rPr lang="de-AT" sz="4000" b="1" dirty="0">
                <a:ea typeface="Calibri" panose="020F0502020204030204" pitchFamily="34" charset="0"/>
              </a:rPr>
              <a:t>
</a:t>
            </a:r>
            <a:endParaRPr lang="de-AT" sz="4000" b="1" dirty="0"/>
          </a:p>
        </p:txBody>
      </p:sp>
    </p:spTree>
    <p:extLst>
      <p:ext uri="{BB962C8B-B14F-4D97-AF65-F5344CB8AC3E}">
        <p14:creationId xmlns:p14="http://schemas.microsoft.com/office/powerpoint/2010/main" val="66388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0D68A-4E10-A85E-ACBB-A4B11227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Éghajlatmentő MI</a:t>
            </a:r>
            <a:r>
              <a:rPr lang="de-AT" dirty="0" smtClean="0"/>
              <a:t>? </a:t>
            </a:r>
            <a:r>
              <a:rPr lang="de-AT" dirty="0" err="1" smtClean="0"/>
              <a:t>Példák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085F8-9AF5-E68C-44D1-E9E887A5E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06049"/>
            <a:ext cx="4568853" cy="4149280"/>
          </a:xfrm>
        </p:spPr>
        <p:txBody>
          <a:bodyPr>
            <a:noAutofit/>
          </a:bodyPr>
          <a:lstStyle/>
          <a:p>
            <a:r>
              <a:rPr lang="hu-HU" sz="2400" b="1" dirty="0">
                <a:ea typeface="Calibri" panose="020F0502020204030204" pitchFamily="34" charset="0"/>
              </a:rPr>
              <a:t>Termosztát az </a:t>
            </a:r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okosotthonban</a:t>
            </a:r>
            <a:r>
              <a:rPr lang="hu-HU" sz="2400" b="1" dirty="0" smtClean="0">
                <a:ea typeface="Calibri" panose="020F0502020204030204" pitchFamily="34" charset="0"/>
              </a:rPr>
              <a:t> </a:t>
            </a:r>
            <a:endParaRPr lang="hu-HU" sz="2400" b="1" dirty="0">
              <a:ea typeface="Calibri" panose="020F0502020204030204" pitchFamily="34" charset="0"/>
            </a:endParaRPr>
          </a:p>
          <a:p>
            <a:r>
              <a:rPr lang="hu-HU" sz="2400" dirty="0">
                <a:ea typeface="Calibri" panose="020F0502020204030204" pitchFamily="34" charset="0"/>
              </a:rPr>
              <a:t>Tanul a lakók </a:t>
            </a:r>
            <a:r>
              <a:rPr lang="hu-HU" sz="2400" dirty="0" smtClean="0">
                <a:ea typeface="Calibri" panose="020F0502020204030204" pitchFamily="34" charset="0"/>
              </a:rPr>
              <a:t>szokásaiból, valamint </a:t>
            </a:r>
            <a:r>
              <a:rPr lang="hu-HU" sz="2400" dirty="0">
                <a:ea typeface="Calibri" panose="020F0502020204030204" pitchFamily="34" charset="0"/>
              </a:rPr>
              <a:t>a fűtési időszakokat a jelenlétekhez és a távollétekhez igazítja.</a:t>
            </a:r>
          </a:p>
          <a:p>
            <a:r>
              <a:rPr lang="hu-HU" sz="2400" dirty="0">
                <a:ea typeface="Calibri" panose="020F0502020204030204" pitchFamily="34" charset="0"/>
              </a:rPr>
              <a:t>Az időjárási adatok, az </a:t>
            </a:r>
            <a:r>
              <a:rPr lang="hu-HU" sz="2400" dirty="0" err="1">
                <a:ea typeface="Calibri" panose="020F0502020204030204" pitchFamily="34" charset="0"/>
              </a:rPr>
              <a:t>előrejelzési</a:t>
            </a:r>
            <a:r>
              <a:rPr lang="hu-HU" sz="2400" dirty="0">
                <a:ea typeface="Calibri" panose="020F0502020204030204" pitchFamily="34" charset="0"/>
              </a:rPr>
              <a:t> modellek és a tényleges fűtési adatok intelligens összekapcsolása </a:t>
            </a:r>
            <a:endParaRPr lang="de-AT" sz="2400" dirty="0"/>
          </a:p>
        </p:txBody>
      </p:sp>
      <p:pic>
        <p:nvPicPr>
          <p:cNvPr id="1026" name="Picture 2" descr="Kostenlose Fotos zum Thema Smart home">
            <a:extLst>
              <a:ext uri="{FF2B5EF4-FFF2-40B4-BE49-F238E27FC236}">
                <a16:creationId xmlns:a16="http://schemas.microsoft.com/office/drawing/2014/main" id="{2B154B4A-9C48-6A20-D62A-347D0E77B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2457738"/>
            <a:ext cx="4568853" cy="3045902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41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0D68A-4E10-A85E-ACBB-A4B11227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Éghajlatmentő MI</a:t>
            </a:r>
            <a:r>
              <a:rPr lang="de-AT" dirty="0" smtClean="0"/>
              <a:t>? </a:t>
            </a:r>
            <a:r>
              <a:rPr lang="de-AT" dirty="0" err="1" smtClean="0"/>
              <a:t>Példák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085F8-9AF5-E68C-44D1-E9E887A5E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43595"/>
            <a:ext cx="4568853" cy="41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b="1" dirty="0" smtClean="0">
                <a:solidFill>
                  <a:schemeClr val="accent1"/>
                </a:solidFill>
                <a:ea typeface="Calibri" panose="020F0502020204030204" pitchFamily="34" charset="0"/>
              </a:rPr>
              <a:t>Sávtartó asszisztens </a:t>
            </a:r>
            <a:r>
              <a:rPr lang="hu-HU" b="1" dirty="0" smtClean="0">
                <a:ea typeface="Calibri" panose="020F0502020204030204" pitchFamily="34" charset="0"/>
              </a:rPr>
              <a:t>vezetés közben</a:t>
            </a:r>
          </a:p>
          <a:p>
            <a:pPr marL="0" indent="0">
              <a:buNone/>
            </a:pPr>
            <a:endParaRPr lang="hu-HU" b="1" dirty="0" smtClean="0">
              <a:solidFill>
                <a:schemeClr val="accent1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ea typeface="Calibri" panose="020F0502020204030204" pitchFamily="34" charset="0"/>
              </a:rPr>
              <a:t>Már </a:t>
            </a:r>
            <a:r>
              <a:rPr lang="hu-HU" dirty="0" err="1" smtClean="0">
                <a:ea typeface="Calibri" panose="020F0502020204030204" pitchFamily="34" charset="0"/>
              </a:rPr>
              <a:t>energetikailag</a:t>
            </a:r>
            <a:r>
              <a:rPr lang="hu-HU" dirty="0" smtClean="0">
                <a:ea typeface="Calibri" panose="020F0502020204030204" pitchFamily="34" charset="0"/>
              </a:rPr>
              <a:t> is hasznos, ha elkerülhetők a balesetek az asszisztens segítségével </a:t>
            </a:r>
            <a:r>
              <a:rPr lang="de-AT" dirty="0">
                <a:ea typeface="Calibri" panose="020F0502020204030204" pitchFamily="34" charset="0"/>
              </a:rPr>
              <a:t>
</a:t>
            </a:r>
            <a:endParaRPr lang="de-AT" b="1" dirty="0"/>
          </a:p>
        </p:txBody>
      </p:sp>
      <p:pic>
        <p:nvPicPr>
          <p:cNvPr id="2052" name="Picture 4" descr="person's hand on steering wheel">
            <a:extLst>
              <a:ext uri="{FF2B5EF4-FFF2-40B4-BE49-F238E27FC236}">
                <a16:creationId xmlns:a16="http://schemas.microsoft.com/office/drawing/2014/main" id="{73C91674-7859-4115-F13F-E9873ECE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12" y="2343595"/>
            <a:ext cx="4919873" cy="3271837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69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0D68A-4E10-A85E-ACBB-A4B11227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Éghajlatmentő MI</a:t>
            </a:r>
            <a:r>
              <a:rPr lang="de-AT" dirty="0" smtClean="0"/>
              <a:t>? </a:t>
            </a:r>
            <a:r>
              <a:rPr lang="de-AT" dirty="0" err="1" smtClean="0"/>
              <a:t>Példák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085F8-9AF5-E68C-44D1-E9E887A5E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1" y="1537480"/>
            <a:ext cx="5113893" cy="51409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b="1" dirty="0" smtClean="0">
                <a:ea typeface="Calibri" panose="020F0502020204030204" pitchFamily="34" charset="0"/>
              </a:rPr>
              <a:t>okos</a:t>
            </a:r>
            <a:r>
              <a:rPr lang="de-AT" b="1" dirty="0" smtClean="0">
                <a:ea typeface="Calibri" panose="020F0502020204030204" pitchFamily="34" charset="0"/>
              </a:rPr>
              <a:t> </a:t>
            </a:r>
            <a:r>
              <a:rPr lang="hu-HU" b="1" dirty="0" smtClean="0">
                <a:solidFill>
                  <a:schemeClr val="accent1"/>
                </a:solidFill>
                <a:ea typeface="Calibri" panose="020F0502020204030204" pitchFamily="34" charset="0"/>
              </a:rPr>
              <a:t>közlekedésfelügyelet</a:t>
            </a:r>
            <a:r>
              <a:rPr lang="de-AT" b="1" dirty="0" smtClean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de-AT" b="1" dirty="0">
                <a:ea typeface="Calibri" panose="020F0502020204030204" pitchFamily="34" charset="0"/>
              </a:rPr>
              <a:t>
</a:t>
            </a:r>
          </a:p>
          <a:p>
            <a:r>
              <a:rPr lang="hu-HU" sz="2400" dirty="0">
                <a:ea typeface="Calibri" panose="020F0502020204030204" pitchFamily="34" charset="0"/>
              </a:rPr>
              <a:t>A forgalomáramlás mérése </a:t>
            </a:r>
            <a:r>
              <a:rPr lang="hu-HU" sz="2400" b="1" dirty="0">
                <a:ea typeface="Calibri" panose="020F0502020204030204" pitchFamily="34" charset="0"/>
              </a:rPr>
              <a:t>mobiltelefon-adatok</a:t>
            </a:r>
            <a:r>
              <a:rPr lang="hu-HU" sz="2400" dirty="0">
                <a:ea typeface="Calibri" panose="020F0502020204030204" pitchFamily="34" charset="0"/>
              </a:rPr>
              <a:t> segítségével a </a:t>
            </a:r>
            <a:r>
              <a:rPr lang="hu-HU" sz="2400" b="1" dirty="0">
                <a:ea typeface="Calibri" panose="020F0502020204030204" pitchFamily="34" charset="0"/>
              </a:rPr>
              <a:t>forgalmi dugók elkerülése </a:t>
            </a:r>
            <a:r>
              <a:rPr lang="hu-HU" sz="2400" dirty="0">
                <a:ea typeface="Calibri" panose="020F0502020204030204" pitchFamily="34" charset="0"/>
              </a:rPr>
              <a:t>érdekében, és </a:t>
            </a:r>
            <a:r>
              <a:rPr lang="hu-HU" sz="2400" dirty="0" smtClean="0">
                <a:ea typeface="Calibri" panose="020F0502020204030204" pitchFamily="34" charset="0"/>
              </a:rPr>
              <a:t>az adtok elküldése </a:t>
            </a:r>
            <a:r>
              <a:rPr lang="hu-HU" sz="2400" dirty="0">
                <a:ea typeface="Calibri" panose="020F0502020204030204" pitchFamily="34" charset="0"/>
              </a:rPr>
              <a:t>az érintett járművezetőknek</a:t>
            </a:r>
          </a:p>
          <a:p>
            <a:r>
              <a:rPr lang="hu-HU" sz="2400" dirty="0">
                <a:ea typeface="Calibri" panose="020F0502020204030204" pitchFamily="34" charset="0"/>
              </a:rPr>
              <a:t>A </a:t>
            </a:r>
            <a:r>
              <a:rPr lang="hu-HU" sz="2400" b="1" dirty="0">
                <a:ea typeface="Calibri" panose="020F0502020204030204" pitchFamily="34" charset="0"/>
              </a:rPr>
              <a:t>közlekedési lámpák és a sebességszabályozás </a:t>
            </a:r>
            <a:r>
              <a:rPr lang="hu-HU" sz="2400" dirty="0">
                <a:ea typeface="Calibri" panose="020F0502020204030204" pitchFamily="34" charset="0"/>
              </a:rPr>
              <a:t>vezérlése mesterséges intelligencia </a:t>
            </a:r>
            <a:r>
              <a:rPr lang="hu-HU" sz="2400" dirty="0" smtClean="0">
                <a:ea typeface="Calibri" panose="020F0502020204030204" pitchFamily="34" charset="0"/>
              </a:rPr>
              <a:t>rendszerekkel az energiatakarékosság érdekében</a:t>
            </a:r>
            <a:endParaRPr lang="de-AT" sz="2000" b="1" dirty="0"/>
          </a:p>
        </p:txBody>
      </p:sp>
      <p:pic>
        <p:nvPicPr>
          <p:cNvPr id="3076" name="Picture 4" descr="Kostenlose Fotos zum Thema Zukunft">
            <a:extLst>
              <a:ext uri="{FF2B5EF4-FFF2-40B4-BE49-F238E27FC236}">
                <a16:creationId xmlns:a16="http://schemas.microsoft.com/office/drawing/2014/main" id="{F5FF292C-D541-D018-A025-65ADA18EA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856" y="2081036"/>
            <a:ext cx="4958997" cy="3295826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44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0D68A-4E10-A85E-ACBB-A4B11227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Éghajlatmentő MI</a:t>
            </a:r>
            <a:r>
              <a:rPr lang="de-AT" dirty="0" smtClean="0"/>
              <a:t>? </a:t>
            </a:r>
            <a:r>
              <a:rPr lang="hu-HU" dirty="0" smtClean="0"/>
              <a:t>Példák</a:t>
            </a:r>
            <a:endParaRPr lang="hu-H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085F8-9AF5-E68C-44D1-E9E887A5E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7264"/>
            <a:ext cx="4919873" cy="41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b="1" dirty="0">
                <a:ea typeface="Calibri" panose="020F0502020204030204" pitchFamily="34" charset="0"/>
              </a:rPr>
              <a:t>A Google </a:t>
            </a:r>
            <a:r>
              <a:rPr lang="hu-HU" sz="24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Deepmind</a:t>
            </a:r>
            <a:r>
              <a:rPr lang="hu-HU" sz="2400" b="1" dirty="0">
                <a:ea typeface="Calibri" panose="020F0502020204030204" pitchFamily="34" charset="0"/>
              </a:rPr>
              <a:t> intelligens vezérlőrendszere </a:t>
            </a:r>
          </a:p>
          <a:p>
            <a:pPr marL="0" indent="0">
              <a:buNone/>
            </a:pPr>
            <a:endParaRPr lang="hu-HU" sz="2400" b="1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ea typeface="Calibri" panose="020F0502020204030204" pitchFamily="34" charset="0"/>
              </a:rPr>
              <a:t>- 40</a:t>
            </a:r>
            <a:r>
              <a:rPr lang="hu-HU" sz="2400" dirty="0">
                <a:ea typeface="Calibri" panose="020F0502020204030204" pitchFamily="34" charset="0"/>
              </a:rPr>
              <a:t>%-</a:t>
            </a:r>
            <a:r>
              <a:rPr lang="hu-HU" sz="2400" dirty="0" err="1">
                <a:ea typeface="Calibri" panose="020F0502020204030204" pitchFamily="34" charset="0"/>
              </a:rPr>
              <a:t>kal</a:t>
            </a:r>
            <a:r>
              <a:rPr lang="hu-HU" sz="2400" dirty="0">
                <a:ea typeface="Calibri" panose="020F0502020204030204" pitchFamily="34" charset="0"/>
              </a:rPr>
              <a:t> csökkenti az energiafogyasztást</a:t>
            </a:r>
          </a:p>
          <a:p>
            <a:pPr marL="0" indent="0">
              <a:buNone/>
            </a:pPr>
            <a:endParaRPr lang="hu-HU" sz="24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ea typeface="Calibri" panose="020F0502020204030204" pitchFamily="34" charset="0"/>
              </a:rPr>
              <a:t>- A </a:t>
            </a:r>
            <a:r>
              <a:rPr lang="hu-HU" sz="2400" dirty="0">
                <a:ea typeface="Calibri" panose="020F0502020204030204" pitchFamily="34" charset="0"/>
              </a:rPr>
              <a:t>hűtőrendszerek elemzése a légnyomás vagy a hőmérséklet mérésére</a:t>
            </a:r>
            <a:endParaRPr lang="de-AT" sz="2000" dirty="0">
              <a:ea typeface="Calibri" panose="020F0502020204030204" pitchFamily="34" charset="0"/>
            </a:endParaRPr>
          </a:p>
        </p:txBody>
      </p:sp>
      <p:pic>
        <p:nvPicPr>
          <p:cNvPr id="4100" name="Picture 4" descr="Kostenlose Fotos zum Thema Rechenzentrum">
            <a:extLst>
              <a:ext uri="{FF2B5EF4-FFF2-40B4-BE49-F238E27FC236}">
                <a16:creationId xmlns:a16="http://schemas.microsoft.com/office/drawing/2014/main" id="{145FD019-07D3-6311-14A5-53D33D55B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74" y="2611818"/>
            <a:ext cx="5262529" cy="2960173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13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0D68A-4E10-A85E-ACBB-A4B11227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Éghajlatmentő MI</a:t>
            </a:r>
            <a:r>
              <a:rPr lang="de-AT" dirty="0" smtClean="0"/>
              <a:t>? </a:t>
            </a:r>
            <a:r>
              <a:rPr lang="de-AT" dirty="0" err="1" smtClean="0"/>
              <a:t>Példák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085F8-9AF5-E68C-44D1-E9E887A5E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270" y="1943767"/>
            <a:ext cx="4919873" cy="41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b="1" dirty="0" smtClean="0">
                <a:solidFill>
                  <a:schemeClr val="accent1"/>
                </a:solidFill>
                <a:ea typeface="Calibri" panose="020F0502020204030204" pitchFamily="34" charset="0"/>
              </a:rPr>
              <a:t>Okos </a:t>
            </a:r>
            <a:r>
              <a:rPr lang="hu-HU" b="1" dirty="0">
                <a:solidFill>
                  <a:schemeClr val="accent1"/>
                </a:solidFill>
                <a:ea typeface="Calibri" panose="020F0502020204030204" pitchFamily="34" charset="0"/>
              </a:rPr>
              <a:t>gazdálkodás </a:t>
            </a:r>
          </a:p>
          <a:p>
            <a:pPr marL="0" indent="0">
              <a:buNone/>
            </a:pPr>
            <a:r>
              <a:rPr lang="hu-HU" dirty="0" smtClean="0">
                <a:ea typeface="Calibri" panose="020F0502020204030204" pitchFamily="34" charset="0"/>
              </a:rPr>
              <a:t>- A </a:t>
            </a:r>
            <a:r>
              <a:rPr lang="hu-HU" dirty="0">
                <a:ea typeface="Calibri" panose="020F0502020204030204" pitchFamily="34" charset="0"/>
              </a:rPr>
              <a:t>műtrágyák és növényvédő szerek pontosan használhatók az </a:t>
            </a:r>
            <a:r>
              <a:rPr lang="hu-HU" dirty="0" smtClean="0">
                <a:ea typeface="Calibri" panose="020F0502020204030204" pitchFamily="34" charset="0"/>
              </a:rPr>
              <a:t>MI </a:t>
            </a:r>
            <a:r>
              <a:rPr lang="hu-HU" dirty="0">
                <a:ea typeface="Calibri" panose="020F0502020204030204" pitchFamily="34" charset="0"/>
              </a:rPr>
              <a:t>segítségével</a:t>
            </a:r>
          </a:p>
          <a:p>
            <a:pPr marL="0" indent="0">
              <a:buNone/>
            </a:pPr>
            <a:r>
              <a:rPr lang="hu-HU" dirty="0" smtClean="0">
                <a:ea typeface="Calibri" panose="020F0502020204030204" pitchFamily="34" charset="0"/>
              </a:rPr>
              <a:t>- Hatékony </a:t>
            </a:r>
            <a:r>
              <a:rPr lang="hu-HU" dirty="0">
                <a:ea typeface="Calibri" panose="020F0502020204030204" pitchFamily="34" charset="0"/>
              </a:rPr>
              <a:t>szántóföldi munka és betakarítás</a:t>
            </a:r>
          </a:p>
          <a:p>
            <a:pPr marL="0" indent="0">
              <a:buNone/>
            </a:pPr>
            <a:r>
              <a:rPr lang="hu-HU" dirty="0" smtClean="0">
                <a:ea typeface="Calibri" panose="020F0502020204030204" pitchFamily="34" charset="0"/>
              </a:rPr>
              <a:t>- Kevesebb </a:t>
            </a:r>
            <a:r>
              <a:rPr lang="hu-HU" dirty="0">
                <a:ea typeface="Calibri" panose="020F0502020204030204" pitchFamily="34" charset="0"/>
              </a:rPr>
              <a:t>növényvédőszer, a mezőgazdasági gépek pontosabb használata </a:t>
            </a:r>
            <a:endParaRPr lang="de-AT" sz="2000" dirty="0">
              <a:ea typeface="Calibri" panose="020F0502020204030204" pitchFamily="34" charset="0"/>
            </a:endParaRPr>
          </a:p>
        </p:txBody>
      </p:sp>
      <p:pic>
        <p:nvPicPr>
          <p:cNvPr id="5122" name="Picture 2" descr="Kostenlose Fotos zum Thema Paprika">
            <a:extLst>
              <a:ext uri="{FF2B5EF4-FFF2-40B4-BE49-F238E27FC236}">
                <a16:creationId xmlns:a16="http://schemas.microsoft.com/office/drawing/2014/main" id="{92C4D752-8A12-2D31-C295-BB054F782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030" y="2343595"/>
            <a:ext cx="5024437" cy="3349625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50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BAF45-48B0-A3A8-9EC0-C42EF962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193" y="3429000"/>
            <a:ext cx="9807129" cy="1325563"/>
          </a:xfrm>
        </p:spPr>
        <p:txBody>
          <a:bodyPr>
            <a:normAutofit fontScale="90000"/>
          </a:bodyPr>
          <a:lstStyle/>
          <a:p>
            <a:r>
              <a:rPr lang="hu-HU" sz="5300" dirty="0" smtClean="0"/>
              <a:t>Gyakorlati feladat</a:t>
            </a:r>
            <a:r>
              <a:rPr lang="de-DE" sz="5300" dirty="0"/>
              <a:t/>
            </a:r>
            <a:br>
              <a:rPr lang="de-DE" sz="5300" dirty="0"/>
            </a:br>
            <a:r>
              <a:rPr lang="hu-HU" sz="5300" dirty="0" smtClean="0"/>
              <a:t>Ötlet labor </a:t>
            </a:r>
            <a:r>
              <a:rPr lang="de-DE" sz="5300" dirty="0" smtClean="0">
                <a:solidFill>
                  <a:schemeClr val="accent1"/>
                </a:solidFill>
              </a:rPr>
              <a:t>„</a:t>
            </a:r>
            <a:r>
              <a:rPr lang="hu-HU" sz="5300" dirty="0" smtClean="0">
                <a:solidFill>
                  <a:schemeClr val="accent1"/>
                </a:solidFill>
              </a:rPr>
              <a:t>Zöld MI</a:t>
            </a:r>
            <a:r>
              <a:rPr lang="de-DE" dirty="0" smtClean="0">
                <a:solidFill>
                  <a:schemeClr val="accent1"/>
                </a:solidFill>
              </a:rPr>
              <a:t>"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hu-HU" dirty="0" smtClean="0"/>
              <a:t>Intelligens alkalmazás fejlesztése az energiatakarékosság érdekében </a:t>
            </a:r>
            <a:r>
              <a:rPr lang="de-DE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1116233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2346A270-AFB0-354A-BB73-7A268142E4A1}" vid="{575833D9-2767-6641-9F7C-58FB1D022E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49</TotalTime>
  <Words>243</Words>
  <Application>Microsoft Office PowerPoint</Application>
  <PresentationFormat>Szélesvásznú</PresentationFormat>
  <Paragraphs>34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Poppins</vt:lpstr>
      <vt:lpstr>Office</vt:lpstr>
      <vt:lpstr>MI és a környezet Éghajlatmentő mesterséges intelligencia?
</vt:lpstr>
      <vt:lpstr>Éghajlatmentő MI?</vt:lpstr>
      <vt:lpstr>Éghajlatmentő MI?</vt:lpstr>
      <vt:lpstr>Éghajlatmentő MI? Példák</vt:lpstr>
      <vt:lpstr>Éghajlatmentő MI? Példák</vt:lpstr>
      <vt:lpstr>Éghajlatmentő MI? Példák</vt:lpstr>
      <vt:lpstr>Éghajlatmentő MI? Példák</vt:lpstr>
      <vt:lpstr>Éghajlatmentő MI? Példák</vt:lpstr>
      <vt:lpstr>Gyakorlati feladat Ötlet labor „Zöld MI"   Intelligens alkalmazás fejlesztése az energiatakarékosság érdekében 
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 und Umwelt Klimaretter KI?</dc:title>
  <dc:creator>Petra W</dc:creator>
  <cp:lastModifiedBy>Kemenesi Ágoston</cp:lastModifiedBy>
  <cp:revision>5</cp:revision>
  <dcterms:created xsi:type="dcterms:W3CDTF">2022-10-09T18:42:08Z</dcterms:created>
  <dcterms:modified xsi:type="dcterms:W3CDTF">2023-02-03T10:05:04Z</dcterms:modified>
</cp:coreProperties>
</file>