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1" r:id="rId4"/>
    <p:sldId id="256" r:id="rId5"/>
    <p:sldId id="262" r:id="rId6"/>
    <p:sldId id="272" r:id="rId7"/>
    <p:sldId id="274" r:id="rId8"/>
    <p:sldId id="258" r:id="rId9"/>
    <p:sldId id="259" r:id="rId10"/>
    <p:sldId id="275" r:id="rId11"/>
    <p:sldId id="264" r:id="rId12"/>
    <p:sldId id="263" r:id="rId13"/>
    <p:sldId id="273" r:id="rId14"/>
    <p:sldId id="265" r:id="rId15"/>
    <p:sldId id="268" r:id="rId16"/>
    <p:sldId id="267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537"/>
  </p:normalViewPr>
  <p:slideViewPr>
    <p:cSldViewPr snapToGrid="0" snapToObjects="1">
      <p:cViewPr varScale="1">
        <p:scale>
          <a:sx n="58" d="100"/>
          <a:sy n="58" d="100"/>
        </p:scale>
        <p:origin x="78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D0596E0-E4BB-2F4F-9103-30D6CA6D2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4852" y="-10537"/>
            <a:ext cx="9693408" cy="685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C350FD5-98AC-F24A-B1B2-3BE53C7873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1" y="4499338"/>
            <a:ext cx="981320" cy="981320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7F3EC346-3EB5-784D-9E16-6CFB6ABCD6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12324" y="5828419"/>
            <a:ext cx="3116111" cy="9379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35848-7951-8743-BE01-0D2DA1C28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535" y="1393797"/>
            <a:ext cx="7878653" cy="3563966"/>
          </a:xfrm>
        </p:spPr>
        <p:txBody>
          <a:bodyPr anchor="b"/>
          <a:lstStyle>
            <a:lvl1pPr algn="ctr">
              <a:defRPr sz="6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FF0B17-0E63-1B40-B625-4C8D0DBB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A50A21-B092-A347-BEBF-1739ECD4CF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6330" y="5826416"/>
            <a:ext cx="1406923" cy="937948"/>
          </a:xfrm>
          <a:prstGeom prst="rect">
            <a:avLst/>
          </a:prstGeom>
        </p:spPr>
      </p:pic>
      <p:pic>
        <p:nvPicPr>
          <p:cNvPr id="15" name="Grafik 1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8B291F4D-3163-EE4A-8611-40F120FBFE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3841" y="5586413"/>
            <a:ext cx="1315704" cy="481642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0BFE2D-2317-0440-8DF7-7D97DE14030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689" y="6239832"/>
            <a:ext cx="1894989" cy="481643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7A50DD-5D90-534C-8151-A7CA4E9BD7A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6AD379-7819-EF4E-8233-B29E9C389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55852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6C9C6C-7D01-AE46-8451-D3E9E283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505" y="363537"/>
            <a:ext cx="8961120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B93AE1-4AA6-8E43-9150-7D8D9F648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11954" y="1771205"/>
            <a:ext cx="8714671" cy="4351338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AA23C2-2F02-5D46-896D-AC62A0F7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17.12.2022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9B5143-2F2B-6C47-B75B-38BE94AB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A8CE72-22FA-EE40-89C2-914D6B5E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E8B5E5-287E-7F42-831F-A126B05E5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207" y="228600"/>
            <a:ext cx="1315704" cy="69187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B77F33C-BEDC-924B-AB9D-1CCFD3F28C77}"/>
              </a:ext>
            </a:extLst>
          </p:cNvPr>
          <p:cNvSpPr/>
          <p:nvPr userDrawn="1"/>
        </p:nvSpPr>
        <p:spPr>
          <a:xfrm>
            <a:off x="1085088" y="5266944"/>
            <a:ext cx="280416" cy="6217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032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78A0322-74D9-E44A-B342-C556A7056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558528" cy="6858000"/>
          </a:xfrm>
          <a:prstGeom prst="rect">
            <a:avLst/>
          </a:prstGeom>
        </p:spPr>
      </p:pic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0507D15-D788-E148-9BA5-6529D9219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9E6562-3541-6D41-B604-F75D81D07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DBF76F-67FE-A945-8C84-ABE15634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17.12.2022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2DCE4D-AFB2-E24B-A575-4F45B394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35B5CD-3CF1-A947-9A98-A7220AE5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6FDDD73-2BC0-E140-AF8F-9FDF522E61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1078480" y="5776676"/>
            <a:ext cx="1315704" cy="69187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F2BA0B5-CCA0-ED4C-A7EA-D405EE4F09E5}"/>
              </a:ext>
            </a:extLst>
          </p:cNvPr>
          <p:cNvSpPr/>
          <p:nvPr userDrawn="1"/>
        </p:nvSpPr>
        <p:spPr>
          <a:xfrm>
            <a:off x="1060704" y="5266944"/>
            <a:ext cx="292608" cy="5974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19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1E346B4-F77E-F243-91E3-931B1D51F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B91EB3-149D-F34D-9453-0B298FAC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365125"/>
            <a:ext cx="9807129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487B07-1D84-8A49-A163-8109574E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93408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F037FC-80A0-1645-A321-E8DB70EB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17.12.2022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D18281-EBE8-8E4B-87B1-FF34B3E9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C7D3F3-D35C-204D-9D7C-956D5659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F03526-3269-4343-A8FB-199640CAF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966" y="35948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6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6261C23-90E1-6949-A8FC-667089A62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64"/>
          <a:stretch/>
        </p:blipFill>
        <p:spPr>
          <a:xfrm>
            <a:off x="0" y="-511444"/>
            <a:ext cx="12192000" cy="7369443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1D92DE7-59A9-DC42-8407-DF1FC81222D4}"/>
              </a:ext>
            </a:extLst>
          </p:cNvPr>
          <p:cNvSpPr/>
          <p:nvPr userDrawn="1"/>
        </p:nvSpPr>
        <p:spPr>
          <a:xfrm>
            <a:off x="645870" y="949325"/>
            <a:ext cx="10515599" cy="4510087"/>
          </a:xfrm>
          <a:prstGeom prst="roundRect">
            <a:avLst/>
          </a:prstGeom>
          <a:solidFill>
            <a:schemeClr val="bg1">
              <a:alpha val="70309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DF437B-124A-4F41-B3E5-1B509958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0"/>
            <a:ext cx="9645004" cy="3554413"/>
          </a:xfrm>
        </p:spPr>
        <p:txBody>
          <a:bodyPr anchor="b"/>
          <a:lstStyle>
            <a:lvl1pPr>
              <a:defRPr sz="6000"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6980F3-AC60-4C4D-AA10-EE5175D6A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A9A361-FD8E-DE40-9310-43D069ED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17.12.2022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DB302D-0E2C-9F4E-AD53-B5F84C9F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482FB9-1F13-0440-8751-82AA6F23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C4C0E1-76A1-7045-A770-E28B51BC7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351" y="-10882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A918594-422A-3046-B15B-1CFF09991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E18E06-AC08-2C45-B44D-D2E3DE141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054" y="365125"/>
            <a:ext cx="9782745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58D1AD-7C63-AC4C-9B8A-77E140EF4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58F2E8-EA65-CA49-B96C-54F98414E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E802A-8C0D-094A-8185-8B91C80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17.12.2022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4E1643-9DE5-C14F-9277-05A5DE1B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C30443-B971-BC43-B958-978EE87B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7F6A253-54A2-9D4D-8FD7-A2C924EA47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3313149-DFE5-ED41-BDA0-125A9E314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DBC076-01E6-094B-B3D7-8A7C4645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979" y="365125"/>
            <a:ext cx="8786566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6D1774-A6F6-5B44-9063-74511DB6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703064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69837B-4066-2842-A882-61179BADF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03064" cy="368458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AD2673-9402-F34A-950D-07F1C2590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45480" y="1681163"/>
            <a:ext cx="4703064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424258-04C4-4C47-8D09-B0C0C45E9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45480" y="2505075"/>
            <a:ext cx="4703064" cy="368458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9F2045-DC9A-4F4D-BBEB-C251E7CC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17.12.2022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9503B1-FD6B-5B49-A61C-F657995B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5F6D56-6098-4740-A09C-789B9AA4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7AE4024-01ED-9441-B2D9-C0027374A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19DBEF3-5EB4-D648-85B3-02EB8EEA5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64"/>
          <a:stretch/>
        </p:blipFill>
        <p:spPr>
          <a:xfrm>
            <a:off x="0" y="-487060"/>
            <a:ext cx="12192000" cy="7369443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AF512F84-989F-CA48-A79C-28A819B15C0D}"/>
              </a:ext>
            </a:extLst>
          </p:cNvPr>
          <p:cNvSpPr/>
          <p:nvPr userDrawn="1"/>
        </p:nvSpPr>
        <p:spPr>
          <a:xfrm>
            <a:off x="838199" y="815793"/>
            <a:ext cx="10515599" cy="148884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5183EF-CCBB-F04C-9563-A3A766C9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48667"/>
            <a:ext cx="10515600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E57408-A50C-2E4F-9354-6960CD69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17.12.2022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682397-A8AD-0D49-BE6C-F3A3E276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5B65EE-C4C4-D74B-A382-E858238C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978FC11-1329-394C-AE5E-9BE0503645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80347" y="-110253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DF80AE-F703-F14D-A5B3-2832E26C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17.12.2022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FC7ADB-3080-634B-896D-FEF03672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8A22C3-275C-964B-B758-30FEBD5E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27F36B-618B-2B46-9381-88A40134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615" r="6878"/>
          <a:stretch/>
        </p:blipFill>
        <p:spPr>
          <a:xfrm rot="-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ECCF2D-43C7-244F-AEEC-9DD6CD2902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80348" y="23406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3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B271778-A9EC-7543-8095-74F813F05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8592" y="365125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D6022E-927B-3E44-8618-402A69F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1DC629-A3D4-654A-BA36-08A726B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277548" cy="4873625"/>
          </a:xfrm>
        </p:spPr>
        <p:txBody>
          <a:bodyPr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  <a:lvl2pPr>
              <a:defRPr sz="2800">
                <a:latin typeface="Poppins" pitchFamily="2" charset="77"/>
                <a:cs typeface="Poppins" pitchFamily="2" charset="77"/>
              </a:defRPr>
            </a:lvl2pPr>
            <a:lvl3pPr>
              <a:defRPr sz="2400">
                <a:latin typeface="Poppins" pitchFamily="2" charset="77"/>
                <a:cs typeface="Poppins" pitchFamily="2" charset="77"/>
              </a:defRPr>
            </a:lvl3pPr>
            <a:lvl4pPr>
              <a:defRPr sz="2000">
                <a:latin typeface="Poppins" pitchFamily="2" charset="77"/>
                <a:cs typeface="Poppins" pitchFamily="2" charset="77"/>
              </a:defRPr>
            </a:lvl4pPr>
            <a:lvl5pPr>
              <a:defRPr sz="2000">
                <a:latin typeface="Poppins" pitchFamily="2" charset="77"/>
                <a:cs typeface="Poppi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EFA41F-3C7A-8A4E-9D41-BA837A5D6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9B57D5-A92F-6E41-BCC5-9C7F70E9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17.12.2022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7567E9-CD6E-054C-BE3A-C96536F3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1DACB7-8EB1-064B-80E1-BD1DBA89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FB317C-9CC9-6743-8267-7AAFA20C4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3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1DA0695-94DA-FD41-9DBE-FCCD8D15B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5285FA-59BF-6E4F-9DD0-28FE3F86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53ED06B-70A2-6D46-A3DF-86D6E1AC0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3263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700613-352E-EF4E-AE5C-EE1A734C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076FA9-104B-6644-8300-E8CF72B4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17.12.2022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D0AFC1-C729-9446-B8A1-01BBB765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A726B1-6039-0745-86CB-EAB2549A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90F8496-E273-B04A-B51E-F131C69806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4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ABFD32-FEE4-3F40-A614-1595351B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DDD217-CABE-A54D-8B76-10BB2C04F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8D5EEF-549C-6D45-8368-9946889D6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E93A-A17C-2F41-A87E-D6F660F63B83}" type="datetimeFigureOut">
              <a:rPr lang="de-DE" smtClean="0"/>
              <a:t>17.12.2022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1FE557-9715-3C46-9460-3218517C7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68E82C-CD3C-7743-B162-01E2B4AFE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17DC8-9E31-654B-9CE0-722155DA87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07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6OUGRsslJY&amp;ab_channel=AnaconaVillarroelRodrigo" TargetMode="External"/><Relationship Id="rId2" Type="http://schemas.openxmlformats.org/officeDocument/2006/relationships/hyperlink" Target="https://www.youtube.com/watch?v=Rvj3Oblscqw&amp;ab_channel=Sa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tbreeder.com/beta/browse" TargetMode="External"/><Relationship Id="rId5" Type="http://schemas.openxmlformats.org/officeDocument/2006/relationships/hyperlink" Target="https://www.eloquentron3000.com/" TargetMode="External"/><Relationship Id="rId4" Type="http://schemas.openxmlformats.org/officeDocument/2006/relationships/hyperlink" Target="https://botnik.org/content/harry-potter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s://www.researchgate.net/profile/Ian-Mcmanus/publication/4732061/figure/fig8/AS:668901159477255@1536489872531/Schotter-Gravel-stones-Computer-generated-image-by-Georg-Nees-1968-1971-The-work-is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https://www.heikewerner.com/images/nees_print1_plastik1.jpg" TargetMode="Externa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s://sothebys-md.brightspotcdn.com/dims4/default/fd378fc/2147483647/strip/true/crop/1024x1024+0+0/resize/385x385!/quality/90/?url=http%3A%2F%2Fsothebys-brightspot.s3.amazonaws.com%2Fmedia-desk%2Fd6%2Fa6%2Fe9697f524b75864249642566bb94%2Fl22235-c5p86-cs-01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https://upload.wikimedia.org/wikipedia/commons/thumb/c/c1/Edmond_de_Belamy.png/1200px-Edmond_de_Belamy.png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03A55-8A99-10CF-4C59-16969899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Ez művészet</a:t>
            </a:r>
            <a:r>
              <a:rPr lang="hu-HU" dirty="0" smtClean="0"/>
              <a:t>?</a:t>
            </a:r>
            <a:endParaRPr lang="de-DE" dirty="0"/>
          </a:p>
        </p:txBody>
      </p:sp>
      <p:pic>
        <p:nvPicPr>
          <p:cNvPr id="1026" name="Picture 2" descr="View full screen - View 1 of Lot 9. AI Generated Nude Portrait #7 Frame #64.">
            <a:extLst>
              <a:ext uri="{FF2B5EF4-FFF2-40B4-BE49-F238E27FC236}">
                <a16:creationId xmlns:a16="http://schemas.microsoft.com/office/drawing/2014/main" id="{2CA20697-4AC5-C94D-E4BB-84A22A34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0" y="1474787"/>
            <a:ext cx="4889500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o is the author of AI artwork? - Y-LOT Foundation">
            <a:extLst>
              <a:ext uri="{FF2B5EF4-FFF2-40B4-BE49-F238E27FC236}">
                <a16:creationId xmlns:a16="http://schemas.microsoft.com/office/drawing/2014/main" id="{C715C3E0-2E96-56DB-2AB9-4DD4362A6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r="13776"/>
          <a:stretch/>
        </p:blipFill>
        <p:spPr bwMode="auto">
          <a:xfrm>
            <a:off x="5867869" y="1474786"/>
            <a:ext cx="5062671" cy="488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D03738C-20E6-77CB-B36B-E36B12CDAE38}"/>
              </a:ext>
            </a:extLst>
          </p:cNvPr>
          <p:cNvSpPr txBox="1"/>
          <p:nvPr/>
        </p:nvSpPr>
        <p:spPr>
          <a:xfrm>
            <a:off x="1128713" y="6364287"/>
            <a:ext cx="43158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de-AT" sz="1050" dirty="0"/>
              <a:t>Robbie </a:t>
            </a:r>
            <a:r>
              <a:rPr lang="de-AT" sz="1050" dirty="0" err="1"/>
              <a:t>Barrat</a:t>
            </a:r>
            <a:endParaRPr lang="de-AT" sz="1050" dirty="0"/>
          </a:p>
          <a:p>
            <a:pPr algn="r" fontAlgn="base"/>
            <a:r>
              <a:rPr lang="hu-HU" sz="1050" i="1" dirty="0"/>
              <a:t>„Akt portré #7 Képkocka #64” </a:t>
            </a:r>
            <a:endParaRPr lang="de-DE" sz="1050" i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D58F622-A114-3857-C5C6-10DCE37796F0}"/>
              </a:ext>
            </a:extLst>
          </p:cNvPr>
          <p:cNvSpPr txBox="1"/>
          <p:nvPr/>
        </p:nvSpPr>
        <p:spPr>
          <a:xfrm>
            <a:off x="5867869" y="6364287"/>
            <a:ext cx="4315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AT" sz="1050" dirty="0" err="1"/>
              <a:t>Obvious</a:t>
            </a:r>
            <a:r>
              <a:rPr lang="de-AT" sz="1050" dirty="0"/>
              <a:t> </a:t>
            </a:r>
          </a:p>
          <a:p>
            <a:pPr fontAlgn="base"/>
            <a:r>
              <a:rPr lang="de-AT" sz="1050" i="1" dirty="0"/>
              <a:t>Edmond de </a:t>
            </a:r>
            <a:r>
              <a:rPr lang="de-AT" sz="1050" i="1" dirty="0" err="1"/>
              <a:t>Belamy</a:t>
            </a:r>
            <a:endParaRPr lang="de-DE" sz="600" i="1" dirty="0"/>
          </a:p>
        </p:txBody>
      </p:sp>
    </p:spTree>
    <p:extLst>
      <p:ext uri="{BB962C8B-B14F-4D97-AF65-F5344CB8AC3E}">
        <p14:creationId xmlns:p14="http://schemas.microsoft.com/office/powerpoint/2010/main" val="3993110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704D7-C9A0-0E40-506F-550E5B0E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Csak az emberek lehetnek </a:t>
            </a:r>
            <a:r>
              <a:rPr lang="hu-HU" dirty="0" err="1" smtClean="0"/>
              <a:t>kreatívak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69AD8C-D0CE-06E4-1D68-6A257ED22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/>
              <a:t>MI-szoftverek </a:t>
            </a:r>
            <a:r>
              <a:rPr lang="hu-HU" dirty="0"/>
              <a:t>(Példák a linkre kattintva!)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hu-HU" dirty="0" err="1"/>
              <a:t>Egészítsd</a:t>
            </a:r>
            <a:r>
              <a:rPr lang="hu-HU" dirty="0"/>
              <a:t> </a:t>
            </a:r>
            <a:r>
              <a:rPr lang="hu-HU" dirty="0" smtClean="0"/>
              <a:t>ki </a:t>
            </a:r>
            <a:r>
              <a:rPr lang="de-DE" dirty="0" smtClean="0">
                <a:hlinkClick r:id="rId2"/>
              </a:rPr>
              <a:t>Beethoven</a:t>
            </a:r>
            <a:r>
              <a:rPr lang="de-DE" dirty="0" smtClean="0"/>
              <a:t> </a:t>
            </a:r>
            <a:r>
              <a:rPr lang="hu-HU" dirty="0" smtClean="0"/>
              <a:t>és</a:t>
            </a:r>
            <a:r>
              <a:rPr lang="de-DE" dirty="0" smtClean="0"/>
              <a:t> </a:t>
            </a:r>
            <a:r>
              <a:rPr lang="de-DE" dirty="0" smtClean="0">
                <a:hlinkClick r:id="rId3"/>
              </a:rPr>
              <a:t>Schubert</a:t>
            </a:r>
            <a:r>
              <a:rPr lang="hu-HU" dirty="0" smtClean="0"/>
              <a:t> befejezetlen műveit!</a:t>
            </a:r>
            <a:endParaRPr lang="de-DE" dirty="0"/>
          </a:p>
          <a:p>
            <a:r>
              <a:rPr lang="hu-HU" dirty="0"/>
              <a:t>Írj teljesen </a:t>
            </a:r>
            <a:r>
              <a:rPr lang="hu-HU" dirty="0" smtClean="0"/>
              <a:t>új </a:t>
            </a:r>
            <a:r>
              <a:rPr lang="de-DE" dirty="0" smtClean="0">
                <a:hlinkClick r:id="rId4"/>
              </a:rPr>
              <a:t>Harry </a:t>
            </a:r>
            <a:r>
              <a:rPr lang="de-DE" dirty="0">
                <a:hlinkClick r:id="rId4"/>
              </a:rPr>
              <a:t>Potter </a:t>
            </a:r>
            <a:r>
              <a:rPr lang="hu-HU" dirty="0" smtClean="0">
                <a:hlinkClick r:id="rId4"/>
              </a:rPr>
              <a:t>fejezeteket</a:t>
            </a:r>
            <a:endParaRPr lang="de-DE" dirty="0"/>
          </a:p>
          <a:p>
            <a:r>
              <a:rPr lang="hu-HU" dirty="0" smtClean="0"/>
              <a:t>Írj</a:t>
            </a:r>
            <a:r>
              <a:rPr lang="de-DE" dirty="0" smtClean="0"/>
              <a:t> </a:t>
            </a:r>
            <a:r>
              <a:rPr lang="hu-HU" dirty="0" smtClean="0">
                <a:hlinkClick r:id="rId5"/>
              </a:rPr>
              <a:t>szerelmes verseket</a:t>
            </a:r>
            <a:endParaRPr lang="de-DE" dirty="0"/>
          </a:p>
          <a:p>
            <a:r>
              <a:rPr lang="hu-HU" dirty="0"/>
              <a:t>Alkoss teljesen új </a:t>
            </a:r>
            <a:r>
              <a:rPr lang="de-DE" dirty="0" err="1" smtClean="0">
                <a:hlinkClick r:id="rId6"/>
              </a:rPr>
              <a:t>fantasy</a:t>
            </a:r>
            <a:r>
              <a:rPr lang="de-DE" dirty="0" smtClean="0">
                <a:hlinkClick r:id="rId6"/>
              </a:rPr>
              <a:t> </a:t>
            </a:r>
            <a:r>
              <a:rPr lang="hu-HU" dirty="0" smtClean="0">
                <a:hlinkClick r:id="rId6"/>
              </a:rPr>
              <a:t>karaktereket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9999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A0F00-4210-C375-E340-93AA4484D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Csak az emberek lehetnek </a:t>
            </a:r>
            <a:r>
              <a:rPr lang="hu-HU" dirty="0" err="1" smtClean="0"/>
              <a:t>kreatívak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BDB588-5BFC-4728-EC7F-D6A7BD17C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számítógép által generált művészet az 1960-as évek óta jelen </a:t>
            </a:r>
            <a:r>
              <a:rPr lang="hu-HU" dirty="0" smtClean="0"/>
              <a:t>van.</a:t>
            </a:r>
            <a:endParaRPr lang="de-AT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98EF208-EE6F-43B9-1EAB-B9F2B02AD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121" name="Grafik 5" descr="Schotter (Gravel stones). Computer-generated image by Georg Nees,... |  Download Scientific Diagram">
            <a:extLst>
              <a:ext uri="{FF2B5EF4-FFF2-40B4-BE49-F238E27FC236}">
                <a16:creationId xmlns:a16="http://schemas.microsoft.com/office/drawing/2014/main" id="{FEC32ACB-57BD-9663-DE13-8217DB8AC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0" y="2892056"/>
            <a:ext cx="2108791" cy="363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80F25C-5CD0-1D21-0572-012BEC6E6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1395" y="2892055"/>
            <a:ext cx="1568071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123" name="Grafik 4" descr="Ein Bild, das Tastatur, gefliest enthält.&#10;&#10;Automatisch generierte Beschreibung">
            <a:extLst>
              <a:ext uri="{FF2B5EF4-FFF2-40B4-BE49-F238E27FC236}">
                <a16:creationId xmlns:a16="http://schemas.microsoft.com/office/drawing/2014/main" id="{D5279D64-2183-094A-A085-871D062F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94" y="2892055"/>
            <a:ext cx="3600819" cy="360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22F5401-7679-99C0-0E12-583374F7895C}"/>
              </a:ext>
            </a:extLst>
          </p:cNvPr>
          <p:cNvSpPr txBox="1"/>
          <p:nvPr/>
        </p:nvSpPr>
        <p:spPr>
          <a:xfrm>
            <a:off x="7437534" y="5569544"/>
            <a:ext cx="227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Georg </a:t>
            </a:r>
            <a:r>
              <a:rPr lang="hu-HU" dirty="0" err="1"/>
              <a:t>Nees</a:t>
            </a:r>
            <a:r>
              <a:rPr lang="hu-HU" dirty="0"/>
              <a:t> német művész alkotásai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BE752E-22AE-EDC5-A220-C568B62AA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Csak az emberek lehetnek </a:t>
            </a:r>
            <a:r>
              <a:rPr lang="hu-HU" dirty="0" err="1" smtClean="0"/>
              <a:t>kreatívak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A95EAA-F7A6-0EE0-8588-803E3E2C1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A művészvilágban az MI használatával új mozgalom bontakozott ki, </a:t>
            </a:r>
            <a:r>
              <a:rPr lang="hu-HU" dirty="0" err="1"/>
              <a:t>újraértelmezve</a:t>
            </a:r>
            <a:r>
              <a:rPr lang="hu-HU" dirty="0"/>
              <a:t> a kreativitást és a </a:t>
            </a:r>
            <a:r>
              <a:rPr lang="hu-HU" dirty="0" smtClean="0"/>
              <a:t>szerzőséget</a:t>
            </a:r>
            <a:r>
              <a:rPr lang="de-AT" dirty="0" smtClean="0"/>
              <a:t>.</a:t>
            </a:r>
            <a:endParaRPr lang="de-AT" dirty="0"/>
          </a:p>
          <a:p>
            <a:endParaRPr lang="de-AT" dirty="0"/>
          </a:p>
          <a:p>
            <a:pPr marL="0" indent="0">
              <a:buNone/>
            </a:pPr>
            <a:r>
              <a:rPr lang="hu-HU" b="1" dirty="0"/>
              <a:t>Vitassátok meg kis csoportokban</a:t>
            </a:r>
            <a:r>
              <a:rPr lang="de-AT" b="1" dirty="0" smtClean="0"/>
              <a:t>!</a:t>
            </a:r>
            <a:endParaRPr lang="de-AT" b="1" dirty="0"/>
          </a:p>
          <a:p>
            <a:r>
              <a:rPr lang="hu-HU" dirty="0"/>
              <a:t>A kreatív kivitelezés csak az emberek kiváltsága vagy MI-k is lehetnek </a:t>
            </a:r>
            <a:r>
              <a:rPr lang="hu-HU" dirty="0" err="1"/>
              <a:t>kreatívak</a:t>
            </a:r>
            <a:r>
              <a:rPr lang="hu-HU" dirty="0"/>
              <a:t>?</a:t>
            </a:r>
          </a:p>
          <a:p>
            <a:r>
              <a:rPr lang="hu-HU" dirty="0"/>
              <a:t> </a:t>
            </a:r>
            <a:r>
              <a:rPr lang="hu-HU" dirty="0" smtClean="0"/>
              <a:t>Nyomdokaiba </a:t>
            </a:r>
            <a:r>
              <a:rPr lang="hu-HU" dirty="0"/>
              <a:t>léphet valaha az MI az emberi és művészi kreativitásnak?</a:t>
            </a:r>
            <a:r>
              <a:rPr lang="de-AT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3621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5173CE-766C-DA1C-F173-892E51311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Az, hogy az MI valóban képes-e művészetet létrehozni, </a:t>
            </a:r>
            <a:r>
              <a:rPr lang="hu-HU" b="1" dirty="0" smtClean="0"/>
              <a:t>vitatott</a:t>
            </a:r>
            <a:r>
              <a:rPr lang="de-AT" dirty="0" smtClean="0"/>
              <a:t>.</a:t>
            </a:r>
            <a:endParaRPr lang="de-AT" dirty="0"/>
          </a:p>
          <a:p>
            <a:pPr marL="0" indent="0">
              <a:buNone/>
            </a:pPr>
            <a:endParaRPr lang="de-AT" dirty="0"/>
          </a:p>
          <a:p>
            <a:pPr marL="0" indent="0" algn="just">
              <a:buNone/>
            </a:pPr>
            <a:r>
              <a:rPr lang="hu-HU" dirty="0"/>
              <a:t>Egyrészt a művészet felfogható úgy, mint </a:t>
            </a:r>
            <a:r>
              <a:rPr lang="hu-HU" b="1" dirty="0"/>
              <a:t>ember alkotta</a:t>
            </a:r>
            <a:r>
              <a:rPr lang="hu-HU" dirty="0"/>
              <a:t> dolog, másrészt viszont a befogadó szemszögéből vizsgálva minden művészetnek tekinthető, ami valamilyen módon </a:t>
            </a:r>
            <a:r>
              <a:rPr lang="hu-HU" b="1" dirty="0"/>
              <a:t>megérint minket</a:t>
            </a:r>
            <a:r>
              <a:rPr lang="hu-HU" dirty="0"/>
              <a:t> (függetlenül attól, hogy ki az alkotó </a:t>
            </a:r>
            <a:r>
              <a:rPr lang="hu-HU" dirty="0">
                <a:sym typeface="Wingdings" panose="05000000000000000000" pitchFamily="2" charset="2"/>
              </a:rPr>
              <a:t></a:t>
            </a:r>
            <a:r>
              <a:rPr lang="hu-HU" dirty="0"/>
              <a:t> tehát egy MI is lehet művész)</a:t>
            </a:r>
            <a:r>
              <a:rPr lang="de-AT" dirty="0" smtClean="0"/>
              <a:t>.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3362F92-D949-AF94-D847-47190AE3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Csak az emberek lehetnek </a:t>
            </a:r>
            <a:r>
              <a:rPr lang="hu-HU" dirty="0" err="1" smtClean="0"/>
              <a:t>kreatívak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6022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F2749-03B7-5125-59E6-7F91A425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Hogyan </a:t>
            </a:r>
            <a:r>
              <a:rPr lang="hu-HU" dirty="0"/>
              <a:t>működnek ezek a programok?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842F4-9753-D2C7-0896-7354621BC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79" y="1783515"/>
            <a:ext cx="9807129" cy="5005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 smtClean="0"/>
              <a:t>1. példa</a:t>
            </a:r>
            <a:r>
              <a:rPr lang="de-DE" b="1" dirty="0" smtClean="0"/>
              <a:t>: GAN (“Generative </a:t>
            </a:r>
            <a:r>
              <a:rPr lang="de-DE" b="1" dirty="0" err="1" smtClean="0"/>
              <a:t>Adversarial</a:t>
            </a:r>
            <a:r>
              <a:rPr lang="de-DE" b="1" dirty="0" smtClean="0"/>
              <a:t> Networks”</a:t>
            </a:r>
            <a:r>
              <a:rPr lang="hu-HU" b="1" dirty="0" smtClean="0"/>
              <a:t> = generatív ellenséges hálózatok</a:t>
            </a:r>
            <a:r>
              <a:rPr lang="de-DE" b="1" dirty="0" smtClean="0"/>
              <a:t>)</a:t>
            </a:r>
          </a:p>
          <a:p>
            <a:pPr marL="0" indent="0">
              <a:buNone/>
            </a:pPr>
            <a:r>
              <a:rPr lang="hu-HU" dirty="0"/>
              <a:t>két versengő rendszer</a:t>
            </a:r>
            <a:r>
              <a:rPr lang="de-AT" dirty="0" smtClean="0"/>
              <a:t>:</a:t>
            </a:r>
            <a:r>
              <a:rPr lang="de-AT" dirty="0"/>
              <a:t/>
            </a:r>
            <a:br>
              <a:rPr lang="de-AT" dirty="0"/>
            </a:br>
            <a:r>
              <a:rPr lang="de-AT" b="1" dirty="0" err="1" smtClean="0"/>
              <a:t>gener</a:t>
            </a:r>
            <a:r>
              <a:rPr lang="hu-HU" b="1" dirty="0" smtClean="0"/>
              <a:t>á</a:t>
            </a:r>
            <a:r>
              <a:rPr lang="de-AT" b="1" dirty="0" err="1" smtClean="0"/>
              <a:t>tor</a:t>
            </a:r>
            <a:r>
              <a:rPr lang="de-AT" b="1" dirty="0" smtClean="0"/>
              <a:t> </a:t>
            </a:r>
            <a:r>
              <a:rPr lang="hu-HU" b="1" dirty="0" smtClean="0"/>
              <a:t>és</a:t>
            </a:r>
            <a:r>
              <a:rPr lang="de-AT" b="1" dirty="0" smtClean="0"/>
              <a:t> </a:t>
            </a:r>
            <a:r>
              <a:rPr lang="de-AT" b="1" dirty="0" err="1" smtClean="0"/>
              <a:t>dis</a:t>
            </a:r>
            <a:r>
              <a:rPr lang="hu-HU" b="1" dirty="0" err="1" smtClean="0"/>
              <a:t>zk</a:t>
            </a:r>
            <a:r>
              <a:rPr lang="de-AT" b="1" dirty="0" err="1" smtClean="0"/>
              <a:t>rimin</a:t>
            </a:r>
            <a:r>
              <a:rPr lang="hu-HU" b="1" dirty="0" smtClean="0"/>
              <a:t>á</a:t>
            </a:r>
            <a:r>
              <a:rPr lang="de-AT" b="1" dirty="0" err="1" smtClean="0"/>
              <a:t>tor</a:t>
            </a:r>
            <a:endParaRPr lang="de-AT" b="1" dirty="0"/>
          </a:p>
          <a:p>
            <a:r>
              <a:rPr lang="hu-HU" dirty="0"/>
              <a:t>A generátor új adatokat (pl. képeket) hoz </a:t>
            </a:r>
            <a:r>
              <a:rPr lang="hu-HU" dirty="0" smtClean="0"/>
              <a:t>létre</a:t>
            </a:r>
            <a:endParaRPr lang="hu-HU" dirty="0"/>
          </a:p>
          <a:p>
            <a:r>
              <a:rPr lang="hu-HU" dirty="0" smtClean="0"/>
              <a:t>Megpróbálja </a:t>
            </a:r>
            <a:r>
              <a:rPr lang="hu-HU" dirty="0"/>
              <a:t>megkülönböztetni a generátor által létrehozott adatokat a tanult adatoktól és felismerni, hogy azok mesterségesen generáltak-e</a:t>
            </a:r>
            <a:r>
              <a:rPr lang="hu-HU" dirty="0" smtClean="0"/>
              <a:t>.</a:t>
            </a:r>
            <a:endParaRPr lang="hu-HU" dirty="0"/>
          </a:p>
          <a:p>
            <a:r>
              <a:rPr lang="hu-HU" dirty="0" smtClean="0"/>
              <a:t>Állandó interakció</a:t>
            </a:r>
            <a:endParaRPr lang="hu-HU" dirty="0"/>
          </a:p>
          <a:p>
            <a:r>
              <a:rPr lang="hu-HU" dirty="0" smtClean="0"/>
              <a:t>A </a:t>
            </a:r>
            <a:r>
              <a:rPr lang="hu-HU" dirty="0"/>
              <a:t>rendszer önálló tanulás révén, egyre valósághűbb képeket eredményez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232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F2749-03B7-5125-59E6-7F91A425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Hogyan </a:t>
            </a:r>
            <a:r>
              <a:rPr lang="hu-HU" dirty="0"/>
              <a:t>működnek ezek a </a:t>
            </a:r>
            <a:r>
              <a:rPr lang="hu-HU" dirty="0" smtClean="0"/>
              <a:t>programok?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842F4-9753-D2C7-0896-7354621BC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79" y="2073074"/>
            <a:ext cx="9807129" cy="4277850"/>
          </a:xfrm>
        </p:spPr>
        <p:txBody>
          <a:bodyPr>
            <a:normAutofit/>
          </a:bodyPr>
          <a:lstStyle/>
          <a:p>
            <a:r>
              <a:rPr lang="hu-HU" b="1" dirty="0" smtClean="0"/>
              <a:t>2. példa</a:t>
            </a:r>
            <a:r>
              <a:rPr lang="de-DE" b="1" dirty="0" smtClean="0"/>
              <a:t>: </a:t>
            </a:r>
            <a:r>
              <a:rPr lang="hu-HU" b="1" dirty="0" smtClean="0"/>
              <a:t>Transzformátorok</a:t>
            </a:r>
            <a:endParaRPr lang="de-DE" b="1" dirty="0"/>
          </a:p>
          <a:p>
            <a:r>
              <a:rPr lang="hu-HU" dirty="0"/>
              <a:t>Neurális hálózatok</a:t>
            </a:r>
            <a:endParaRPr lang="de-AT" dirty="0"/>
          </a:p>
          <a:p>
            <a:r>
              <a:rPr lang="hu-HU" dirty="0"/>
              <a:t>Az egyes képpontok vagy szótagok a többihez viszonyítva </a:t>
            </a:r>
            <a:r>
              <a:rPr lang="hu-HU" dirty="0" smtClean="0"/>
              <a:t>kerülnek elhelyezésre</a:t>
            </a:r>
            <a:endParaRPr lang="de-AT" dirty="0"/>
          </a:p>
          <a:p>
            <a:r>
              <a:rPr lang="hu-HU" dirty="0"/>
              <a:t>Például: a rendszer megtanulhatja társítani az „étel” vagy „reggeli” szavakat az „enni” szóhoz vagy felismerhet egyes ismétlődő motívumokat zeneművek vagy képek esetében, amelyeket aztán maga is </a:t>
            </a:r>
            <a:r>
              <a:rPr lang="hu-HU" dirty="0" smtClean="0"/>
              <a:t>alkalmazhat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474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F2749-03B7-5125-59E6-7F91A425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Hogyan működnek ezek a programok?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842F4-9753-D2C7-0896-7354621BC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b="1" dirty="0" smtClean="0"/>
              <a:t>Példák</a:t>
            </a:r>
            <a:endParaRPr lang="de-DE" b="1" dirty="0"/>
          </a:p>
          <a:p>
            <a:r>
              <a:rPr lang="hu-HU" dirty="0"/>
              <a:t>Emberekről vagy tárgyakról készült fotók animálása</a:t>
            </a:r>
          </a:p>
          <a:p>
            <a:r>
              <a:rPr lang="hu-HU" dirty="0" smtClean="0"/>
              <a:t>Fekete-fehér </a:t>
            </a:r>
            <a:r>
              <a:rPr lang="hu-HU" dirty="0"/>
              <a:t>filmek vagy képek utólagos </a:t>
            </a:r>
            <a:r>
              <a:rPr lang="hu-HU" dirty="0" smtClean="0"/>
              <a:t>színezése</a:t>
            </a:r>
            <a:endParaRPr lang="hu-HU" dirty="0"/>
          </a:p>
          <a:p>
            <a:r>
              <a:rPr lang="hu-HU" dirty="0" smtClean="0"/>
              <a:t>Teljesen </a:t>
            </a:r>
            <a:r>
              <a:rPr lang="hu-HU" dirty="0"/>
              <a:t>új képek létrehozása emberekről</a:t>
            </a:r>
          </a:p>
          <a:p>
            <a:r>
              <a:rPr lang="hu-HU" dirty="0" smtClean="0"/>
              <a:t>A </a:t>
            </a:r>
            <a:r>
              <a:rPr lang="hu-HU" dirty="0"/>
              <a:t>képen szereplő emberek öregítése vagy </a:t>
            </a:r>
            <a:r>
              <a:rPr lang="hu-HU" dirty="0" smtClean="0"/>
              <a:t>fiatalítása</a:t>
            </a:r>
          </a:p>
          <a:p>
            <a:r>
              <a:rPr lang="hu-HU" dirty="0" smtClean="0"/>
              <a:t>Képek </a:t>
            </a:r>
            <a:r>
              <a:rPr lang="hu-HU" dirty="0"/>
              <a:t>létrehozása szöveg alapján</a:t>
            </a:r>
          </a:p>
          <a:p>
            <a:r>
              <a:rPr lang="hu-HU" dirty="0" smtClean="0"/>
              <a:t>Fotók </a:t>
            </a:r>
            <a:r>
              <a:rPr lang="hu-HU" dirty="0"/>
              <a:t>klasszikus festménnyé alakítása</a:t>
            </a:r>
          </a:p>
          <a:p>
            <a:r>
              <a:rPr lang="hu-HU" dirty="0" smtClean="0"/>
              <a:t>Egész </a:t>
            </a:r>
            <a:r>
              <a:rPr lang="hu-HU" dirty="0"/>
              <a:t>esszé megírása kulcsszavak </a:t>
            </a:r>
            <a:r>
              <a:rPr lang="hu-HU" dirty="0" smtClean="0"/>
              <a:t>alapján</a:t>
            </a:r>
            <a:endParaRPr lang="de-AT" dirty="0"/>
          </a:p>
          <a:p>
            <a:endParaRPr lang="de-AT" dirty="0"/>
          </a:p>
          <a:p>
            <a:r>
              <a:rPr lang="hu-HU" dirty="0"/>
              <a:t>És még sok más</a:t>
            </a:r>
            <a:r>
              <a:rPr lang="de-AT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5457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F2749-03B7-5125-59E6-7F91A425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Akkor ki is az alkotó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842F4-9753-D2C7-0896-7354621BC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de-AT" dirty="0"/>
              <a:t>"</a:t>
            </a:r>
            <a:r>
              <a:rPr lang="de-AT" b="1" dirty="0"/>
              <a:t>Edmond de </a:t>
            </a:r>
            <a:r>
              <a:rPr lang="de-AT" b="1" dirty="0" err="1"/>
              <a:t>Belamie</a:t>
            </a:r>
            <a:r>
              <a:rPr lang="de-AT" b="1" dirty="0"/>
              <a:t>": </a:t>
            </a:r>
            <a:r>
              <a:rPr lang="hu-HU" dirty="0"/>
              <a:t>ez az egyik első olyan műalkotás, amelyet „nem egy emberi lény, hanem </a:t>
            </a:r>
            <a:r>
              <a:rPr lang="hu-HU" b="1" dirty="0"/>
              <a:t>egy gép önállóan </a:t>
            </a:r>
            <a:r>
              <a:rPr lang="hu-HU" dirty="0"/>
              <a:t>alkotott”. </a:t>
            </a:r>
            <a:r>
              <a:rPr lang="de-AT" dirty="0" smtClean="0"/>
              <a:t>“</a:t>
            </a:r>
            <a:endParaRPr lang="de-AT" dirty="0"/>
          </a:p>
          <a:p>
            <a:pPr marL="0" indent="0">
              <a:buNone/>
            </a:pPr>
            <a:endParaRPr lang="de-AT" dirty="0"/>
          </a:p>
          <a:p>
            <a:r>
              <a:rPr lang="hu-HU" dirty="0"/>
              <a:t>A befolyt pénzt viszont nem az MI, hanem az </a:t>
            </a:r>
            <a:r>
              <a:rPr lang="hu-HU" b="1" dirty="0" err="1"/>
              <a:t>Obvious</a:t>
            </a:r>
            <a:r>
              <a:rPr lang="hu-HU" dirty="0"/>
              <a:t> művészcsoport kapta, amely az MI betanítását végezte. Még az MI-t elsőként kifejlesztő programozócsoport sem került megemlítésre, ahogy a bevételből sem </a:t>
            </a:r>
            <a:r>
              <a:rPr lang="hu-HU" dirty="0" smtClean="0"/>
              <a:t>részesült.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5051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8746F-9862-E377-C553-CEF65955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Akkor ki is az alkotó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9FDBBB-E523-7BDC-4944-4EE7B9E94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007009" cy="4351338"/>
          </a:xfrm>
        </p:spPr>
        <p:txBody>
          <a:bodyPr/>
          <a:lstStyle/>
          <a:p>
            <a:r>
              <a:rPr lang="hu-HU" dirty="0"/>
              <a:t>A mesterséges intelligencia fejlesztésében </a:t>
            </a:r>
            <a:r>
              <a:rPr lang="hu-HU" b="1" dirty="0"/>
              <a:t>megszámlálhatatlanul sok ember </a:t>
            </a:r>
            <a:r>
              <a:rPr lang="hu-HU" dirty="0"/>
              <a:t>működik </a:t>
            </a:r>
            <a:r>
              <a:rPr lang="hu-HU" dirty="0" smtClean="0"/>
              <a:t>közre.</a:t>
            </a:r>
            <a:endParaRPr lang="de-AT" dirty="0"/>
          </a:p>
          <a:p>
            <a:endParaRPr lang="de-AT" dirty="0"/>
          </a:p>
          <a:p>
            <a:r>
              <a:rPr lang="hu-HU" dirty="0"/>
              <a:t>Művészek és kurátorok, programozók és néha még a közönség tagjai </a:t>
            </a:r>
            <a:r>
              <a:rPr lang="hu-HU" dirty="0" smtClean="0"/>
              <a:t>is.</a:t>
            </a:r>
            <a:endParaRPr lang="de-AT" dirty="0"/>
          </a:p>
          <a:p>
            <a:endParaRPr lang="de-AT" dirty="0"/>
          </a:p>
          <a:p>
            <a:pPr marL="0" indent="0">
              <a:buNone/>
            </a:pPr>
            <a:r>
              <a:rPr lang="de-AT" sz="3600" b="1" dirty="0">
                <a:sym typeface="Wingdings" pitchFamily="2" charset="2"/>
              </a:rPr>
              <a:t> </a:t>
            </a:r>
            <a:r>
              <a:rPr lang="hu-HU" sz="3600" b="1" dirty="0"/>
              <a:t>De végső soron ki az alkotó</a:t>
            </a:r>
            <a:r>
              <a:rPr lang="de-AT" sz="3600" b="1" dirty="0" smtClean="0"/>
              <a:t>?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59034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97F752-1CC9-A7C1-699F-AE29FF879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Kinek a nevét kellene feltűntetni a kép alatt? Kik a szerzők</a:t>
            </a:r>
            <a:r>
              <a:rPr lang="de-DE" dirty="0" smtClean="0"/>
              <a:t>?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r>
              <a:rPr lang="hu-HU" dirty="0"/>
              <a:t>Fel kellene tüntetni, hogy a művet nem emberi lény alkotta</a:t>
            </a:r>
            <a:r>
              <a:rPr lang="de-DE" dirty="0" smtClean="0"/>
              <a:t>?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r>
              <a:rPr lang="hu-HU" dirty="0"/>
              <a:t>Ki a műalkotás tulajdonosa</a:t>
            </a:r>
            <a:r>
              <a:rPr lang="de-DE" dirty="0" smtClean="0"/>
              <a:t>?</a:t>
            </a:r>
            <a:endParaRPr lang="de-DE" dirty="0"/>
          </a:p>
          <a:p>
            <a:pPr marL="0" indent="0">
              <a:buNone/>
            </a:pPr>
            <a:r>
              <a:rPr lang="de-AT" dirty="0"/>
              <a:t>	</a:t>
            </a:r>
            <a:r>
              <a:rPr lang="hu-HU" dirty="0"/>
              <a:t>A program? Esetleg maradjon a szerzői jog a </a:t>
            </a:r>
            <a:r>
              <a:rPr lang="hu-HU" dirty="0" smtClean="0"/>
              <a:t>	programozók</a:t>
            </a:r>
            <a:r>
              <a:rPr lang="hu-HU" dirty="0"/>
              <a:t>, művészek, vagy a vevők kezében</a:t>
            </a:r>
            <a:r>
              <a:rPr lang="de-AT" dirty="0" smtClean="0"/>
              <a:t>?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79C355F-E8D5-3EE7-70F3-3E6D8C05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Akkor ki is az alkotó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0294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A71AB-708D-CC22-E4D0-7DC2BB55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Ez művészet?</a:t>
            </a:r>
            <a:endParaRPr lang="de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B74521-23D5-7EDE-8882-8459EEF0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690688"/>
            <a:ext cx="4489450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A128BC7-8016-5BDB-F6E6-954F9991E8DD}"/>
              </a:ext>
            </a:extLst>
          </p:cNvPr>
          <p:cNvSpPr txBox="1"/>
          <p:nvPr/>
        </p:nvSpPr>
        <p:spPr>
          <a:xfrm>
            <a:off x="2171700" y="6257836"/>
            <a:ext cx="28511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100" dirty="0" err="1"/>
              <a:t>Botto</a:t>
            </a:r>
            <a:endParaRPr lang="de-AT" sz="1100" dirty="0"/>
          </a:p>
          <a:p>
            <a:pPr algn="r"/>
            <a:r>
              <a:rPr lang="hu-HU" sz="1100" dirty="0"/>
              <a:t>Fokozódik, amíg...</a:t>
            </a:r>
            <a:endParaRPr lang="de-DE" sz="11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BDE032D-150B-AB6B-0A71-7FD9002D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2" y="1690688"/>
            <a:ext cx="4489450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FEB21C2-2E2F-575E-F9C8-D3469EABB8CE}"/>
              </a:ext>
            </a:extLst>
          </p:cNvPr>
          <p:cNvSpPr txBox="1"/>
          <p:nvPr/>
        </p:nvSpPr>
        <p:spPr>
          <a:xfrm>
            <a:off x="5795962" y="6259596"/>
            <a:ext cx="28511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 err="1"/>
              <a:t>Botto</a:t>
            </a:r>
            <a:endParaRPr lang="de-AT" sz="1100" dirty="0"/>
          </a:p>
          <a:p>
            <a:r>
              <a:rPr lang="hu-HU" sz="1100" dirty="0"/>
              <a:t>Aszimmetrikus felszabadulás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932750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441F6-AFAB-5779-486A-ABA1C8A78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a </a:t>
            </a:r>
            <a:r>
              <a:rPr lang="hu-HU" dirty="0" smtClean="0"/>
              <a:t>művészet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61A67-4617-04B9-432B-BE4806C76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56" y="2141537"/>
            <a:ext cx="969340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600" dirty="0"/>
              <a:t>A </a:t>
            </a:r>
            <a:r>
              <a:rPr lang="de-DE" sz="3600" dirty="0" err="1"/>
              <a:t>fenti</a:t>
            </a:r>
            <a:r>
              <a:rPr lang="de-DE" sz="3600" dirty="0"/>
              <a:t> </a:t>
            </a:r>
            <a:r>
              <a:rPr lang="de-DE" sz="3600" dirty="0" err="1"/>
              <a:t>festmények</a:t>
            </a:r>
            <a:r>
              <a:rPr lang="de-DE" sz="3600" dirty="0"/>
              <a:t> </a:t>
            </a:r>
            <a:r>
              <a:rPr lang="de-DE" sz="3600" dirty="0" err="1"/>
              <a:t>közül</a:t>
            </a:r>
            <a:r>
              <a:rPr lang="de-DE" sz="3600" dirty="0"/>
              <a:t> </a:t>
            </a:r>
            <a:r>
              <a:rPr lang="de-DE" sz="3600" dirty="0" err="1"/>
              <a:t>egyik</a:t>
            </a:r>
            <a:r>
              <a:rPr lang="de-DE" sz="3600" dirty="0"/>
              <a:t> </a:t>
            </a:r>
            <a:r>
              <a:rPr lang="de-DE" sz="3600" dirty="0" err="1"/>
              <a:t>festményt</a:t>
            </a:r>
            <a:r>
              <a:rPr lang="de-DE" sz="3600" dirty="0"/>
              <a:t> </a:t>
            </a:r>
            <a:r>
              <a:rPr lang="de-DE" sz="3600" dirty="0" err="1"/>
              <a:t>sem</a:t>
            </a:r>
            <a:r>
              <a:rPr lang="de-DE" sz="3600" dirty="0"/>
              <a:t> </a:t>
            </a:r>
            <a:r>
              <a:rPr lang="de-DE" sz="3600" dirty="0" err="1"/>
              <a:t>ember</a:t>
            </a:r>
            <a:r>
              <a:rPr lang="de-DE" sz="3600" dirty="0"/>
              <a:t> </a:t>
            </a:r>
            <a:r>
              <a:rPr lang="de-DE" sz="3600" dirty="0" err="1"/>
              <a:t>alkotta</a:t>
            </a:r>
            <a:r>
              <a:rPr lang="de-DE" sz="3600" dirty="0"/>
              <a:t>, </a:t>
            </a:r>
            <a:r>
              <a:rPr lang="de-DE" sz="3600" dirty="0" err="1"/>
              <a:t>hanem</a:t>
            </a:r>
            <a:r>
              <a:rPr lang="de-DE" sz="3600" dirty="0"/>
              <a:t> </a:t>
            </a:r>
            <a:r>
              <a:rPr lang="de-DE" sz="3600" dirty="0" err="1"/>
              <a:t>egy</a:t>
            </a:r>
            <a:r>
              <a:rPr lang="de-DE" sz="3600" dirty="0"/>
              <a:t> </a:t>
            </a:r>
            <a:r>
              <a:rPr lang="de-DE" sz="3600" dirty="0" err="1"/>
              <a:t>mesterséges</a:t>
            </a:r>
            <a:r>
              <a:rPr lang="de-DE" sz="3600" dirty="0"/>
              <a:t> </a:t>
            </a:r>
            <a:r>
              <a:rPr lang="de-DE" sz="3600" dirty="0" err="1" smtClean="0"/>
              <a:t>intelligencia</a:t>
            </a:r>
            <a:r>
              <a:rPr lang="de-DE" sz="3600" dirty="0" smtClean="0"/>
              <a:t>!</a:t>
            </a:r>
            <a:endParaRPr lang="de-DE" sz="3600" dirty="0"/>
          </a:p>
          <a:p>
            <a:pPr marL="0" indent="0" algn="ctr">
              <a:buNone/>
            </a:pPr>
            <a:endParaRPr lang="de-DE" sz="3600" dirty="0"/>
          </a:p>
          <a:p>
            <a:pPr marL="0" indent="0" algn="ctr">
              <a:buNone/>
            </a:pPr>
            <a:r>
              <a:rPr lang="hu-HU" sz="3600" b="1" dirty="0"/>
              <a:t>Lehet-e egy mesterséges intelligencia </a:t>
            </a:r>
            <a:r>
              <a:rPr lang="hu-HU" sz="3600" b="1" dirty="0" smtClean="0"/>
              <a:t>művész</a:t>
            </a:r>
            <a:r>
              <a:rPr lang="de-DE" sz="3600" b="1" dirty="0" smtClean="0"/>
              <a:t>?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34206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AAB74-B97F-2F4F-970B-8C00C0D4D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540" y="1541417"/>
            <a:ext cx="9304637" cy="3402575"/>
          </a:xfrm>
        </p:spPr>
        <p:txBody>
          <a:bodyPr>
            <a:normAutofit fontScale="90000"/>
          </a:bodyPr>
          <a:lstStyle/>
          <a:p>
            <a:r>
              <a:rPr lang="hu-HU" sz="8800" dirty="0"/>
              <a:t>Létrehozhat-e műalkotást az </a:t>
            </a:r>
            <a:r>
              <a:rPr lang="hu-HU" sz="8800" dirty="0" smtClean="0"/>
              <a:t>MI</a:t>
            </a:r>
            <a:r>
              <a:rPr lang="de-DE" sz="8800" dirty="0" smtClean="0"/>
              <a:t>?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21336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8056F-6D20-8B52-87BC-2AB364FF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Feladat: Mi a művészet?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899B2F-F8C8-5165-148E-1AA3960D3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hu-HU" dirty="0"/>
              <a:t>Post-</a:t>
            </a:r>
            <a:r>
              <a:rPr lang="hu-HU" dirty="0" err="1"/>
              <a:t>itek</a:t>
            </a:r>
            <a:r>
              <a:rPr lang="hu-HU" dirty="0"/>
              <a:t> vagy a miro.com weboldal segítségével kis csoportokban készítsetek a </a:t>
            </a:r>
            <a:r>
              <a:rPr lang="hu-HU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„</a:t>
            </a:r>
            <a:r>
              <a:rPr lang="hu-HU" b="1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művészet</a:t>
            </a:r>
            <a:r>
              <a:rPr lang="hu-HU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”</a:t>
            </a:r>
            <a:r>
              <a:rPr lang="hu-HU" b="1" dirty="0" smtClean="0"/>
              <a:t> </a:t>
            </a:r>
            <a:r>
              <a:rPr lang="hu-HU" dirty="0"/>
              <a:t>kifejezéshez kapcsolódó </a:t>
            </a:r>
            <a:r>
              <a:rPr lang="hu-HU" b="1" dirty="0"/>
              <a:t>gondolattérképet</a:t>
            </a:r>
            <a:r>
              <a:rPr lang="hu-HU" b="1" dirty="0" smtClean="0"/>
              <a:t>!</a:t>
            </a:r>
            <a:endParaRPr lang="de-AT" dirty="0" smtClean="0"/>
          </a:p>
          <a:p>
            <a:pPr marL="514350" indent="-514350">
              <a:buAutoNum type="arabicPeriod"/>
            </a:pPr>
            <a:r>
              <a:rPr lang="hu-HU" dirty="0"/>
              <a:t>Írjatok le </a:t>
            </a:r>
            <a:r>
              <a:rPr lang="hu-HU" b="1" dirty="0"/>
              <a:t>mindent,</a:t>
            </a:r>
            <a:r>
              <a:rPr lang="hu-HU" dirty="0"/>
              <a:t> ami csak eszetekbe </a:t>
            </a:r>
            <a:r>
              <a:rPr lang="hu-HU" dirty="0" smtClean="0"/>
              <a:t>jut</a:t>
            </a:r>
            <a:r>
              <a:rPr lang="de-AT" dirty="0" smtClean="0"/>
              <a:t>!</a:t>
            </a:r>
            <a:endParaRPr lang="de-AT" dirty="0"/>
          </a:p>
          <a:p>
            <a:pPr marL="514350" indent="-514350">
              <a:buAutoNum type="arabicPeriod"/>
            </a:pPr>
            <a:endParaRPr lang="de-AT" dirty="0"/>
          </a:p>
          <a:p>
            <a:pPr marL="514350" indent="-514350">
              <a:buAutoNum type="arabicPeriod"/>
            </a:pPr>
            <a:r>
              <a:rPr lang="hu-HU" dirty="0"/>
              <a:t>Az összegyűjtött kifejezéseket felhasználásával próbáljatok meg kidolgozni </a:t>
            </a:r>
            <a:r>
              <a:rPr lang="hu-HU" b="1" dirty="0"/>
              <a:t>egy </a:t>
            </a:r>
            <a:r>
              <a:rPr lang="hu-HU" b="1" dirty="0" smtClean="0"/>
              <a:t>definíciót</a:t>
            </a:r>
            <a:r>
              <a:rPr lang="de-AT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778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813D4-0AC6-DDAA-AFA8-73516C0C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Gondolattérkép: Mi a művészet?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5716C91-B502-06B8-C748-72ACC82FC7D5}"/>
              </a:ext>
            </a:extLst>
          </p:cNvPr>
          <p:cNvSpPr txBox="1"/>
          <p:nvPr/>
        </p:nvSpPr>
        <p:spPr>
          <a:xfrm>
            <a:off x="4489573" y="3072050"/>
            <a:ext cx="2531461" cy="76944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chemeClr val="accent6">
                    <a:lumMod val="50000"/>
                  </a:schemeClr>
                </a:solidFill>
              </a:rPr>
              <a:t>Művészet</a:t>
            </a:r>
            <a:endParaRPr lang="de-DE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531767B-1B32-9163-2452-59F6A81C3F55}"/>
              </a:ext>
            </a:extLst>
          </p:cNvPr>
          <p:cNvSpPr txBox="1"/>
          <p:nvPr/>
        </p:nvSpPr>
        <p:spPr>
          <a:xfrm>
            <a:off x="8521995" y="4886867"/>
            <a:ext cx="1743739" cy="64633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/>
                </a:solidFill>
              </a:rPr>
              <a:t>Picasso</a:t>
            </a:r>
            <a:endParaRPr lang="de-DE" sz="4400" b="1" dirty="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B970629-9103-8498-F5C6-B047D192723A}"/>
              </a:ext>
            </a:extLst>
          </p:cNvPr>
          <p:cNvSpPr txBox="1"/>
          <p:nvPr/>
        </p:nvSpPr>
        <p:spPr>
          <a:xfrm>
            <a:off x="2360429" y="4563702"/>
            <a:ext cx="1743741" cy="64633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tx1"/>
                </a:solidFill>
              </a:rPr>
              <a:t>kreatív</a:t>
            </a:r>
            <a:endParaRPr lang="de-DE" sz="3600" b="1" dirty="0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0068954-C6BB-3162-DB5D-989FD0FC2E9E}"/>
              </a:ext>
            </a:extLst>
          </p:cNvPr>
          <p:cNvSpPr txBox="1"/>
          <p:nvPr/>
        </p:nvSpPr>
        <p:spPr>
          <a:xfrm>
            <a:off x="1672856" y="1957954"/>
            <a:ext cx="2112335" cy="64633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tx1"/>
                </a:solidFill>
              </a:rPr>
              <a:t>Szobor</a:t>
            </a:r>
            <a:endParaRPr lang="de-DE" sz="3600" b="1" dirty="0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004EBBF-E99D-74FE-39AB-7C60AB3C8B3D}"/>
              </a:ext>
            </a:extLst>
          </p:cNvPr>
          <p:cNvSpPr txBox="1"/>
          <p:nvPr/>
        </p:nvSpPr>
        <p:spPr>
          <a:xfrm>
            <a:off x="7097486" y="3917371"/>
            <a:ext cx="2174105" cy="64633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tx1"/>
                </a:solidFill>
              </a:rPr>
              <a:t>Festmény</a:t>
            </a:r>
            <a:endParaRPr lang="de-DE" sz="4400" b="1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4C111-B8BB-1533-E984-E4461FC78100}"/>
              </a:ext>
            </a:extLst>
          </p:cNvPr>
          <p:cNvSpPr txBox="1"/>
          <p:nvPr/>
        </p:nvSpPr>
        <p:spPr>
          <a:xfrm>
            <a:off x="9516140" y="2604285"/>
            <a:ext cx="1404409" cy="64633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tx1"/>
                </a:solidFill>
              </a:rPr>
              <a:t>színes</a:t>
            </a:r>
            <a:endParaRPr lang="de-DE" sz="4400" b="1" dirty="0">
              <a:solidFill>
                <a:schemeClr val="tx1"/>
              </a:solidFill>
            </a:endParaRP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FC4322F4-47D7-25B0-CB1F-341480C2D5E5}"/>
              </a:ext>
            </a:extLst>
          </p:cNvPr>
          <p:cNvCxnSpPr>
            <a:cxnSpLocks/>
            <a:stCxn id="4" idx="3"/>
            <a:endCxn id="9" idx="0"/>
          </p:cNvCxnSpPr>
          <p:nvPr/>
        </p:nvCxnSpPr>
        <p:spPr>
          <a:xfrm>
            <a:off x="7021034" y="3456771"/>
            <a:ext cx="1163505" cy="4606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0B6EE6B-4185-66C0-E40D-E4026B3DDEAA}"/>
              </a:ext>
            </a:extLst>
          </p:cNvPr>
          <p:cNvCxnSpPr>
            <a:cxnSpLocks/>
          </p:cNvCxnSpPr>
          <p:nvPr/>
        </p:nvCxnSpPr>
        <p:spPr>
          <a:xfrm>
            <a:off x="9271591" y="4515212"/>
            <a:ext cx="489098" cy="36179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C1D0A61C-7B9E-1CFE-E619-F2325557CD18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9271591" y="2927451"/>
            <a:ext cx="244549" cy="13130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3C7A930-26ED-742E-CF28-B5FA9F358292}"/>
              </a:ext>
            </a:extLst>
          </p:cNvPr>
          <p:cNvCxnSpPr>
            <a:cxnSpLocks/>
          </p:cNvCxnSpPr>
          <p:nvPr/>
        </p:nvCxnSpPr>
        <p:spPr>
          <a:xfrm>
            <a:off x="3785191" y="2463664"/>
            <a:ext cx="1275908" cy="5806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ADF6EEAB-C31A-DB86-5386-47541D0E178A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232300" y="3820139"/>
            <a:ext cx="1268819" cy="74356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74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DC09E-8567-A8E6-C34F-A5CB55D7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560197"/>
            <a:ext cx="9807129" cy="1325563"/>
          </a:xfrm>
        </p:spPr>
        <p:txBody>
          <a:bodyPr/>
          <a:lstStyle/>
          <a:p>
            <a:r>
              <a:rPr lang="de-DE" dirty="0" err="1"/>
              <a:t>Botto</a:t>
            </a:r>
            <a:r>
              <a:rPr lang="de-DE" dirty="0"/>
              <a:t>, </a:t>
            </a:r>
            <a:r>
              <a:rPr lang="hu-HU" dirty="0" smtClean="0"/>
              <a:t>a művész </a:t>
            </a:r>
            <a:r>
              <a:rPr lang="de-DE" dirty="0" smtClean="0"/>
              <a:t>-</a:t>
            </a:r>
            <a:r>
              <a:rPr lang="hu-HU" dirty="0" smtClean="0"/>
              <a:t> M</a:t>
            </a:r>
            <a:r>
              <a:rPr lang="de-DE" dirty="0" smtClean="0"/>
              <a:t>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E334F7-8FCF-9FB0-B9E0-C351321B5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5" y="2119318"/>
            <a:ext cx="4629151" cy="396875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b="1" dirty="0"/>
              <a:t>Feladat</a:t>
            </a:r>
            <a:r>
              <a:rPr lang="de-DE" b="1" dirty="0" smtClean="0"/>
              <a:t>:</a:t>
            </a:r>
            <a:endParaRPr lang="de-DE" b="1" dirty="0"/>
          </a:p>
          <a:p>
            <a:pPr marL="0" indent="0">
              <a:buNone/>
            </a:pPr>
            <a:r>
              <a:rPr lang="hu-HU" dirty="0"/>
              <a:t>Látogassatok el a </a:t>
            </a:r>
            <a:r>
              <a:rPr lang="hu-HU" b="1" dirty="0" err="1"/>
              <a:t>Botto</a:t>
            </a:r>
            <a:r>
              <a:rPr lang="hu-HU" b="1" dirty="0"/>
              <a:t> weboldalára </a:t>
            </a:r>
            <a:r>
              <a:rPr lang="hu-HU" dirty="0"/>
              <a:t>és </a:t>
            </a:r>
            <a:r>
              <a:rPr lang="hu-HU" dirty="0" err="1"/>
              <a:t>tekintsétek</a:t>
            </a:r>
            <a:r>
              <a:rPr lang="hu-HU" dirty="0"/>
              <a:t> meg az MI </a:t>
            </a:r>
            <a:r>
              <a:rPr lang="hu-HU" dirty="0" smtClean="0"/>
              <a:t>alkotásait</a:t>
            </a:r>
            <a:r>
              <a:rPr lang="de-DE" dirty="0" smtClean="0"/>
              <a:t>.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hu-HU" dirty="0"/>
              <a:t>Partnereddel együtt, </a:t>
            </a:r>
            <a:r>
              <a:rPr lang="hu-HU" b="1" dirty="0" err="1"/>
              <a:t>válasszatok</a:t>
            </a:r>
            <a:r>
              <a:rPr lang="hu-HU" b="1" dirty="0"/>
              <a:t> egy festményt</a:t>
            </a:r>
            <a:r>
              <a:rPr lang="hu-HU" dirty="0"/>
              <a:t>, amely szerintetek „művészetnek” tekinthető</a:t>
            </a:r>
            <a:r>
              <a:rPr lang="de-DE" dirty="0" smtClean="0"/>
              <a:t>.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>
                <a:solidFill>
                  <a:schemeClr val="accent4"/>
                </a:solidFill>
              </a:rPr>
              <a:t>https://</a:t>
            </a:r>
            <a:r>
              <a:rPr lang="de-DE" b="1" dirty="0" err="1">
                <a:solidFill>
                  <a:schemeClr val="accent4"/>
                </a:solidFill>
              </a:rPr>
              <a:t>www.botto.com</a:t>
            </a:r>
            <a:r>
              <a:rPr lang="de-DE" b="1" dirty="0">
                <a:solidFill>
                  <a:schemeClr val="accent4"/>
                </a:solidFill>
              </a:rPr>
              <a:t>/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25B24A-E545-6F75-1532-2788C801E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5"/>
          <a:stretch/>
        </p:blipFill>
        <p:spPr>
          <a:xfrm>
            <a:off x="238804" y="2076454"/>
            <a:ext cx="5842908" cy="396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85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474F8-0491-183C-12A0-8912FAAE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 az </a:t>
            </a:r>
            <a:r>
              <a:rPr lang="hu-HU" dirty="0" smtClean="0"/>
              <a:t>alkotó</a:t>
            </a:r>
            <a:r>
              <a:rPr lang="de-AT" dirty="0" smtClean="0"/>
              <a:t>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0AB4B0-62FF-5673-BA01-25A4C9E2C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75" y="1869011"/>
            <a:ext cx="6041425" cy="4351338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/>
              <a:t>MI-rendszerek mint eszköz, partner, múzsa...</a:t>
            </a:r>
            <a:endParaRPr lang="de-AT" b="1" dirty="0"/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hu-HU" dirty="0"/>
              <a:t>pl</a:t>
            </a:r>
            <a:r>
              <a:rPr lang="hu-HU" dirty="0" smtClean="0"/>
              <a:t>. </a:t>
            </a:r>
            <a:r>
              <a:rPr lang="hu-HU" dirty="0" err="1" smtClean="0"/>
              <a:t>Holly</a:t>
            </a:r>
            <a:r>
              <a:rPr lang="hu-HU" dirty="0" smtClean="0"/>
              <a:t> </a:t>
            </a:r>
            <a:r>
              <a:rPr lang="hu-HU" dirty="0" err="1"/>
              <a:t>Herndon</a:t>
            </a:r>
            <a:r>
              <a:rPr lang="hu-HU" dirty="0"/>
              <a:t> zenész a „</a:t>
            </a:r>
            <a:r>
              <a:rPr lang="hu-HU" dirty="0" err="1"/>
              <a:t>Spawn</a:t>
            </a:r>
            <a:r>
              <a:rPr lang="hu-HU" dirty="0"/>
              <a:t>" nevű mesterséges intelligenciájával közösen készít zenét</a:t>
            </a:r>
            <a:r>
              <a:rPr lang="de-AT" dirty="0" smtClean="0"/>
              <a:t> </a:t>
            </a:r>
            <a:endParaRPr lang="de-AT" dirty="0"/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https://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www.youtube.com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watch?v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=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rvNqNgHAEys&amp;ab_channel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=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HollyHerndon</a:t>
            </a:r>
            <a:endParaRPr lang="de-DE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Holly Herndon: the musician who birthed an AI baby | Electronic music | The  Guardian">
            <a:extLst>
              <a:ext uri="{FF2B5EF4-FFF2-40B4-BE49-F238E27FC236}">
                <a16:creationId xmlns:a16="http://schemas.microsoft.com/office/drawing/2014/main" id="{7BC40C8E-3517-D540-0C5F-8D7E37D8E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0" r="2010"/>
          <a:stretch/>
        </p:blipFill>
        <p:spPr bwMode="auto">
          <a:xfrm>
            <a:off x="6400800" y="1895387"/>
            <a:ext cx="5791200" cy="46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043A231-044E-37A8-7D83-EC04FF6C66FB}"/>
              </a:ext>
            </a:extLst>
          </p:cNvPr>
          <p:cNvSpPr txBox="1"/>
          <p:nvPr/>
        </p:nvSpPr>
        <p:spPr>
          <a:xfrm>
            <a:off x="6430450" y="6519250"/>
            <a:ext cx="577034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800" dirty="0"/>
              <a:t>Forrás</a:t>
            </a:r>
            <a:r>
              <a:rPr lang="hu-HU" sz="800" dirty="0" smtClean="0"/>
              <a:t>:</a:t>
            </a:r>
            <a:r>
              <a:rPr lang="de-DE" sz="800" dirty="0" smtClean="0"/>
              <a:t> </a:t>
            </a:r>
            <a:r>
              <a:rPr lang="de-DE" sz="800" dirty="0"/>
              <a:t>https://www.theguardian.com/music/2019/may/02/holly-herndon-on-her-musical-baby-spawn-i-wanted-to-find-a-new-sound</a:t>
            </a:r>
          </a:p>
        </p:txBody>
      </p:sp>
    </p:spTree>
    <p:extLst>
      <p:ext uri="{BB962C8B-B14F-4D97-AF65-F5344CB8AC3E}">
        <p14:creationId xmlns:p14="http://schemas.microsoft.com/office/powerpoint/2010/main" val="3007225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896316-F252-6DAA-2CFD-516A380D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Csak az emberek lehetnek </a:t>
            </a:r>
            <a:r>
              <a:rPr lang="hu-HU" dirty="0" err="1" smtClean="0"/>
              <a:t>kreatívak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E90D9E-08D0-6E91-0A0D-5D50EE4DF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20" y="1690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97" name="Grafik 3" descr="View full screen - View 1 of Lot 9. AI Generated Nude Portrait #7 Frame #64.">
            <a:extLst>
              <a:ext uri="{FF2B5EF4-FFF2-40B4-BE49-F238E27FC236}">
                <a16:creationId xmlns:a16="http://schemas.microsoft.com/office/drawing/2014/main" id="{8FE9C3AC-E225-B680-A8AD-4F0D0D0A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9" y="1690687"/>
            <a:ext cx="3374875" cy="33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BFDCD8B-EA0C-446E-01B0-C321D8A1D972}"/>
              </a:ext>
            </a:extLst>
          </p:cNvPr>
          <p:cNvSpPr txBox="1"/>
          <p:nvPr/>
        </p:nvSpPr>
        <p:spPr>
          <a:xfrm>
            <a:off x="346518" y="5167313"/>
            <a:ext cx="4523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/>
              <a:t>Robbie</a:t>
            </a:r>
            <a:r>
              <a:rPr lang="hu-HU" sz="2000" dirty="0"/>
              <a:t> </a:t>
            </a:r>
            <a:r>
              <a:rPr lang="hu-HU" sz="2000" dirty="0" err="1"/>
              <a:t>Barrat</a:t>
            </a:r>
            <a:r>
              <a:rPr lang="hu-HU" sz="2000" dirty="0"/>
              <a:t> "Akt portré #7, Képkocka #64" című festményéért 753 700 eurót </a:t>
            </a:r>
            <a:r>
              <a:rPr lang="hu-HU" sz="2000" dirty="0" smtClean="0"/>
              <a:t>fizettek</a:t>
            </a:r>
            <a:r>
              <a:rPr lang="de-AT" sz="2000" dirty="0" smtClean="0"/>
              <a:t>.</a:t>
            </a:r>
            <a:endParaRPr lang="de-DE" sz="20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649AFEE-D9BF-583F-3CFB-35F6D7587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3205" y="1690687"/>
            <a:ext cx="211756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99" name="Grafik 1" descr="Portrait of Edmond de Belamy – Wikipedia">
            <a:extLst>
              <a:ext uri="{FF2B5EF4-FFF2-40B4-BE49-F238E27FC236}">
                <a16:creationId xmlns:a16="http://schemas.microsoft.com/office/drawing/2014/main" id="{6C5BF64E-BB42-774D-91A8-8ED1111C7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63" y="1664522"/>
            <a:ext cx="3374875" cy="339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2FA2851-9A7C-45E8-4F65-83104FAC2797}"/>
              </a:ext>
            </a:extLst>
          </p:cNvPr>
          <p:cNvSpPr txBox="1"/>
          <p:nvPr/>
        </p:nvSpPr>
        <p:spPr>
          <a:xfrm>
            <a:off x="6096000" y="5167313"/>
            <a:ext cx="4523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 </a:t>
            </a:r>
            <a:r>
              <a:rPr lang="hu-HU" dirty="0" err="1"/>
              <a:t>Obvious</a:t>
            </a:r>
            <a:r>
              <a:rPr lang="hu-HU" dirty="0"/>
              <a:t> művészcsoport “Edmond de </a:t>
            </a:r>
            <a:r>
              <a:rPr lang="hu-HU" dirty="0" err="1"/>
              <a:t>Belamy</a:t>
            </a:r>
            <a:r>
              <a:rPr lang="hu-HU" dirty="0"/>
              <a:t>” című alkotása 426 800</a:t>
            </a:r>
          </a:p>
          <a:p>
            <a:r>
              <a:rPr lang="hu-HU" dirty="0"/>
              <a:t>euróért kelt </a:t>
            </a:r>
            <a:r>
              <a:rPr lang="hu-HU" dirty="0" smtClean="0"/>
              <a:t>el.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920387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naris2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137F63"/>
      </a:accent1>
      <a:accent2>
        <a:srgbClr val="F0F3D4"/>
      </a:accent2>
      <a:accent3>
        <a:srgbClr val="FDC754"/>
      </a:accent3>
      <a:accent4>
        <a:srgbClr val="ED6968"/>
      </a:accent4>
      <a:accent5>
        <a:srgbClr val="00574A"/>
      </a:accent5>
      <a:accent6>
        <a:srgbClr val="9ECEA4"/>
      </a:accent6>
      <a:hlink>
        <a:srgbClr val="FDC754"/>
      </a:hlink>
      <a:folHlink>
        <a:srgbClr val="ED69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aris PPT Endfassung" id="{2346A270-AFB0-354A-BB73-7A268142E4A1}" vid="{575833D9-2767-6641-9F7C-58FB1D022E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36</TotalTime>
  <Words>746</Words>
  <Application>Microsoft Office PowerPoint</Application>
  <PresentationFormat>Szélesvásznú</PresentationFormat>
  <Paragraphs>103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Poppins</vt:lpstr>
      <vt:lpstr>Wingdings</vt:lpstr>
      <vt:lpstr>Office</vt:lpstr>
      <vt:lpstr>Ez művészet?</vt:lpstr>
      <vt:lpstr>Ez művészet?</vt:lpstr>
      <vt:lpstr>Mi a művészet?</vt:lpstr>
      <vt:lpstr>Létrehozhat-e műalkotást az MI?</vt:lpstr>
      <vt:lpstr>Feladat: Mi a művészet?</vt:lpstr>
      <vt:lpstr>Gondolattérkép: Mi a művészet?</vt:lpstr>
      <vt:lpstr>Botto, a művész - MI</vt:lpstr>
      <vt:lpstr>Ki az alkotó?</vt:lpstr>
      <vt:lpstr>Csak az emberek lehetnek kreatívak?</vt:lpstr>
      <vt:lpstr>Csak az emberek lehetnek kreatívak?</vt:lpstr>
      <vt:lpstr>Csak az emberek lehetnek kreatívak?</vt:lpstr>
      <vt:lpstr>Csak az emberek lehetnek kreatívak?</vt:lpstr>
      <vt:lpstr>Csak az emberek lehetnek kreatívak?</vt:lpstr>
      <vt:lpstr>Hogyan működnek ezek a programok?</vt:lpstr>
      <vt:lpstr>Hogyan működnek ezek a programok?</vt:lpstr>
      <vt:lpstr>Hogyan működnek ezek a programok?</vt:lpstr>
      <vt:lpstr>Akkor ki is az alkotó?</vt:lpstr>
      <vt:lpstr>Akkor ki is az alkotó?</vt:lpstr>
      <vt:lpstr>Akkor ki is az alkotó?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 das Kunst? </dc:title>
  <dc:creator>Petra W</dc:creator>
  <cp:lastModifiedBy>Kemenesi Ágoston</cp:lastModifiedBy>
  <cp:revision>8</cp:revision>
  <dcterms:created xsi:type="dcterms:W3CDTF">2022-08-04T11:01:49Z</dcterms:created>
  <dcterms:modified xsi:type="dcterms:W3CDTF">2022-12-17T16:37:19Z</dcterms:modified>
</cp:coreProperties>
</file>