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70" r:id="rId13"/>
    <p:sldId id="272" r:id="rId14"/>
    <p:sldId id="269" r:id="rId15"/>
    <p:sldId id="273" r:id="rId16"/>
    <p:sldId id="275" r:id="rId17"/>
    <p:sldId id="276" r:id="rId18"/>
    <p:sldId id="277" r:id="rId19"/>
    <p:sldId id="278" r:id="rId20"/>
    <p:sldId id="284" r:id="rId21"/>
    <p:sldId id="287" r:id="rId22"/>
    <p:sldId id="294" r:id="rId23"/>
    <p:sldId id="293" r:id="rId24"/>
    <p:sldId id="292" r:id="rId25"/>
    <p:sldId id="291" r:id="rId26"/>
    <p:sldId id="274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98" d="100"/>
          <a:sy n="98" d="100"/>
        </p:scale>
        <p:origin x="11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3772-F61E-4510-BD11-C5825C6DD4BA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2F24-465E-4260-8056-9496BDA1BC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60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0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2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7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4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174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jpeg"/><Relationship Id="rId7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7B960-A3FE-428F-AD3C-3AF287B38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Supervised Learning</a:t>
            </a:r>
            <a:br>
              <a:rPr lang="de-AT" dirty="0"/>
            </a:br>
            <a:r>
              <a:rPr lang="de-AT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0848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1627E7-49A0-496B-BB17-1BE74F2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Mapping Function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70E3B7-93A7-4693-BB73-F8C92A5F5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490" y="1825465"/>
            <a:ext cx="1692445" cy="40207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AT" sz="4000" dirty="0"/>
              <a:t>Input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B5289F0-73C3-44C5-9F0D-FFD5E32C8F80}"/>
              </a:ext>
            </a:extLst>
          </p:cNvPr>
          <p:cNvSpPr txBox="1">
            <a:spLocks/>
          </p:cNvSpPr>
          <p:nvPr/>
        </p:nvSpPr>
        <p:spPr>
          <a:xfrm>
            <a:off x="7954056" y="1825625"/>
            <a:ext cx="2053543" cy="402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sz="4000" dirty="0"/>
              <a:t>Output</a:t>
            </a:r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9A837562-3428-41F9-9FA5-4596065A1FB4}"/>
              </a:ext>
            </a:extLst>
          </p:cNvPr>
          <p:cNvSpPr/>
          <p:nvPr/>
        </p:nvSpPr>
        <p:spPr>
          <a:xfrm>
            <a:off x="4250453" y="2448190"/>
            <a:ext cx="2726267" cy="2836333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dirty="0">
                <a:solidFill>
                  <a:schemeClr val="bg1"/>
                </a:solidFill>
              </a:rPr>
              <a:t>Supervised</a:t>
            </a:r>
          </a:p>
          <a:p>
            <a:pPr algn="ctr"/>
            <a:r>
              <a:rPr lang="de-AT" sz="4000" dirty="0">
                <a:solidFill>
                  <a:schemeClr val="bg1"/>
                </a:solidFill>
              </a:rPr>
              <a:t>Learning</a:t>
            </a:r>
          </a:p>
          <a:p>
            <a:pPr algn="ctr"/>
            <a:r>
              <a:rPr lang="de-AT" sz="4000" dirty="0">
                <a:solidFill>
                  <a:schemeClr val="bg1"/>
                </a:solidFill>
              </a:rPr>
              <a:t>Algorithm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6BC2629-8F0D-4E67-BA7A-E908840D3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33" y="3235903"/>
            <a:ext cx="1199824" cy="119982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A19A9B6-0F33-4403-8A2D-FE0E0EA7F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28" y="3298774"/>
            <a:ext cx="1074083" cy="10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5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>
            <a:extLst>
              <a:ext uri="{FF2B5EF4-FFF2-40B4-BE49-F238E27FC236}">
                <a16:creationId xmlns:a16="http://schemas.microsoft.com/office/drawing/2014/main" id="{6D9E1A5C-310D-43C8-AC7A-6F007BBD6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49781" y="2078860"/>
            <a:ext cx="2155136" cy="1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21627E7-49A0-496B-BB17-1BE74F2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Mapping Function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B5289F0-73C3-44C5-9F0D-FFD5E32C8F80}"/>
              </a:ext>
            </a:extLst>
          </p:cNvPr>
          <p:cNvSpPr txBox="1">
            <a:spLocks/>
          </p:cNvSpPr>
          <p:nvPr/>
        </p:nvSpPr>
        <p:spPr>
          <a:xfrm>
            <a:off x="7834885" y="1690688"/>
            <a:ext cx="1842704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sz="4000" dirty="0"/>
              <a:t>Cat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AT" sz="4000" dirty="0"/>
              <a:t>Dog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AT" sz="4000" dirty="0"/>
              <a:t>Fish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A40443-872A-4A1D-A19A-56270FDEFF9B}"/>
              </a:ext>
            </a:extLst>
          </p:cNvPr>
          <p:cNvSpPr/>
          <p:nvPr/>
        </p:nvSpPr>
        <p:spPr>
          <a:xfrm>
            <a:off x="4250453" y="2448190"/>
            <a:ext cx="2726267" cy="2836333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dirty="0">
                <a:solidFill>
                  <a:schemeClr val="bg1"/>
                </a:solidFill>
              </a:rPr>
              <a:t>Supervised</a:t>
            </a:r>
          </a:p>
          <a:p>
            <a:pPr algn="ctr"/>
            <a:r>
              <a:rPr lang="de-AT" sz="4000" dirty="0">
                <a:solidFill>
                  <a:schemeClr val="bg1"/>
                </a:solidFill>
              </a:rPr>
              <a:t>Learning</a:t>
            </a:r>
          </a:p>
          <a:p>
            <a:pPr algn="ctr"/>
            <a:r>
              <a:rPr lang="de-AT" sz="4000" dirty="0">
                <a:solidFill>
                  <a:schemeClr val="bg1"/>
                </a:solidFill>
              </a:rPr>
              <a:t>Algorithm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5E66D18-0DA5-4EBB-B2B3-E5EAD8ADA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06" y="1755813"/>
            <a:ext cx="1991801" cy="15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0A2F6750-80EE-42C6-9E1C-72D5A76E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7" y="2683500"/>
            <a:ext cx="1077568" cy="161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B2280F76-3325-46C7-9558-9419FAFC9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59" y="3383869"/>
            <a:ext cx="2585095" cy="172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8FA9D92C-6850-4D1A-B00A-5045F3A6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138" y="4988134"/>
            <a:ext cx="1077568" cy="16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5B43B1D4-9A6E-414B-BBBE-72DD3F58B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525" y="5137497"/>
            <a:ext cx="2155136" cy="14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E7EC950E-794B-4F0D-B9D9-E6FA59013616}"/>
              </a:ext>
            </a:extLst>
          </p:cNvPr>
          <p:cNvSpPr txBox="1">
            <a:spLocks/>
          </p:cNvSpPr>
          <p:nvPr/>
        </p:nvSpPr>
        <p:spPr>
          <a:xfrm>
            <a:off x="6394116" y="5592866"/>
            <a:ext cx="3281415" cy="966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sz="4000" dirty="0">
                <a:solidFill>
                  <a:schemeClr val="accent1"/>
                </a:solidFill>
              </a:rPr>
              <a:t>Label / Class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C76587-1D6B-402E-AE4B-093E6698E3A6}"/>
              </a:ext>
            </a:extLst>
          </p:cNvPr>
          <p:cNvSpPr/>
          <p:nvPr/>
        </p:nvSpPr>
        <p:spPr>
          <a:xfrm>
            <a:off x="7907868" y="2607733"/>
            <a:ext cx="1693332" cy="246808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A782BE-9C24-47E1-8754-1886ECB1FB07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034824" y="4988134"/>
            <a:ext cx="397002" cy="6047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23991C01-8D0A-4E71-BD90-8664E31BCF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29" y="3235903"/>
            <a:ext cx="1199824" cy="119982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0DB14D7-902B-44D7-A90D-DB56678126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28" y="3298774"/>
            <a:ext cx="1074083" cy="1074083"/>
          </a:xfrm>
          <a:prstGeom prst="rect">
            <a:avLst/>
          </a:prstGeom>
        </p:spPr>
      </p:pic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44A15322-2243-4740-AEE2-E242215F8E96}"/>
              </a:ext>
            </a:extLst>
          </p:cNvPr>
          <p:cNvSpPr txBox="1">
            <a:spLocks/>
          </p:cNvSpPr>
          <p:nvPr/>
        </p:nvSpPr>
        <p:spPr>
          <a:xfrm>
            <a:off x="1270000" y="6104466"/>
            <a:ext cx="2887133" cy="7535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sz="4000">
                <a:solidFill>
                  <a:schemeClr val="accent1"/>
                </a:solidFill>
              </a:rPr>
              <a:t>Input Data</a:t>
            </a:r>
            <a:endParaRPr lang="de-AT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98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1627E7-49A0-496B-BB17-1BE74F2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Mapping Function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B5289F0-73C3-44C5-9F0D-FFD5E32C8F80}"/>
              </a:ext>
            </a:extLst>
          </p:cNvPr>
          <p:cNvSpPr txBox="1">
            <a:spLocks/>
          </p:cNvSpPr>
          <p:nvPr/>
        </p:nvSpPr>
        <p:spPr>
          <a:xfrm>
            <a:off x="7399870" y="1690688"/>
            <a:ext cx="291827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sz="4000" dirty="0"/>
              <a:t>Spam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AT" sz="4000" dirty="0"/>
              <a:t>Not Spam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A40443-872A-4A1D-A19A-56270FDEFF9B}"/>
              </a:ext>
            </a:extLst>
          </p:cNvPr>
          <p:cNvSpPr/>
          <p:nvPr/>
        </p:nvSpPr>
        <p:spPr>
          <a:xfrm>
            <a:off x="4250453" y="2448190"/>
            <a:ext cx="2726267" cy="2836333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dirty="0">
                <a:solidFill>
                  <a:schemeClr val="bg1"/>
                </a:solidFill>
              </a:rPr>
              <a:t>Supervised</a:t>
            </a:r>
          </a:p>
          <a:p>
            <a:pPr algn="ctr"/>
            <a:r>
              <a:rPr lang="de-AT" sz="4000" dirty="0">
                <a:solidFill>
                  <a:schemeClr val="bg1"/>
                </a:solidFill>
              </a:rPr>
              <a:t>Learning</a:t>
            </a:r>
          </a:p>
          <a:p>
            <a:pPr algn="ctr"/>
            <a:r>
              <a:rPr lang="de-AT" sz="4000" dirty="0">
                <a:solidFill>
                  <a:schemeClr val="bg1"/>
                </a:solidFill>
              </a:rPr>
              <a:t>Algorithm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C76587-1D6B-402E-AE4B-093E6698E3A6}"/>
              </a:ext>
            </a:extLst>
          </p:cNvPr>
          <p:cNvSpPr/>
          <p:nvPr/>
        </p:nvSpPr>
        <p:spPr>
          <a:xfrm>
            <a:off x="7357535" y="3016251"/>
            <a:ext cx="3039532" cy="177588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A782BE-9C24-47E1-8754-1886ECB1FB07}"/>
              </a:ext>
            </a:extLst>
          </p:cNvPr>
          <p:cNvCxnSpPr>
            <a:cxnSpLocks/>
            <a:stCxn id="17" idx="0"/>
            <a:endCxn id="13" idx="4"/>
          </p:cNvCxnSpPr>
          <p:nvPr/>
        </p:nvCxnSpPr>
        <p:spPr>
          <a:xfrm flipV="1">
            <a:off x="8034824" y="4792131"/>
            <a:ext cx="842477" cy="8007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EEDDA2B8-2A7F-4689-8099-026189C2D5D2}"/>
              </a:ext>
            </a:extLst>
          </p:cNvPr>
          <p:cNvSpPr txBox="1">
            <a:spLocks/>
          </p:cNvSpPr>
          <p:nvPr/>
        </p:nvSpPr>
        <p:spPr>
          <a:xfrm>
            <a:off x="0" y="1690687"/>
            <a:ext cx="3647075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sz="3200" dirty="0"/>
              <a:t>Congratulations!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AT" sz="3200" dirty="0"/>
              <a:t>You have won a price of </a:t>
            </a:r>
            <a:r>
              <a:rPr lang="de-AT" sz="3200" b="1" u="sng" dirty="0"/>
              <a:t>1.000.000€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AT" sz="3200" b="1" dirty="0"/>
              <a:t>Click here to claim!!!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978DAB0-EB95-486B-8F79-8AB948B69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91" y="3298774"/>
            <a:ext cx="1074083" cy="107408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32FAD5-D400-478A-8407-004CA6A46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01" y="3235903"/>
            <a:ext cx="1199824" cy="1199824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0F3C00-2AEC-49B3-A1C3-40EDE9A99F42}"/>
              </a:ext>
            </a:extLst>
          </p:cNvPr>
          <p:cNvSpPr txBox="1">
            <a:spLocks/>
          </p:cNvSpPr>
          <p:nvPr/>
        </p:nvSpPr>
        <p:spPr>
          <a:xfrm>
            <a:off x="1270000" y="6104466"/>
            <a:ext cx="2887133" cy="7535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sz="4000">
                <a:solidFill>
                  <a:schemeClr val="accent1"/>
                </a:solidFill>
              </a:rPr>
              <a:t>Input Data</a:t>
            </a:r>
            <a:endParaRPr lang="de-AT" sz="4000" dirty="0">
              <a:solidFill>
                <a:schemeClr val="accent1"/>
              </a:solidFill>
            </a:endParaRP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CAE89D2E-D4FE-40C9-8BA4-CFBFA94C9D28}"/>
              </a:ext>
            </a:extLst>
          </p:cNvPr>
          <p:cNvSpPr txBox="1">
            <a:spLocks/>
          </p:cNvSpPr>
          <p:nvPr/>
        </p:nvSpPr>
        <p:spPr>
          <a:xfrm>
            <a:off x="6394116" y="5592866"/>
            <a:ext cx="3281415" cy="966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sz="4000" dirty="0">
                <a:solidFill>
                  <a:schemeClr val="accent1"/>
                </a:solidFill>
              </a:rPr>
              <a:t>Label / Class</a:t>
            </a:r>
          </a:p>
        </p:txBody>
      </p:sp>
    </p:spTree>
    <p:extLst>
      <p:ext uri="{BB962C8B-B14F-4D97-AF65-F5344CB8AC3E}">
        <p14:creationId xmlns:p14="http://schemas.microsoft.com/office/powerpoint/2010/main" val="197249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1627E7-49A0-496B-BB17-1BE74F2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Mapping Function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70E3B7-93A7-4693-BB73-F8C92A5F5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6104466"/>
            <a:ext cx="2887133" cy="753533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AT" sz="4000" dirty="0">
                <a:solidFill>
                  <a:schemeClr val="accent1"/>
                </a:solidFill>
              </a:rPr>
              <a:t>Input Data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A40443-872A-4A1D-A19A-56270FDEFF9B}"/>
              </a:ext>
            </a:extLst>
          </p:cNvPr>
          <p:cNvSpPr/>
          <p:nvPr/>
        </p:nvSpPr>
        <p:spPr>
          <a:xfrm>
            <a:off x="4250453" y="2448190"/>
            <a:ext cx="2726267" cy="2836333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dirty="0">
                <a:solidFill>
                  <a:schemeClr val="bg1"/>
                </a:solidFill>
              </a:rPr>
              <a:t>Supervised</a:t>
            </a:r>
          </a:p>
          <a:p>
            <a:pPr algn="ctr"/>
            <a:r>
              <a:rPr lang="de-AT" sz="4000" dirty="0">
                <a:solidFill>
                  <a:schemeClr val="bg1"/>
                </a:solidFill>
              </a:rPr>
              <a:t>Learning</a:t>
            </a:r>
          </a:p>
          <a:p>
            <a:pPr algn="ctr"/>
            <a:r>
              <a:rPr lang="de-AT" sz="4000" dirty="0">
                <a:solidFill>
                  <a:schemeClr val="bg1"/>
                </a:solidFill>
              </a:rPr>
              <a:t>Algorithm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E7EC950E-794B-4F0D-B9D9-E6FA59013616}"/>
              </a:ext>
            </a:extLst>
          </p:cNvPr>
          <p:cNvSpPr txBox="1">
            <a:spLocks/>
          </p:cNvSpPr>
          <p:nvPr/>
        </p:nvSpPr>
        <p:spPr>
          <a:xfrm>
            <a:off x="6976720" y="4773980"/>
            <a:ext cx="3496547" cy="966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sz="4000" dirty="0">
                <a:solidFill>
                  <a:schemeClr val="accent1"/>
                </a:solidFill>
              </a:rPr>
              <a:t>Predicted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AT" sz="4000" dirty="0">
                <a:solidFill>
                  <a:schemeClr val="accent1"/>
                </a:solidFill>
              </a:rPr>
              <a:t>Value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C4E2C38-A750-47A8-A820-5BB9645A1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0" y="2759555"/>
            <a:ext cx="3439931" cy="228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993C4D2-56D1-4264-94E9-175DE8D7F112}"/>
              </a:ext>
            </a:extLst>
          </p:cNvPr>
          <p:cNvSpPr txBox="1">
            <a:spLocks/>
          </p:cNvSpPr>
          <p:nvPr/>
        </p:nvSpPr>
        <p:spPr>
          <a:xfrm>
            <a:off x="7645404" y="1690688"/>
            <a:ext cx="298666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sz="4000" dirty="0"/>
              <a:t>800.000€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8CB21E-D5C3-4CF8-8832-864F8F1BC608}"/>
              </a:ext>
            </a:extLst>
          </p:cNvPr>
          <p:cNvSpPr/>
          <p:nvPr/>
        </p:nvSpPr>
        <p:spPr>
          <a:xfrm>
            <a:off x="7662334" y="3318935"/>
            <a:ext cx="2969730" cy="100194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AAC363-E39A-4D46-8A27-3D24BE404153}"/>
              </a:ext>
            </a:extLst>
          </p:cNvPr>
          <p:cNvCxnSpPr>
            <a:cxnSpLocks/>
            <a:stCxn id="20" idx="0"/>
            <a:endCxn id="21" idx="4"/>
          </p:cNvCxnSpPr>
          <p:nvPr/>
        </p:nvCxnSpPr>
        <p:spPr>
          <a:xfrm flipV="1">
            <a:off x="8724994" y="4320878"/>
            <a:ext cx="422205" cy="4531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B5DF7447-F79A-4940-9ABB-72271E9B2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14" y="3299120"/>
            <a:ext cx="1074083" cy="107408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847C9F0-F466-4992-A4C1-15B900489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67" y="3219994"/>
            <a:ext cx="1199824" cy="119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75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992B6-B9A2-4C1E-8BFD-6D3D4BF5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Supervised Learning</a:t>
            </a:r>
            <a:br>
              <a:rPr lang="de-AT" dirty="0"/>
            </a:br>
            <a:r>
              <a:rPr lang="de-AT" dirty="0"/>
              <a:t>Definitions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CF4A4-4AEF-462E-96DC-4DB14AB61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8124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DACDF8-5484-45AF-8E31-89D5B33B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Definitions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7C865-8C1B-45CC-955E-F174808B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2667" cy="4351338"/>
          </a:xfrm>
        </p:spPr>
        <p:txBody>
          <a:bodyPr/>
          <a:lstStyle/>
          <a:p>
            <a:pPr marL="0" indent="0">
              <a:buNone/>
            </a:pPr>
            <a:r>
              <a:rPr lang="de-AT" sz="3600" b="1" dirty="0">
                <a:solidFill>
                  <a:schemeClr val="accent1"/>
                </a:solidFill>
              </a:rPr>
              <a:t>Supervised Learning Algorithm</a:t>
            </a:r>
          </a:p>
          <a:p>
            <a:r>
              <a:rPr lang="de-AT" dirty="0"/>
              <a:t>Step by step description of a task</a:t>
            </a:r>
          </a:p>
          <a:p>
            <a:r>
              <a:rPr lang="de-AT" dirty="0"/>
              <a:t>Describes </a:t>
            </a:r>
            <a:r>
              <a:rPr lang="de-AT" b="1" dirty="0">
                <a:solidFill>
                  <a:schemeClr val="accent1"/>
                </a:solidFill>
              </a:rPr>
              <a:t>how</a:t>
            </a:r>
            <a:r>
              <a:rPr lang="de-AT" dirty="0"/>
              <a:t> the SL process works and what </a:t>
            </a:r>
            <a:r>
              <a:rPr lang="de-AT" b="1" dirty="0">
                <a:solidFill>
                  <a:schemeClr val="accent1"/>
                </a:solidFill>
              </a:rPr>
              <a:t>additional</a:t>
            </a:r>
            <a:br>
              <a:rPr lang="de-AT" b="1" dirty="0">
                <a:solidFill>
                  <a:schemeClr val="accent1"/>
                </a:solidFill>
              </a:rPr>
            </a:br>
            <a:r>
              <a:rPr lang="de-AT" b="1" dirty="0">
                <a:solidFill>
                  <a:schemeClr val="accent1"/>
                </a:solidFill>
              </a:rPr>
              <a:t>information</a:t>
            </a:r>
            <a:r>
              <a:rPr lang="de-AT" dirty="0"/>
              <a:t> it needs (</a:t>
            </a:r>
            <a:r>
              <a:rPr lang="de-AT" b="1" dirty="0">
                <a:solidFill>
                  <a:schemeClr val="accent1"/>
                </a:solidFill>
              </a:rPr>
              <a:t>parameters</a:t>
            </a:r>
            <a:r>
              <a:rPr lang="de-AT" dirty="0"/>
              <a:t>)</a:t>
            </a:r>
          </a:p>
          <a:p>
            <a:r>
              <a:rPr lang="de-AT" dirty="0"/>
              <a:t>Like a cooking recipe</a:t>
            </a:r>
          </a:p>
        </p:txBody>
      </p:sp>
      <p:pic>
        <p:nvPicPr>
          <p:cNvPr id="1026" name="Picture 2" descr="Checklist, Clipboard, Questionnaire, Pen, Computer">
            <a:extLst>
              <a:ext uri="{FF2B5EF4-FFF2-40B4-BE49-F238E27FC236}">
                <a16:creationId xmlns:a16="http://schemas.microsoft.com/office/drawing/2014/main" id="{4CC9C894-906B-4315-A2DF-2B1BCA8E3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36" y="3282850"/>
            <a:ext cx="3210025" cy="32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15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DACDF8-5484-45AF-8E31-89D5B33B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Definitions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7C865-8C1B-45CC-955E-F174808B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</p:spPr>
        <p:txBody>
          <a:bodyPr/>
          <a:lstStyle/>
          <a:p>
            <a:pPr marL="0" indent="0">
              <a:buNone/>
            </a:pPr>
            <a:r>
              <a:rPr lang="de-AT" sz="3600" b="1" dirty="0">
                <a:solidFill>
                  <a:schemeClr val="accent1"/>
                </a:solidFill>
              </a:rPr>
              <a:t>Parameters</a:t>
            </a:r>
          </a:p>
          <a:p>
            <a:r>
              <a:rPr lang="de-AT" b="1" dirty="0">
                <a:solidFill>
                  <a:schemeClr val="accent1"/>
                </a:solidFill>
              </a:rPr>
              <a:t>Additional information</a:t>
            </a:r>
            <a:r>
              <a:rPr lang="de-AT" dirty="0"/>
              <a:t> given by the programmer to adapt the </a:t>
            </a:r>
            <a:r>
              <a:rPr lang="de-AT" b="1" dirty="0">
                <a:solidFill>
                  <a:schemeClr val="accent1"/>
                </a:solidFill>
              </a:rPr>
              <a:t>algorithm</a:t>
            </a:r>
          </a:p>
          <a:p>
            <a:r>
              <a:rPr lang="de-AT" dirty="0"/>
              <a:t>Like the amount of sugar for making a cake which changes the sweetness of the result</a:t>
            </a:r>
          </a:p>
        </p:txBody>
      </p:sp>
      <p:pic>
        <p:nvPicPr>
          <p:cNvPr id="2052" name="Picture 4" descr="Post-It, Sticky Note, Note, Memo, Office, Paper">
            <a:extLst>
              <a:ext uri="{FF2B5EF4-FFF2-40B4-BE49-F238E27FC236}">
                <a16:creationId xmlns:a16="http://schemas.microsoft.com/office/drawing/2014/main" id="{E277B90F-5048-4F52-98B4-C9E8C8032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638" y="4119408"/>
            <a:ext cx="2987491" cy="295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73FF1F-306B-461B-9250-ACE6E73160A7}"/>
              </a:ext>
            </a:extLst>
          </p:cNvPr>
          <p:cNvSpPr txBox="1"/>
          <p:nvPr/>
        </p:nvSpPr>
        <p:spPr>
          <a:xfrm>
            <a:off x="6206512" y="4751315"/>
            <a:ext cx="2302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Poppins"/>
              </a:rPr>
              <a:t>sugar: 500g</a:t>
            </a:r>
          </a:p>
          <a:p>
            <a:r>
              <a:rPr lang="de-AT" dirty="0">
                <a:latin typeface="Poppins"/>
              </a:rPr>
              <a:t>diameter: 30cm</a:t>
            </a:r>
          </a:p>
          <a:p>
            <a:r>
              <a:rPr lang="de-AT" dirty="0">
                <a:latin typeface="Poppins"/>
              </a:rPr>
              <a:t>lactose free: false</a:t>
            </a:r>
          </a:p>
        </p:txBody>
      </p:sp>
    </p:spTree>
    <p:extLst>
      <p:ext uri="{BB962C8B-B14F-4D97-AF65-F5344CB8AC3E}">
        <p14:creationId xmlns:p14="http://schemas.microsoft.com/office/powerpoint/2010/main" val="3572982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DACDF8-5484-45AF-8E31-89D5B33B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Definitions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7C865-8C1B-45CC-955E-F174808B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93867" cy="4351338"/>
          </a:xfrm>
        </p:spPr>
        <p:txBody>
          <a:bodyPr/>
          <a:lstStyle/>
          <a:p>
            <a:pPr marL="0" indent="0">
              <a:buNone/>
            </a:pPr>
            <a:r>
              <a:rPr lang="de-AT" sz="3600" b="1" dirty="0">
                <a:solidFill>
                  <a:schemeClr val="accent1"/>
                </a:solidFill>
              </a:rPr>
              <a:t>Supervised Learning Model</a:t>
            </a:r>
          </a:p>
          <a:p>
            <a:r>
              <a:rPr lang="de-AT" b="1" dirty="0">
                <a:solidFill>
                  <a:schemeClr val="accent1"/>
                </a:solidFill>
              </a:rPr>
              <a:t>Stores information </a:t>
            </a:r>
            <a:r>
              <a:rPr lang="de-AT" dirty="0"/>
              <a:t>like parameters</a:t>
            </a:r>
          </a:p>
          <a:p>
            <a:r>
              <a:rPr lang="de-AT" dirty="0"/>
              <a:t>Is modified during an automated </a:t>
            </a:r>
            <a:r>
              <a:rPr lang="de-AT" b="1" dirty="0">
                <a:solidFill>
                  <a:schemeClr val="accent1"/>
                </a:solidFill>
              </a:rPr>
              <a:t>training</a:t>
            </a:r>
            <a:r>
              <a:rPr lang="de-AT" dirty="0"/>
              <a:t> process to optimize the result</a:t>
            </a:r>
          </a:p>
          <a:p>
            <a:r>
              <a:rPr lang="de-AT" dirty="0"/>
              <a:t>Like the amounts of different ingredients which can be changed to make a better recipe (but automatically updated insted of manually changed by the cook)</a:t>
            </a:r>
          </a:p>
        </p:txBody>
      </p:sp>
      <p:pic>
        <p:nvPicPr>
          <p:cNvPr id="3074" name="Picture 2" descr="Post-It, Sticky Note, Note, Memo, Office, Paper">
            <a:extLst>
              <a:ext uri="{FF2B5EF4-FFF2-40B4-BE49-F238E27FC236}">
                <a16:creationId xmlns:a16="http://schemas.microsoft.com/office/drawing/2014/main" id="{0E86F6D8-A579-4B91-AC38-17ACF85A6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054" y="5081060"/>
            <a:ext cx="2529745" cy="19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502A60-09E1-4E53-A380-8E3461600934}"/>
              </a:ext>
            </a:extLst>
          </p:cNvPr>
          <p:cNvSpPr txBox="1"/>
          <p:nvPr/>
        </p:nvSpPr>
        <p:spPr>
          <a:xfrm>
            <a:off x="6854524" y="5399524"/>
            <a:ext cx="21286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Poppins"/>
              </a:rPr>
              <a:t>eggs: 4</a:t>
            </a:r>
          </a:p>
          <a:p>
            <a:r>
              <a:rPr lang="de-AT" sz="1400" dirty="0">
                <a:latin typeface="Poppins"/>
              </a:rPr>
              <a:t>milk: 1.2l</a:t>
            </a:r>
          </a:p>
          <a:p>
            <a:r>
              <a:rPr lang="de-AT" sz="1400" dirty="0">
                <a:latin typeface="Poppins"/>
              </a:rPr>
              <a:t>temperature: 167.42°</a:t>
            </a:r>
          </a:p>
          <a:p>
            <a:r>
              <a:rPr lang="de-AT" sz="1400" dirty="0">
                <a:latin typeface="Poppins"/>
              </a:rPr>
              <a:t>baking time: 38min</a:t>
            </a:r>
          </a:p>
          <a:p>
            <a:r>
              <a:rPr lang="de-AT" sz="1400" dirty="0">
                <a:latin typeface="Poppins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502122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>
            <a:extLst>
              <a:ext uri="{FF2B5EF4-FFF2-40B4-BE49-F238E27FC236}">
                <a16:creationId xmlns:a16="http://schemas.microsoft.com/office/drawing/2014/main" id="{33E8B624-99C0-4792-A6B5-4BBEC81B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3614" y="4905978"/>
            <a:ext cx="437084" cy="6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8DACDF8-5484-45AF-8E31-89D5B33B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Definitions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7C865-8C1B-45CC-955E-F174808B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</p:spPr>
        <p:txBody>
          <a:bodyPr/>
          <a:lstStyle/>
          <a:p>
            <a:pPr marL="0" indent="0">
              <a:buNone/>
            </a:pPr>
            <a:r>
              <a:rPr lang="de-AT" sz="3600" b="1" dirty="0">
                <a:solidFill>
                  <a:schemeClr val="accent1"/>
                </a:solidFill>
              </a:rPr>
              <a:t>Labelled Data</a:t>
            </a:r>
          </a:p>
          <a:p>
            <a:r>
              <a:rPr lang="de-AT" b="1" dirty="0">
                <a:solidFill>
                  <a:schemeClr val="accent1"/>
                </a:solidFill>
              </a:rPr>
              <a:t>Set of data </a:t>
            </a:r>
            <a:r>
              <a:rPr lang="de-AT" dirty="0"/>
              <a:t>containing input data as well as the </a:t>
            </a:r>
            <a:r>
              <a:rPr lang="de-AT" dirty="0" err="1"/>
              <a:t>correct</a:t>
            </a:r>
            <a:r>
              <a:rPr lang="de-AT" dirty="0"/>
              <a:t> </a:t>
            </a:r>
            <a:r>
              <a:rPr lang="de-AT" dirty="0" err="1"/>
              <a:t>output</a:t>
            </a:r>
            <a:endParaRPr lang="de-AT" dirty="0"/>
          </a:p>
          <a:p>
            <a:pPr lvl="1"/>
            <a:r>
              <a:rPr lang="de-AT" dirty="0"/>
              <a:t>Like a lot of </a:t>
            </a:r>
            <a:r>
              <a:rPr lang="de-AT" b="1" dirty="0">
                <a:solidFill>
                  <a:schemeClr val="accent1"/>
                </a:solidFill>
              </a:rPr>
              <a:t>images</a:t>
            </a:r>
            <a:r>
              <a:rPr lang="de-AT" dirty="0"/>
              <a:t> with corresponding </a:t>
            </a:r>
            <a:r>
              <a:rPr lang="de-AT" b="1" dirty="0">
                <a:solidFill>
                  <a:schemeClr val="accent1"/>
                </a:solidFill>
              </a:rPr>
              <a:t>labels</a:t>
            </a:r>
            <a:r>
              <a:rPr lang="de-AT" dirty="0"/>
              <a:t> like </a:t>
            </a:r>
            <a:r>
              <a:rPr lang="de-AT" b="1" dirty="0"/>
              <a:t>cat</a:t>
            </a:r>
            <a:r>
              <a:rPr lang="de-AT" dirty="0"/>
              <a:t> and </a:t>
            </a:r>
            <a:r>
              <a:rPr lang="de-AT" b="1" dirty="0"/>
              <a:t>dog</a:t>
            </a:r>
          </a:p>
          <a:p>
            <a:pPr lvl="1"/>
            <a:r>
              <a:rPr lang="de-AT" dirty="0"/>
              <a:t>Generally split into two piles, the </a:t>
            </a:r>
            <a:r>
              <a:rPr lang="de-AT" b="1" dirty="0">
                <a:solidFill>
                  <a:schemeClr val="accent1"/>
                </a:solidFill>
              </a:rPr>
              <a:t>trainings-data</a:t>
            </a:r>
            <a:r>
              <a:rPr lang="de-AT" dirty="0"/>
              <a:t> and </a:t>
            </a:r>
            <a:r>
              <a:rPr lang="de-AT" b="1" dirty="0">
                <a:solidFill>
                  <a:schemeClr val="accent1"/>
                </a:solidFill>
              </a:rPr>
              <a:t>test-data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850E635-9860-4D15-9FD1-39909E0B1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9684" y="4941939"/>
            <a:ext cx="874168" cy="53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457DBC4-9CCB-47E4-A040-2DE196F52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47" y="4258720"/>
            <a:ext cx="807916" cy="6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2CD280C-4AA3-497C-A37A-7F2885B90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2" y="4521567"/>
            <a:ext cx="437084" cy="6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2D95BAC-F648-4484-9BAD-EDB6B81A6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16" y="5244661"/>
            <a:ext cx="1048568" cy="69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B3DB85E6-BA0B-4E6B-8377-A55A0B86D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9879" y="5556527"/>
            <a:ext cx="437084" cy="6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7767D6A4-344E-4B44-95CF-376A8F7B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912" y="6107491"/>
            <a:ext cx="874168" cy="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AB1AE7-F236-4A07-9DA5-B2E2B60FFDBF}"/>
              </a:ext>
            </a:extLst>
          </p:cNvPr>
          <p:cNvSpPr txBox="1"/>
          <p:nvPr/>
        </p:nvSpPr>
        <p:spPr>
          <a:xfrm>
            <a:off x="639119" y="4882474"/>
            <a:ext cx="49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cat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F14D89-BF10-4886-B115-3B93E195C5AA}"/>
              </a:ext>
            </a:extLst>
          </p:cNvPr>
          <p:cNvSpPr txBox="1"/>
          <p:nvPr/>
        </p:nvSpPr>
        <p:spPr>
          <a:xfrm>
            <a:off x="1395367" y="5189021"/>
            <a:ext cx="49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cat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D4B025-6052-48D6-AB3F-F40DD07EE0F8}"/>
              </a:ext>
            </a:extLst>
          </p:cNvPr>
          <p:cNvSpPr txBox="1"/>
          <p:nvPr/>
        </p:nvSpPr>
        <p:spPr>
          <a:xfrm>
            <a:off x="1492080" y="5932018"/>
            <a:ext cx="49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cat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BEDE30-3031-4E6F-B991-A70AAF2FE782}"/>
              </a:ext>
            </a:extLst>
          </p:cNvPr>
          <p:cNvSpPr txBox="1"/>
          <p:nvPr/>
        </p:nvSpPr>
        <p:spPr>
          <a:xfrm>
            <a:off x="542944" y="6413649"/>
            <a:ext cx="568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dog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8C3943-C1A2-479F-9BE1-B06BDC30F108}"/>
              </a:ext>
            </a:extLst>
          </p:cNvPr>
          <p:cNvSpPr txBox="1"/>
          <p:nvPr/>
        </p:nvSpPr>
        <p:spPr>
          <a:xfrm>
            <a:off x="236655" y="5667785"/>
            <a:ext cx="568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dog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126C3D-3604-4C13-855C-19759B8B38DC}"/>
              </a:ext>
            </a:extLst>
          </p:cNvPr>
          <p:cNvSpPr txBox="1"/>
          <p:nvPr/>
        </p:nvSpPr>
        <p:spPr>
          <a:xfrm>
            <a:off x="1119415" y="4577604"/>
            <a:ext cx="58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dog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E2BDEFEB-D70F-4B85-AFD2-560989EDB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6233" y="5342617"/>
            <a:ext cx="874168" cy="53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E6C2832-7755-4C62-AF61-2A89A64A1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11" y="4598663"/>
            <a:ext cx="807916" cy="6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F02ED1BA-54F0-40F3-BA17-960EBF7F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66" y="4861510"/>
            <a:ext cx="437084" cy="6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1D18227-16BD-4A47-BEE4-D8A5D3AAC89B}"/>
              </a:ext>
            </a:extLst>
          </p:cNvPr>
          <p:cNvSpPr txBox="1"/>
          <p:nvPr/>
        </p:nvSpPr>
        <p:spPr>
          <a:xfrm>
            <a:off x="3802183" y="5222417"/>
            <a:ext cx="49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cat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484DB8-BCE7-4E65-8BD5-17CB75D9156A}"/>
              </a:ext>
            </a:extLst>
          </p:cNvPr>
          <p:cNvSpPr txBox="1"/>
          <p:nvPr/>
        </p:nvSpPr>
        <p:spPr>
          <a:xfrm>
            <a:off x="4311916" y="5589699"/>
            <a:ext cx="515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cat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4174DB-29F1-46EA-9235-A095810E3CE8}"/>
              </a:ext>
            </a:extLst>
          </p:cNvPr>
          <p:cNvSpPr txBox="1"/>
          <p:nvPr/>
        </p:nvSpPr>
        <p:spPr>
          <a:xfrm>
            <a:off x="4282479" y="4917547"/>
            <a:ext cx="619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dog</a:t>
            </a: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692F686D-5C56-4AE0-AC4E-A3813B838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33" y="4593346"/>
            <a:ext cx="1048568" cy="69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841401F6-453A-4E59-ADEE-75A72B028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5129" y="5456176"/>
            <a:ext cx="874168" cy="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96D4FC3-F9E6-44CD-843B-B797483BC522}"/>
              </a:ext>
            </a:extLst>
          </p:cNvPr>
          <p:cNvSpPr txBox="1"/>
          <p:nvPr/>
        </p:nvSpPr>
        <p:spPr>
          <a:xfrm>
            <a:off x="7529297" y="5280703"/>
            <a:ext cx="49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cat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206B34-E75A-4CE0-8AB9-D18DA5CFBB23}"/>
              </a:ext>
            </a:extLst>
          </p:cNvPr>
          <p:cNvSpPr txBox="1"/>
          <p:nvPr/>
        </p:nvSpPr>
        <p:spPr>
          <a:xfrm>
            <a:off x="6580161" y="5762334"/>
            <a:ext cx="616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dog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8CADD-CF28-4A1E-876E-E9114A44C5BA}"/>
              </a:ext>
            </a:extLst>
          </p:cNvPr>
          <p:cNvSpPr txBox="1"/>
          <p:nvPr/>
        </p:nvSpPr>
        <p:spPr>
          <a:xfrm>
            <a:off x="6273872" y="5016470"/>
            <a:ext cx="676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dog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188C2A-1B00-4BBE-B4ED-075E395FF83C}"/>
              </a:ext>
            </a:extLst>
          </p:cNvPr>
          <p:cNvSpPr txBox="1"/>
          <p:nvPr/>
        </p:nvSpPr>
        <p:spPr>
          <a:xfrm>
            <a:off x="3505200" y="6107491"/>
            <a:ext cx="220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chemeClr val="accent1"/>
                </a:solidFill>
                <a:latin typeface="Poppins"/>
              </a:rPr>
              <a:t>trainings-data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3BC3A7-8339-42C6-985C-184ED4743E5D}"/>
              </a:ext>
            </a:extLst>
          </p:cNvPr>
          <p:cNvSpPr txBox="1"/>
          <p:nvPr/>
        </p:nvSpPr>
        <p:spPr>
          <a:xfrm>
            <a:off x="6351133" y="6107491"/>
            <a:ext cx="159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chemeClr val="accent1"/>
                </a:solidFill>
                <a:latin typeface="Poppins"/>
              </a:rPr>
              <a:t>test-data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4B53444B-5CF4-4385-A671-57F8448E0C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17" y="4857935"/>
            <a:ext cx="1074083" cy="10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1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992B6-B9A2-4C1E-8BFD-6D3D4BF5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Supervised Learning</a:t>
            </a:r>
            <a:br>
              <a:rPr lang="de-AT" dirty="0"/>
            </a:br>
            <a:r>
              <a:rPr lang="de-AT" dirty="0"/>
              <a:t>Training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CF4A4-4AEF-462E-96DC-4DB14AB61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254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Supervised Learning</a:t>
            </a:r>
            <a:br>
              <a:rPr lang="de-AT" dirty="0"/>
            </a:br>
            <a:r>
              <a:rPr lang="de-AT" dirty="0"/>
              <a:t>Examples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712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E77BA-E4E4-4B34-B331-4AAED59F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4747DB-7BFF-44CF-947A-11D16392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42" y="1825625"/>
            <a:ext cx="101430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b="1" dirty="0">
                <a:solidFill>
                  <a:schemeClr val="accent1"/>
                </a:solidFill>
              </a:rPr>
              <a:t>Training</a:t>
            </a:r>
            <a:r>
              <a:rPr lang="de-AT" sz="2400" dirty="0"/>
              <a:t> </a:t>
            </a:r>
            <a:r>
              <a:rPr lang="de-AT" sz="2400" dirty="0" err="1"/>
              <a:t>is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process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b="1" dirty="0" err="1">
                <a:solidFill>
                  <a:schemeClr val="accent1"/>
                </a:solidFill>
              </a:rPr>
              <a:t>teaching</a:t>
            </a:r>
            <a:r>
              <a:rPr lang="de-AT" sz="2400" b="1" dirty="0">
                <a:solidFill>
                  <a:schemeClr val="accent1"/>
                </a:solidFill>
              </a:rPr>
              <a:t> a </a:t>
            </a:r>
            <a:r>
              <a:rPr lang="de-AT" sz="2400" b="1" dirty="0" err="1">
                <a:solidFill>
                  <a:schemeClr val="accent1"/>
                </a:solidFill>
              </a:rPr>
              <a:t>model</a:t>
            </a:r>
            <a:r>
              <a:rPr lang="de-AT" sz="2400" b="1" dirty="0">
                <a:solidFill>
                  <a:schemeClr val="accent1"/>
                </a:solidFill>
              </a:rPr>
              <a:t> </a:t>
            </a:r>
            <a:r>
              <a:rPr lang="de-AT" sz="2400" dirty="0" err="1"/>
              <a:t>what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correct</a:t>
            </a:r>
            <a:r>
              <a:rPr lang="de-AT" sz="2400" dirty="0"/>
              <a:t> </a:t>
            </a:r>
            <a:r>
              <a:rPr lang="de-AT" sz="2400" dirty="0" err="1"/>
              <a:t>answers</a:t>
            </a:r>
            <a:r>
              <a:rPr lang="de-AT" sz="2400" dirty="0"/>
              <a:t> (</a:t>
            </a:r>
            <a:r>
              <a:rPr lang="de-AT" sz="2400" dirty="0" err="1"/>
              <a:t>labels</a:t>
            </a:r>
            <a:r>
              <a:rPr lang="de-AT" sz="2400" dirty="0"/>
              <a:t>) </a:t>
            </a:r>
            <a:r>
              <a:rPr lang="de-AT" sz="2400" dirty="0" err="1"/>
              <a:t>are</a:t>
            </a:r>
            <a:r>
              <a:rPr lang="de-AT" sz="2400" dirty="0"/>
              <a:t>.</a:t>
            </a:r>
            <a:endParaRPr lang="de-AT" sz="2400" b="1" dirty="0">
              <a:solidFill>
                <a:schemeClr val="accent1"/>
              </a:solidFill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9BB526B-71A1-4E6F-89DD-104326709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028" y="2618303"/>
            <a:ext cx="4257296" cy="40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91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E77BA-E4E4-4B34-B331-4AAED59F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4747DB-7BFF-44CF-947A-11D16392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41" y="1825625"/>
            <a:ext cx="11125192" cy="4351338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Collect </a:t>
            </a:r>
            <a:r>
              <a:rPr lang="de-AT" sz="2400" b="1" dirty="0">
                <a:solidFill>
                  <a:schemeClr val="accent1"/>
                </a:solidFill>
              </a:rPr>
              <a:t>labelled data </a:t>
            </a:r>
            <a:r>
              <a:rPr lang="de-AT" sz="2400" dirty="0"/>
              <a:t>and </a:t>
            </a:r>
            <a:r>
              <a:rPr lang="de-AT" sz="2400" dirty="0" err="1"/>
              <a:t>split</a:t>
            </a:r>
            <a:r>
              <a:rPr lang="de-AT" sz="2400" dirty="0"/>
              <a:t> </a:t>
            </a:r>
            <a:r>
              <a:rPr lang="de-AT" sz="2400" dirty="0" err="1"/>
              <a:t>it</a:t>
            </a:r>
            <a:r>
              <a:rPr lang="de-AT" sz="2400" dirty="0"/>
              <a:t> into </a:t>
            </a:r>
            <a:r>
              <a:rPr lang="de-AT" sz="2400" b="1" dirty="0">
                <a:solidFill>
                  <a:schemeClr val="accent1"/>
                </a:solidFill>
              </a:rPr>
              <a:t>trainings-data</a:t>
            </a:r>
            <a:r>
              <a:rPr lang="de-AT" sz="2400" dirty="0"/>
              <a:t> and </a:t>
            </a:r>
            <a:r>
              <a:rPr lang="de-AT" sz="2400" b="1" dirty="0">
                <a:solidFill>
                  <a:schemeClr val="accent1"/>
                </a:solidFill>
              </a:rPr>
              <a:t>test-</a:t>
            </a:r>
            <a:r>
              <a:rPr lang="de-AT" sz="2400" b="1" dirty="0" err="1">
                <a:solidFill>
                  <a:schemeClr val="accent1"/>
                </a:solidFill>
              </a:rPr>
              <a:t>data</a:t>
            </a:r>
            <a:endParaRPr lang="de-AT" sz="2400" b="1" dirty="0">
              <a:solidFill>
                <a:schemeClr val="accent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33AE06C-9D0D-4A0A-AD30-5EFFE397C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18" y="2646320"/>
            <a:ext cx="1046268" cy="79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BFA0DC3-9D5C-4E2E-A3CF-CF67EE6AB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16" y="2616197"/>
            <a:ext cx="581025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5DA752-BCFF-435B-8A55-FE1099BBDAF3}"/>
              </a:ext>
            </a:extLst>
          </p:cNvPr>
          <p:cNvSpPr txBox="1"/>
          <p:nvPr/>
        </p:nvSpPr>
        <p:spPr>
          <a:xfrm>
            <a:off x="1106695" y="3218323"/>
            <a:ext cx="49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cat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28AF7F-8EB5-4529-A56A-92D0C1B0127B}"/>
              </a:ext>
            </a:extLst>
          </p:cNvPr>
          <p:cNvSpPr txBox="1"/>
          <p:nvPr/>
        </p:nvSpPr>
        <p:spPr>
          <a:xfrm>
            <a:off x="1842127" y="3159922"/>
            <a:ext cx="58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dog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5668CE-DD76-41BF-8317-03A99427A066}"/>
              </a:ext>
            </a:extLst>
          </p:cNvPr>
          <p:cNvSpPr txBox="1"/>
          <p:nvPr/>
        </p:nvSpPr>
        <p:spPr>
          <a:xfrm>
            <a:off x="3093411" y="3500793"/>
            <a:ext cx="220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chemeClr val="accent1"/>
                </a:solidFill>
                <a:latin typeface="Poppins"/>
              </a:rPr>
              <a:t>trainings-data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F96B63-CF9A-4761-9CAA-C2EE6F02C701}"/>
              </a:ext>
            </a:extLst>
          </p:cNvPr>
          <p:cNvSpPr txBox="1"/>
          <p:nvPr/>
        </p:nvSpPr>
        <p:spPr>
          <a:xfrm>
            <a:off x="5598625" y="3507149"/>
            <a:ext cx="159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chemeClr val="accent1"/>
                </a:solidFill>
                <a:latin typeface="Poppins"/>
              </a:rPr>
              <a:t>test-data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1385EC16-E621-4E32-81F3-28CA0F30F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461" y="2803605"/>
            <a:ext cx="787796" cy="787796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E4B6CE13-0D60-49BA-8640-060FC1BC2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27" y="2651919"/>
            <a:ext cx="581025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B28F544-1D71-4544-A1B3-532573D395CE}"/>
              </a:ext>
            </a:extLst>
          </p:cNvPr>
          <p:cNvSpPr txBox="1"/>
          <p:nvPr/>
        </p:nvSpPr>
        <p:spPr>
          <a:xfrm>
            <a:off x="3895806" y="3254045"/>
            <a:ext cx="49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cat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9B04F3FF-4810-4CFA-905C-165B452DC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00" y="2694774"/>
            <a:ext cx="1046268" cy="79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D535459-45A2-4B56-90A6-D1798A68948D}"/>
              </a:ext>
            </a:extLst>
          </p:cNvPr>
          <p:cNvSpPr txBox="1"/>
          <p:nvPr/>
        </p:nvSpPr>
        <p:spPr>
          <a:xfrm>
            <a:off x="5787409" y="3208376"/>
            <a:ext cx="58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dog</a:t>
            </a:r>
          </a:p>
        </p:txBody>
      </p:sp>
    </p:spTree>
    <p:extLst>
      <p:ext uri="{BB962C8B-B14F-4D97-AF65-F5344CB8AC3E}">
        <p14:creationId xmlns:p14="http://schemas.microsoft.com/office/powerpoint/2010/main" val="3905612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E77BA-E4E4-4B34-B331-4AAED59F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4747DB-7BFF-44CF-947A-11D16392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41" y="1825625"/>
            <a:ext cx="11125192" cy="4351338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Collect </a:t>
            </a:r>
            <a:r>
              <a:rPr lang="de-AT" sz="2400" b="1" dirty="0">
                <a:solidFill>
                  <a:schemeClr val="accent1"/>
                </a:solidFill>
              </a:rPr>
              <a:t>labelled data </a:t>
            </a:r>
            <a:r>
              <a:rPr lang="de-AT" sz="2400" dirty="0"/>
              <a:t>and </a:t>
            </a:r>
            <a:r>
              <a:rPr lang="de-AT" sz="2400" dirty="0" err="1"/>
              <a:t>split</a:t>
            </a:r>
            <a:r>
              <a:rPr lang="de-AT" sz="2400" dirty="0"/>
              <a:t> </a:t>
            </a:r>
            <a:r>
              <a:rPr lang="de-AT" sz="2400" dirty="0" err="1"/>
              <a:t>it</a:t>
            </a:r>
            <a:r>
              <a:rPr lang="de-AT" sz="2400" dirty="0"/>
              <a:t> into </a:t>
            </a:r>
            <a:r>
              <a:rPr lang="de-AT" sz="2400" b="1" dirty="0">
                <a:solidFill>
                  <a:schemeClr val="accent1"/>
                </a:solidFill>
              </a:rPr>
              <a:t>trainings-data</a:t>
            </a:r>
            <a:r>
              <a:rPr lang="de-AT" sz="2400" dirty="0"/>
              <a:t> and </a:t>
            </a:r>
            <a:r>
              <a:rPr lang="de-AT" sz="2400" b="1" dirty="0">
                <a:solidFill>
                  <a:schemeClr val="accent1"/>
                </a:solidFill>
              </a:rPr>
              <a:t>test-data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Choose </a:t>
            </a:r>
            <a:r>
              <a:rPr lang="de-AT" sz="2400" b="1" dirty="0">
                <a:solidFill>
                  <a:schemeClr val="accent1"/>
                </a:solidFill>
              </a:rPr>
              <a:t>parameters</a:t>
            </a:r>
            <a:r>
              <a:rPr lang="de-AT" sz="2400" dirty="0"/>
              <a:t> and initialize the </a:t>
            </a:r>
            <a:r>
              <a:rPr lang="de-AT" sz="2400" b="1" dirty="0">
                <a:solidFill>
                  <a:schemeClr val="accent1"/>
                </a:solidFill>
              </a:rPr>
              <a:t>model</a:t>
            </a:r>
            <a:r>
              <a:rPr lang="de-AT" sz="2400" dirty="0"/>
              <a:t> with </a:t>
            </a:r>
            <a:r>
              <a:rPr lang="de-AT" sz="2400" dirty="0" err="1"/>
              <a:t>random</a:t>
            </a:r>
            <a:r>
              <a:rPr lang="de-AT" sz="2400" dirty="0"/>
              <a:t> </a:t>
            </a:r>
            <a:r>
              <a:rPr lang="de-AT" sz="2400" dirty="0" err="1"/>
              <a:t>values</a:t>
            </a:r>
            <a:endParaRPr lang="de-AT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2B3E07-BEEA-42CA-8067-605412CE548E}"/>
              </a:ext>
            </a:extLst>
          </p:cNvPr>
          <p:cNvSpPr/>
          <p:nvPr/>
        </p:nvSpPr>
        <p:spPr>
          <a:xfrm>
            <a:off x="1868403" y="3072342"/>
            <a:ext cx="1566146" cy="1586970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dirty="0" err="1">
                <a:solidFill>
                  <a:schemeClr val="bg1"/>
                </a:solidFill>
              </a:rPr>
              <a:t>model</a:t>
            </a:r>
            <a:endParaRPr lang="de-AT" sz="4000" dirty="0">
              <a:solidFill>
                <a:schemeClr val="bg1"/>
              </a:solidFill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8D63E2C-3E34-4FFD-BFFE-81586F3F5B02}"/>
              </a:ext>
            </a:extLst>
          </p:cNvPr>
          <p:cNvSpPr/>
          <p:nvPr/>
        </p:nvSpPr>
        <p:spPr>
          <a:xfrm>
            <a:off x="3793253" y="3072342"/>
            <a:ext cx="2573679" cy="1186391"/>
          </a:xfrm>
          <a:prstGeom prst="wedgeRoundRectCallout">
            <a:avLst>
              <a:gd name="adj1" fmla="val 37724"/>
              <a:gd name="adj2" fmla="val 796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will tell the difference between images of cats and dogs.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5A9EC-9040-4A5E-8B35-F0F0827C30AF}"/>
              </a:ext>
            </a:extLst>
          </p:cNvPr>
          <p:cNvSpPr txBox="1"/>
          <p:nvPr/>
        </p:nvSpPr>
        <p:spPr>
          <a:xfrm>
            <a:off x="2032000" y="3234267"/>
            <a:ext cx="414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663E6-D732-4B52-AE39-8C3BE07B2301}"/>
              </a:ext>
            </a:extLst>
          </p:cNvPr>
          <p:cNvSpPr txBox="1"/>
          <p:nvPr/>
        </p:nvSpPr>
        <p:spPr>
          <a:xfrm>
            <a:off x="2446867" y="3064990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1.7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22D66-04C1-4364-BF8D-D19021E738B6}"/>
              </a:ext>
            </a:extLst>
          </p:cNvPr>
          <p:cNvSpPr txBox="1"/>
          <p:nvPr/>
        </p:nvSpPr>
        <p:spPr>
          <a:xfrm>
            <a:off x="2775701" y="3285180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777E75-A8C8-47BA-98E1-5C6BAA02831A}"/>
              </a:ext>
            </a:extLst>
          </p:cNvPr>
          <p:cNvSpPr txBox="1"/>
          <p:nvPr/>
        </p:nvSpPr>
        <p:spPr>
          <a:xfrm>
            <a:off x="2092676" y="4258733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0³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72847A-FEC8-457E-9E3F-3D6BCCE4A02A}"/>
              </a:ext>
            </a:extLst>
          </p:cNvPr>
          <p:cNvSpPr txBox="1"/>
          <p:nvPr/>
        </p:nvSpPr>
        <p:spPr>
          <a:xfrm>
            <a:off x="2726267" y="4187599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1499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E77BA-E4E4-4B34-B331-4AAED59F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4747DB-7BFF-44CF-947A-11D16392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41" y="1825625"/>
            <a:ext cx="11125192" cy="4351338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Collect </a:t>
            </a:r>
            <a:r>
              <a:rPr lang="de-AT" sz="2400" b="1" dirty="0">
                <a:solidFill>
                  <a:schemeClr val="accent1"/>
                </a:solidFill>
              </a:rPr>
              <a:t>labelled data </a:t>
            </a:r>
            <a:r>
              <a:rPr lang="de-AT" sz="2400" dirty="0"/>
              <a:t>and </a:t>
            </a:r>
            <a:r>
              <a:rPr lang="de-AT" sz="2400" dirty="0" err="1"/>
              <a:t>split</a:t>
            </a:r>
            <a:r>
              <a:rPr lang="de-AT" sz="2400" dirty="0"/>
              <a:t> </a:t>
            </a:r>
            <a:r>
              <a:rPr lang="de-AT" sz="2400" dirty="0" err="1"/>
              <a:t>it</a:t>
            </a:r>
            <a:r>
              <a:rPr lang="de-AT" sz="2400" dirty="0"/>
              <a:t> into </a:t>
            </a:r>
            <a:r>
              <a:rPr lang="de-AT" sz="2400" b="1" dirty="0">
                <a:solidFill>
                  <a:schemeClr val="accent1"/>
                </a:solidFill>
              </a:rPr>
              <a:t>trainings-data</a:t>
            </a:r>
            <a:r>
              <a:rPr lang="de-AT" sz="2400" dirty="0"/>
              <a:t> and </a:t>
            </a:r>
            <a:r>
              <a:rPr lang="de-AT" sz="2400" b="1" dirty="0">
                <a:solidFill>
                  <a:schemeClr val="accent1"/>
                </a:solidFill>
              </a:rPr>
              <a:t>test-data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Choose </a:t>
            </a:r>
            <a:r>
              <a:rPr lang="de-AT" sz="2400" b="1" dirty="0">
                <a:solidFill>
                  <a:schemeClr val="accent1"/>
                </a:solidFill>
              </a:rPr>
              <a:t>parameters</a:t>
            </a:r>
            <a:r>
              <a:rPr lang="de-AT" sz="2400" dirty="0"/>
              <a:t> and initialize the </a:t>
            </a:r>
            <a:r>
              <a:rPr lang="de-AT" sz="2400" b="1" dirty="0">
                <a:solidFill>
                  <a:schemeClr val="accent1"/>
                </a:solidFill>
              </a:rPr>
              <a:t>model</a:t>
            </a:r>
            <a:r>
              <a:rPr lang="de-AT" sz="2400" dirty="0"/>
              <a:t> with random values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Repeat with the </a:t>
            </a:r>
            <a:r>
              <a:rPr lang="de-AT" sz="2400" b="1" dirty="0">
                <a:solidFill>
                  <a:schemeClr val="accent1"/>
                </a:solidFill>
              </a:rPr>
              <a:t>training-data</a:t>
            </a:r>
            <a:r>
              <a:rPr lang="de-AT" sz="2400" dirty="0"/>
              <a:t> (as often as defined by </a:t>
            </a:r>
            <a:r>
              <a:rPr lang="de-AT" sz="2400" b="1" dirty="0">
                <a:solidFill>
                  <a:schemeClr val="accent1"/>
                </a:solidFill>
              </a:rPr>
              <a:t>parameters</a:t>
            </a:r>
            <a:r>
              <a:rPr lang="de-AT" sz="2400" dirty="0"/>
              <a:t>):</a:t>
            </a:r>
          </a:p>
          <a:p>
            <a:pPr lvl="1">
              <a:spcBef>
                <a:spcPts val="600"/>
              </a:spcBef>
            </a:pPr>
            <a:r>
              <a:rPr lang="de-AT" dirty="0"/>
              <a:t>For each input-data slightly change the </a:t>
            </a:r>
            <a:r>
              <a:rPr lang="de-AT" b="1" dirty="0">
                <a:solidFill>
                  <a:schemeClr val="accent1"/>
                </a:solidFill>
              </a:rPr>
              <a:t>model</a:t>
            </a:r>
            <a:r>
              <a:rPr lang="de-AT" dirty="0"/>
              <a:t> to better predict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given</a:t>
            </a:r>
            <a:r>
              <a:rPr lang="de-AT" dirty="0"/>
              <a:t> </a:t>
            </a:r>
            <a:r>
              <a:rPr lang="de-AT" dirty="0" err="1"/>
              <a:t>output</a:t>
            </a:r>
            <a:endParaRPr lang="de-AT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767BEA-81DA-4D8D-B6E2-A045C885314F}"/>
              </a:ext>
            </a:extLst>
          </p:cNvPr>
          <p:cNvSpPr/>
          <p:nvPr/>
        </p:nvSpPr>
        <p:spPr>
          <a:xfrm>
            <a:off x="2952136" y="4156075"/>
            <a:ext cx="1566146" cy="1586970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dirty="0" err="1">
                <a:solidFill>
                  <a:schemeClr val="bg1"/>
                </a:solidFill>
              </a:rPr>
              <a:t>model</a:t>
            </a:r>
            <a:endParaRPr lang="de-AT" sz="4000" dirty="0">
              <a:solidFill>
                <a:schemeClr val="bg1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224827C-3170-41C9-8EAD-3B69CF5C1F8D}"/>
              </a:ext>
            </a:extLst>
          </p:cNvPr>
          <p:cNvSpPr/>
          <p:nvPr/>
        </p:nvSpPr>
        <p:spPr>
          <a:xfrm>
            <a:off x="4876986" y="4156075"/>
            <a:ext cx="2573679" cy="1186391"/>
          </a:xfrm>
          <a:prstGeom prst="wedgeRoundRectCallout">
            <a:avLst>
              <a:gd name="adj1" fmla="val 37724"/>
              <a:gd name="adj2" fmla="val 796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is a </a:t>
            </a:r>
            <a:r>
              <a:rPr lang="en-GB" b="1" dirty="0"/>
              <a:t>cat</a:t>
            </a:r>
            <a:r>
              <a:rPr lang="en-GB" dirty="0"/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3CE0E4-1016-437B-902B-D5763C88EC8E}"/>
              </a:ext>
            </a:extLst>
          </p:cNvPr>
          <p:cNvSpPr txBox="1"/>
          <p:nvPr/>
        </p:nvSpPr>
        <p:spPr>
          <a:xfrm>
            <a:off x="3115733" y="4318000"/>
            <a:ext cx="414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23381E-3D26-4649-83BA-97FF5217E5D2}"/>
              </a:ext>
            </a:extLst>
          </p:cNvPr>
          <p:cNvSpPr txBox="1"/>
          <p:nvPr/>
        </p:nvSpPr>
        <p:spPr>
          <a:xfrm>
            <a:off x="3530600" y="4148723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1.85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C67762-C3D0-4AAA-BA95-9FB9A1410A9C}"/>
              </a:ext>
            </a:extLst>
          </p:cNvPr>
          <p:cNvSpPr txBox="1"/>
          <p:nvPr/>
        </p:nvSpPr>
        <p:spPr>
          <a:xfrm>
            <a:off x="3859434" y="4368913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7%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8E00DE-262F-4568-AD38-51349A3AF250}"/>
              </a:ext>
            </a:extLst>
          </p:cNvPr>
          <p:cNvSpPr txBox="1"/>
          <p:nvPr/>
        </p:nvSpPr>
        <p:spPr>
          <a:xfrm>
            <a:off x="3176409" y="5342466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0²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1C664-10BE-4FAA-8896-BF4DD29BD08D}"/>
              </a:ext>
            </a:extLst>
          </p:cNvPr>
          <p:cNvSpPr txBox="1"/>
          <p:nvPr/>
        </p:nvSpPr>
        <p:spPr>
          <a:xfrm>
            <a:off x="3810000" y="5271332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grey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0984E73F-B39A-4075-9730-5828590C1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31" y="4278195"/>
            <a:ext cx="935216" cy="140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3">
            <a:extLst>
              <a:ext uri="{FF2B5EF4-FFF2-40B4-BE49-F238E27FC236}">
                <a16:creationId xmlns:a16="http://schemas.microsoft.com/office/drawing/2014/main" id="{DD893663-B06E-41C5-8479-FF16EA032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86" y="4487277"/>
            <a:ext cx="923665" cy="9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3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E77BA-E4E4-4B34-B331-4AAED59F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4747DB-7BFF-44CF-947A-11D16392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41" y="1825625"/>
            <a:ext cx="11125192" cy="4351338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Collect </a:t>
            </a:r>
            <a:r>
              <a:rPr lang="de-AT" sz="2400" b="1" dirty="0">
                <a:solidFill>
                  <a:schemeClr val="accent1"/>
                </a:solidFill>
              </a:rPr>
              <a:t>labelled data </a:t>
            </a:r>
            <a:r>
              <a:rPr lang="de-AT" sz="2400" dirty="0"/>
              <a:t>and </a:t>
            </a:r>
            <a:r>
              <a:rPr lang="de-AT" sz="2400" dirty="0" err="1"/>
              <a:t>split</a:t>
            </a:r>
            <a:r>
              <a:rPr lang="de-AT" sz="2400" dirty="0"/>
              <a:t> </a:t>
            </a:r>
            <a:r>
              <a:rPr lang="de-AT" sz="2400" dirty="0" err="1"/>
              <a:t>it</a:t>
            </a:r>
            <a:r>
              <a:rPr lang="de-AT" sz="2400" dirty="0"/>
              <a:t> into </a:t>
            </a:r>
            <a:r>
              <a:rPr lang="de-AT" sz="2400" b="1" dirty="0">
                <a:solidFill>
                  <a:schemeClr val="accent1"/>
                </a:solidFill>
              </a:rPr>
              <a:t>trainings-data</a:t>
            </a:r>
            <a:r>
              <a:rPr lang="de-AT" sz="2400" dirty="0"/>
              <a:t> and </a:t>
            </a:r>
            <a:r>
              <a:rPr lang="de-AT" sz="2400" b="1" dirty="0">
                <a:solidFill>
                  <a:schemeClr val="accent1"/>
                </a:solidFill>
              </a:rPr>
              <a:t>test-data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Choose </a:t>
            </a:r>
            <a:r>
              <a:rPr lang="de-AT" sz="2400" b="1" dirty="0">
                <a:solidFill>
                  <a:schemeClr val="accent1"/>
                </a:solidFill>
              </a:rPr>
              <a:t>parameters</a:t>
            </a:r>
            <a:r>
              <a:rPr lang="de-AT" sz="2400" dirty="0"/>
              <a:t> and initialize the </a:t>
            </a:r>
            <a:r>
              <a:rPr lang="de-AT" sz="2400" b="1" dirty="0">
                <a:solidFill>
                  <a:schemeClr val="accent1"/>
                </a:solidFill>
              </a:rPr>
              <a:t>model</a:t>
            </a:r>
            <a:r>
              <a:rPr lang="de-AT" sz="2400" dirty="0"/>
              <a:t> with random values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Repeat with the </a:t>
            </a:r>
            <a:r>
              <a:rPr lang="de-AT" sz="2400" b="1" dirty="0">
                <a:solidFill>
                  <a:schemeClr val="accent1"/>
                </a:solidFill>
              </a:rPr>
              <a:t>training-data</a:t>
            </a:r>
            <a:r>
              <a:rPr lang="de-AT" sz="2400" dirty="0"/>
              <a:t> (as often as defined by </a:t>
            </a:r>
            <a:r>
              <a:rPr lang="de-AT" sz="2400" b="1" dirty="0">
                <a:solidFill>
                  <a:schemeClr val="accent1"/>
                </a:solidFill>
              </a:rPr>
              <a:t>parameters</a:t>
            </a:r>
            <a:r>
              <a:rPr lang="de-AT" sz="2400" dirty="0"/>
              <a:t>):</a:t>
            </a:r>
          </a:p>
          <a:p>
            <a:pPr lvl="1">
              <a:spcBef>
                <a:spcPts val="600"/>
              </a:spcBef>
            </a:pPr>
            <a:r>
              <a:rPr lang="de-AT" dirty="0"/>
              <a:t>For each input-data slightly change the </a:t>
            </a:r>
            <a:r>
              <a:rPr lang="de-AT" b="1" dirty="0">
                <a:solidFill>
                  <a:schemeClr val="accent1"/>
                </a:solidFill>
              </a:rPr>
              <a:t>model</a:t>
            </a:r>
            <a:r>
              <a:rPr lang="de-AT" dirty="0"/>
              <a:t> to better predict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given</a:t>
            </a:r>
            <a:r>
              <a:rPr lang="de-AT" dirty="0"/>
              <a:t> output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Test the accuracy of your </a:t>
            </a:r>
            <a:r>
              <a:rPr lang="de-AT" sz="2400" b="1" dirty="0">
                <a:solidFill>
                  <a:schemeClr val="accent1"/>
                </a:solidFill>
              </a:rPr>
              <a:t>model</a:t>
            </a:r>
            <a:r>
              <a:rPr lang="de-AT" sz="2400" dirty="0"/>
              <a:t> using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b="1" dirty="0">
                <a:solidFill>
                  <a:schemeClr val="accent1"/>
                </a:solidFill>
              </a:rPr>
              <a:t>test-</a:t>
            </a:r>
            <a:r>
              <a:rPr lang="de-AT" sz="2400" b="1" dirty="0" err="1">
                <a:solidFill>
                  <a:schemeClr val="accent1"/>
                </a:solidFill>
              </a:rPr>
              <a:t>data</a:t>
            </a:r>
            <a:endParaRPr lang="de-AT" sz="2400" b="1" dirty="0">
              <a:solidFill>
                <a:schemeClr val="accent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BF448B-4E2C-494E-8D34-E6354D775E64}"/>
              </a:ext>
            </a:extLst>
          </p:cNvPr>
          <p:cNvSpPr/>
          <p:nvPr/>
        </p:nvSpPr>
        <p:spPr>
          <a:xfrm>
            <a:off x="3265403" y="4724930"/>
            <a:ext cx="1566146" cy="1586970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dirty="0" err="1">
                <a:solidFill>
                  <a:schemeClr val="bg1"/>
                </a:solidFill>
              </a:rPr>
              <a:t>model</a:t>
            </a:r>
            <a:endParaRPr lang="de-AT" sz="4000" dirty="0">
              <a:solidFill>
                <a:schemeClr val="bg1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5606D35-B91C-4E26-AC54-658DAA6F8A8A}"/>
              </a:ext>
            </a:extLst>
          </p:cNvPr>
          <p:cNvSpPr/>
          <p:nvPr/>
        </p:nvSpPr>
        <p:spPr>
          <a:xfrm>
            <a:off x="5205638" y="4490395"/>
            <a:ext cx="1763798" cy="735014"/>
          </a:xfrm>
          <a:prstGeom prst="wedgeRoundRectCallout">
            <a:avLst>
              <a:gd name="adj1" fmla="val -66141"/>
              <a:gd name="adj2" fmla="val 36809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is a </a:t>
            </a:r>
            <a:r>
              <a:rPr lang="en-GB" b="1" dirty="0">
                <a:solidFill>
                  <a:schemeClr val="tx1"/>
                </a:solidFill>
              </a:rPr>
              <a:t>cat</a:t>
            </a:r>
            <a:r>
              <a:rPr lang="en-GB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2C6A5-B6EF-4208-B956-1025FCB89F40}"/>
              </a:ext>
            </a:extLst>
          </p:cNvPr>
          <p:cNvSpPr txBox="1"/>
          <p:nvPr/>
        </p:nvSpPr>
        <p:spPr>
          <a:xfrm>
            <a:off x="3429000" y="4886855"/>
            <a:ext cx="414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4ED33A-1745-4100-992C-28BC11BDDDF0}"/>
              </a:ext>
            </a:extLst>
          </p:cNvPr>
          <p:cNvSpPr txBox="1"/>
          <p:nvPr/>
        </p:nvSpPr>
        <p:spPr>
          <a:xfrm>
            <a:off x="3843867" y="4717578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1.85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2068B-CDEE-4B3B-BBB5-E563E2A540F9}"/>
              </a:ext>
            </a:extLst>
          </p:cNvPr>
          <p:cNvSpPr txBox="1"/>
          <p:nvPr/>
        </p:nvSpPr>
        <p:spPr>
          <a:xfrm>
            <a:off x="4172701" y="4937768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7%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B8B9A-B430-4375-9ACD-25A095F4E997}"/>
              </a:ext>
            </a:extLst>
          </p:cNvPr>
          <p:cNvSpPr txBox="1"/>
          <p:nvPr/>
        </p:nvSpPr>
        <p:spPr>
          <a:xfrm>
            <a:off x="3489676" y="5911321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0²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8F4BCE-D573-4245-8620-920607BD3524}"/>
              </a:ext>
            </a:extLst>
          </p:cNvPr>
          <p:cNvSpPr txBox="1"/>
          <p:nvPr/>
        </p:nvSpPr>
        <p:spPr>
          <a:xfrm>
            <a:off x="4123267" y="5840187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grey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4AB34DC-B0AB-4D04-B982-172518BA6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553" y="5056132"/>
            <a:ext cx="923665" cy="923665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FB2C0481-F4D1-4BFD-99A1-2F07FCF5B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89" y="4937768"/>
            <a:ext cx="1492971" cy="113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14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E77BA-E4E4-4B34-B331-4AAED59F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4747DB-7BFF-44CF-947A-11D16392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41" y="1825625"/>
            <a:ext cx="11125192" cy="4351338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Collect </a:t>
            </a:r>
            <a:r>
              <a:rPr lang="de-AT" sz="2400" b="1" dirty="0">
                <a:solidFill>
                  <a:schemeClr val="accent1"/>
                </a:solidFill>
              </a:rPr>
              <a:t>labelled data </a:t>
            </a:r>
            <a:r>
              <a:rPr lang="de-AT" sz="2400" dirty="0"/>
              <a:t>and </a:t>
            </a:r>
            <a:r>
              <a:rPr lang="de-AT" sz="2400" dirty="0" err="1"/>
              <a:t>split</a:t>
            </a:r>
            <a:r>
              <a:rPr lang="de-AT" sz="2400" dirty="0"/>
              <a:t> </a:t>
            </a:r>
            <a:r>
              <a:rPr lang="de-AT" sz="2400" dirty="0" err="1"/>
              <a:t>it</a:t>
            </a:r>
            <a:r>
              <a:rPr lang="de-AT" sz="2400" dirty="0"/>
              <a:t> into </a:t>
            </a:r>
            <a:r>
              <a:rPr lang="de-AT" sz="2400" b="1" dirty="0">
                <a:solidFill>
                  <a:schemeClr val="accent1"/>
                </a:solidFill>
              </a:rPr>
              <a:t>trainings-data</a:t>
            </a:r>
            <a:r>
              <a:rPr lang="de-AT" sz="2400" dirty="0"/>
              <a:t> and </a:t>
            </a:r>
            <a:r>
              <a:rPr lang="de-AT" sz="2400" b="1" dirty="0">
                <a:solidFill>
                  <a:schemeClr val="accent1"/>
                </a:solidFill>
              </a:rPr>
              <a:t>test-data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Choose </a:t>
            </a:r>
            <a:r>
              <a:rPr lang="de-AT" sz="2400" b="1" dirty="0">
                <a:solidFill>
                  <a:schemeClr val="accent1"/>
                </a:solidFill>
              </a:rPr>
              <a:t>parameters</a:t>
            </a:r>
            <a:r>
              <a:rPr lang="de-AT" sz="2400" dirty="0"/>
              <a:t> and initialize the </a:t>
            </a:r>
            <a:r>
              <a:rPr lang="de-AT" sz="2400" b="1" dirty="0">
                <a:solidFill>
                  <a:schemeClr val="accent1"/>
                </a:solidFill>
              </a:rPr>
              <a:t>model</a:t>
            </a:r>
            <a:r>
              <a:rPr lang="de-AT" sz="2400" dirty="0"/>
              <a:t> with random values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Repeat with the </a:t>
            </a:r>
            <a:r>
              <a:rPr lang="de-AT" sz="2400" b="1" dirty="0">
                <a:solidFill>
                  <a:schemeClr val="accent1"/>
                </a:solidFill>
              </a:rPr>
              <a:t>training-data</a:t>
            </a:r>
            <a:r>
              <a:rPr lang="de-AT" sz="2400" dirty="0"/>
              <a:t> (as often as defined by </a:t>
            </a:r>
            <a:r>
              <a:rPr lang="de-AT" sz="2400" b="1" dirty="0">
                <a:solidFill>
                  <a:schemeClr val="accent1"/>
                </a:solidFill>
              </a:rPr>
              <a:t>parameters</a:t>
            </a:r>
            <a:r>
              <a:rPr lang="de-AT" sz="2400" dirty="0"/>
              <a:t>):</a:t>
            </a:r>
          </a:p>
          <a:p>
            <a:pPr lvl="1">
              <a:spcBef>
                <a:spcPts val="600"/>
              </a:spcBef>
            </a:pPr>
            <a:r>
              <a:rPr lang="de-AT" dirty="0"/>
              <a:t>For each input-data slightly change the </a:t>
            </a:r>
            <a:r>
              <a:rPr lang="de-AT" b="1" dirty="0">
                <a:solidFill>
                  <a:schemeClr val="accent1"/>
                </a:solidFill>
              </a:rPr>
              <a:t>model</a:t>
            </a:r>
            <a:r>
              <a:rPr lang="de-AT" dirty="0"/>
              <a:t> to better predict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given</a:t>
            </a:r>
            <a:r>
              <a:rPr lang="de-AT" dirty="0"/>
              <a:t> output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Test the accuracy of your </a:t>
            </a:r>
            <a:r>
              <a:rPr lang="de-AT" sz="2400" b="1" dirty="0">
                <a:solidFill>
                  <a:schemeClr val="accent1"/>
                </a:solidFill>
              </a:rPr>
              <a:t>model</a:t>
            </a:r>
            <a:r>
              <a:rPr lang="de-AT" sz="2400" dirty="0"/>
              <a:t> using the </a:t>
            </a:r>
            <a:r>
              <a:rPr lang="de-AT" sz="2400" b="1" dirty="0">
                <a:solidFill>
                  <a:schemeClr val="accent1"/>
                </a:solidFill>
              </a:rPr>
              <a:t>test-data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Modify the </a:t>
            </a:r>
            <a:r>
              <a:rPr lang="de-AT" sz="2400" b="1" dirty="0">
                <a:solidFill>
                  <a:schemeClr val="accent1"/>
                </a:solidFill>
              </a:rPr>
              <a:t>labelled data </a:t>
            </a:r>
            <a:r>
              <a:rPr lang="de-AT" sz="2400" dirty="0"/>
              <a:t>or </a:t>
            </a:r>
            <a:r>
              <a:rPr lang="de-AT" sz="2400" b="1" dirty="0">
                <a:solidFill>
                  <a:schemeClr val="accent1"/>
                </a:solidFill>
              </a:rPr>
              <a:t>parameters</a:t>
            </a:r>
            <a:r>
              <a:rPr lang="de-AT" sz="2400" dirty="0"/>
              <a:t> and restart </a:t>
            </a:r>
            <a:r>
              <a:rPr lang="de-AT" sz="2400" dirty="0" err="1"/>
              <a:t>from</a:t>
            </a:r>
            <a:r>
              <a:rPr lang="de-AT" sz="2400" dirty="0"/>
              <a:t> 1. </a:t>
            </a:r>
            <a:r>
              <a:rPr lang="de-AT" sz="2400" dirty="0" err="1"/>
              <a:t>until</a:t>
            </a:r>
            <a:br>
              <a:rPr lang="de-AT" sz="2400" dirty="0"/>
            </a:br>
            <a:r>
              <a:rPr lang="de-AT" sz="2400" dirty="0" err="1"/>
              <a:t>you</a:t>
            </a:r>
            <a:r>
              <a:rPr lang="de-AT" sz="2400" dirty="0"/>
              <a:t> are satisfied with the result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164FF7C-C5C5-4C9E-9C60-E4FAC975FE3A}"/>
              </a:ext>
            </a:extLst>
          </p:cNvPr>
          <p:cNvSpPr/>
          <p:nvPr/>
        </p:nvSpPr>
        <p:spPr>
          <a:xfrm>
            <a:off x="4470586" y="5441949"/>
            <a:ext cx="2878481" cy="950384"/>
          </a:xfrm>
          <a:prstGeom prst="wedgeRoundRectCallout">
            <a:avLst>
              <a:gd name="adj1" fmla="val 37724"/>
              <a:gd name="adj2" fmla="val 796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Wrong! </a:t>
            </a:r>
            <a:r>
              <a:rPr lang="en-GB" dirty="0"/>
              <a:t>Let’s start from the beginning… This time, here are more pictures!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150F5F9-5451-4E2C-AB4F-873A4C6C5F40}"/>
              </a:ext>
            </a:extLst>
          </p:cNvPr>
          <p:cNvSpPr/>
          <p:nvPr/>
        </p:nvSpPr>
        <p:spPr>
          <a:xfrm>
            <a:off x="2453971" y="5576886"/>
            <a:ext cx="1763798" cy="735014"/>
          </a:xfrm>
          <a:prstGeom prst="wedgeRoundRectCallout">
            <a:avLst>
              <a:gd name="adj1" fmla="val -66141"/>
              <a:gd name="adj2" fmla="val 36809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is a </a:t>
            </a:r>
            <a:r>
              <a:rPr lang="en-GB" b="1" dirty="0">
                <a:solidFill>
                  <a:schemeClr val="tx1"/>
                </a:solidFill>
              </a:rPr>
              <a:t>cat</a:t>
            </a:r>
            <a:r>
              <a:rPr lang="en-GB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A2C307-2F9B-404A-9334-ABC72448C155}"/>
              </a:ext>
            </a:extLst>
          </p:cNvPr>
          <p:cNvSpPr/>
          <p:nvPr/>
        </p:nvSpPr>
        <p:spPr>
          <a:xfrm>
            <a:off x="1081003" y="5806016"/>
            <a:ext cx="1052597" cy="1011767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>
                <a:solidFill>
                  <a:schemeClr val="bg1"/>
                </a:solidFill>
              </a:rPr>
              <a:t>model</a:t>
            </a:r>
            <a:endParaRPr lang="de-A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30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E55A-63BE-459F-A099-63BB4EA2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Confused?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6197352-4538-4183-95A5-D6D34ABF6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4"/>
          <a:stretch/>
        </p:blipFill>
        <p:spPr bwMode="auto">
          <a:xfrm>
            <a:off x="0" y="1276350"/>
            <a:ext cx="8314267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B5E7DAAB-18DF-4FA9-8CE2-1550D74F9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/>
          <a:stretch/>
        </p:blipFill>
        <p:spPr bwMode="auto">
          <a:xfrm>
            <a:off x="6096000" y="3569890"/>
            <a:ext cx="3863529" cy="32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C9877-41B2-451C-B86C-1ED0FBDC3F8E}"/>
              </a:ext>
            </a:extLst>
          </p:cNvPr>
          <p:cNvSpPr txBox="1"/>
          <p:nvPr/>
        </p:nvSpPr>
        <p:spPr>
          <a:xfrm>
            <a:off x="3324671" y="4595422"/>
            <a:ext cx="3708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4000" b="1" dirty="0">
                <a:solidFill>
                  <a:schemeClr val="accent1"/>
                </a:solidFill>
                <a:latin typeface="Poppins"/>
              </a:rPr>
              <a:t>Try it yourself!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0D19D25E-1A50-4907-A110-E8DE756315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" r="23927"/>
          <a:stretch/>
        </p:blipFill>
        <p:spPr bwMode="auto">
          <a:xfrm>
            <a:off x="7368729" y="600604"/>
            <a:ext cx="2823237" cy="28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54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Detecting faces in images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ADB21B-032C-46CC-A647-07F6DBDA7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30676"/>
            <a:ext cx="7119486" cy="474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CEF5DA-4FAC-48E5-80E2-2E685B497349}"/>
              </a:ext>
            </a:extLst>
          </p:cNvPr>
          <p:cNvSpPr/>
          <p:nvPr/>
        </p:nvSpPr>
        <p:spPr>
          <a:xfrm>
            <a:off x="2714324" y="3310466"/>
            <a:ext cx="1424539" cy="12784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4E7FC8-3BF4-46FA-8E76-6B412821D3B0}"/>
              </a:ext>
            </a:extLst>
          </p:cNvPr>
          <p:cNvSpPr/>
          <p:nvPr/>
        </p:nvSpPr>
        <p:spPr>
          <a:xfrm>
            <a:off x="4368800" y="2370666"/>
            <a:ext cx="1082397" cy="1557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C50F71-380A-4A31-A607-EAE7C650793B}"/>
              </a:ext>
            </a:extLst>
          </p:cNvPr>
          <p:cNvSpPr/>
          <p:nvPr/>
        </p:nvSpPr>
        <p:spPr>
          <a:xfrm>
            <a:off x="6011333" y="3149599"/>
            <a:ext cx="1295400" cy="13462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396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B046CA00-74FD-4250-A3BD-71C846F4B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1"/>
          <a:stretch/>
        </p:blipFill>
        <p:spPr bwMode="auto">
          <a:xfrm>
            <a:off x="719666" y="1926696"/>
            <a:ext cx="9144000" cy="454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Classifying</a:t>
            </a:r>
            <a:r>
              <a:rPr lang="de-AT" dirty="0"/>
              <a:t> </a:t>
            </a:r>
            <a:r>
              <a:rPr lang="de-AT" dirty="0" err="1"/>
              <a:t>objects</a:t>
            </a:r>
            <a:endParaRPr lang="de-A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EF5DA-4FAC-48E5-80E2-2E685B497349}"/>
              </a:ext>
            </a:extLst>
          </p:cNvPr>
          <p:cNvSpPr/>
          <p:nvPr/>
        </p:nvSpPr>
        <p:spPr>
          <a:xfrm>
            <a:off x="1732192" y="5266267"/>
            <a:ext cx="2636608" cy="7958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4E7FC8-3BF4-46FA-8E76-6B412821D3B0}"/>
              </a:ext>
            </a:extLst>
          </p:cNvPr>
          <p:cNvSpPr/>
          <p:nvPr/>
        </p:nvSpPr>
        <p:spPr>
          <a:xfrm>
            <a:off x="4470400" y="5113866"/>
            <a:ext cx="389467" cy="6773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C50F71-380A-4A31-A607-EAE7C650793B}"/>
              </a:ext>
            </a:extLst>
          </p:cNvPr>
          <p:cNvSpPr/>
          <p:nvPr/>
        </p:nvSpPr>
        <p:spPr>
          <a:xfrm>
            <a:off x="6036735" y="5113866"/>
            <a:ext cx="389467" cy="3386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C64FC6-9BDB-4B3C-ABB7-0E34C272DAB5}"/>
              </a:ext>
            </a:extLst>
          </p:cNvPr>
          <p:cNvSpPr/>
          <p:nvPr/>
        </p:nvSpPr>
        <p:spPr>
          <a:xfrm>
            <a:off x="6959601" y="3666067"/>
            <a:ext cx="423332" cy="3725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4AA732-6D32-490E-BF70-1A7EBB4E30B5}"/>
              </a:ext>
            </a:extLst>
          </p:cNvPr>
          <p:cNvSpPr/>
          <p:nvPr/>
        </p:nvSpPr>
        <p:spPr>
          <a:xfrm>
            <a:off x="1732192" y="6062133"/>
            <a:ext cx="663875" cy="2794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FF0000"/>
                </a:solidFill>
                <a:latin typeface="Poppins"/>
              </a:rPr>
              <a:t>Car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C73326-1468-40B8-896A-8671EDEF36C5}"/>
              </a:ext>
            </a:extLst>
          </p:cNvPr>
          <p:cNvSpPr/>
          <p:nvPr/>
        </p:nvSpPr>
        <p:spPr>
          <a:xfrm>
            <a:off x="4470400" y="5791199"/>
            <a:ext cx="1422400" cy="2794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FF0000"/>
                </a:solidFill>
                <a:latin typeface="Poppins"/>
              </a:rPr>
              <a:t>Pedestrian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1EF92F-92E3-4C59-A1A8-E10AD592317F}"/>
              </a:ext>
            </a:extLst>
          </p:cNvPr>
          <p:cNvSpPr/>
          <p:nvPr/>
        </p:nvSpPr>
        <p:spPr>
          <a:xfrm>
            <a:off x="6036735" y="5481636"/>
            <a:ext cx="685798" cy="2794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FF0000"/>
                </a:solidFill>
                <a:latin typeface="Poppins"/>
              </a:rPr>
              <a:t>Car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C02D62-0EB4-4A7D-BF18-DD9596DD57E2}"/>
              </a:ext>
            </a:extLst>
          </p:cNvPr>
          <p:cNvSpPr/>
          <p:nvPr/>
        </p:nvSpPr>
        <p:spPr>
          <a:xfrm>
            <a:off x="6959601" y="4038598"/>
            <a:ext cx="1464732" cy="2794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FF0000"/>
                </a:solidFill>
                <a:latin typeface="Poppins"/>
              </a:rPr>
              <a:t>Traffic light</a:t>
            </a:r>
          </a:p>
        </p:txBody>
      </p:sp>
    </p:spTree>
    <p:extLst>
      <p:ext uri="{BB962C8B-B14F-4D97-AF65-F5344CB8AC3E}">
        <p14:creationId xmlns:p14="http://schemas.microsoft.com/office/powerpoint/2010/main" val="144175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2DDFD2D-C2D7-4B0C-A7F1-88A0CA56C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66" y="1557866"/>
            <a:ext cx="7289801" cy="485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Detecting defects in objects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EF5DA-4FAC-48E5-80E2-2E685B497349}"/>
              </a:ext>
            </a:extLst>
          </p:cNvPr>
          <p:cNvSpPr/>
          <p:nvPr/>
        </p:nvSpPr>
        <p:spPr>
          <a:xfrm>
            <a:off x="3395133" y="2208477"/>
            <a:ext cx="1989667" cy="9495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4E7FC8-3BF4-46FA-8E76-6B412821D3B0}"/>
              </a:ext>
            </a:extLst>
          </p:cNvPr>
          <p:cNvSpPr/>
          <p:nvPr/>
        </p:nvSpPr>
        <p:spPr>
          <a:xfrm>
            <a:off x="6375400" y="2311401"/>
            <a:ext cx="186267" cy="8466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81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97EAA-468F-4025-A3A4-C763B8D4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Recognising spoken words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39718E-206D-45E1-B32F-41AE57605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600" y="1886551"/>
            <a:ext cx="3073401" cy="429041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AT" sz="4000" dirty="0"/>
              <a:t>Transcript of spoken words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71D76D3-4C93-4B8D-9570-915A39092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15" y="1886551"/>
            <a:ext cx="5788332" cy="43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A217E56-1959-4530-886E-6282302C3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33" y="3494715"/>
            <a:ext cx="1074083" cy="10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2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D130D-BC1D-433B-AB17-B1CD5F40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Detecting if an email is spam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0D5FDC6-6038-4304-919A-8EF756A91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9644"/>
            <a:ext cx="7636933" cy="509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921F7F2-2FB8-40E0-A16A-8B2FD5407961}"/>
              </a:ext>
            </a:extLst>
          </p:cNvPr>
          <p:cNvSpPr/>
          <p:nvPr/>
        </p:nvSpPr>
        <p:spPr>
          <a:xfrm>
            <a:off x="1981200" y="2328333"/>
            <a:ext cx="296333" cy="2963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542654-C620-4CF4-80CB-1659B2485799}"/>
              </a:ext>
            </a:extLst>
          </p:cNvPr>
          <p:cNvSpPr/>
          <p:nvPr/>
        </p:nvSpPr>
        <p:spPr>
          <a:xfrm>
            <a:off x="2810934" y="3183466"/>
            <a:ext cx="296333" cy="2963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0D3B7A-52E5-444D-B7C0-0873256DEBF1}"/>
              </a:ext>
            </a:extLst>
          </p:cNvPr>
          <p:cNvSpPr/>
          <p:nvPr/>
        </p:nvSpPr>
        <p:spPr>
          <a:xfrm>
            <a:off x="3445933" y="2057399"/>
            <a:ext cx="296333" cy="2963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2ABC9F-0352-4084-A017-A2126DBDF232}"/>
              </a:ext>
            </a:extLst>
          </p:cNvPr>
          <p:cNvSpPr/>
          <p:nvPr/>
        </p:nvSpPr>
        <p:spPr>
          <a:xfrm>
            <a:off x="5681133" y="2125133"/>
            <a:ext cx="296333" cy="2963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18BBD8-4E9F-484D-B1B2-B78A2B902BC5}"/>
              </a:ext>
            </a:extLst>
          </p:cNvPr>
          <p:cNvSpPr/>
          <p:nvPr/>
        </p:nvSpPr>
        <p:spPr>
          <a:xfrm>
            <a:off x="7636933" y="2904065"/>
            <a:ext cx="296333" cy="2963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0193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B250-0002-4C2F-B91C-516D31CB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Predicting a movies revenue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4628E-2E31-47DD-ABA0-65AFA1073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3854" y="1825625"/>
            <a:ext cx="2640128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AT" sz="4000" dirty="0"/>
              <a:t>Predicted revenue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E87104B-35D7-4C35-AEFF-5FFE5557E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8" y="1376501"/>
            <a:ext cx="7477626" cy="49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933E98-E2F7-4A88-AB05-4917E4B1C4A0}"/>
              </a:ext>
            </a:extLst>
          </p:cNvPr>
          <p:cNvSpPr/>
          <p:nvPr/>
        </p:nvSpPr>
        <p:spPr>
          <a:xfrm>
            <a:off x="586227" y="1744135"/>
            <a:ext cx="2345267" cy="89746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  <a:latin typeface="Poppins"/>
              </a:rPr>
              <a:t>Popularity of actors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590813-BA7F-44CD-88DC-0AD27DBA7E29}"/>
              </a:ext>
            </a:extLst>
          </p:cNvPr>
          <p:cNvSpPr/>
          <p:nvPr/>
        </p:nvSpPr>
        <p:spPr>
          <a:xfrm>
            <a:off x="4923366" y="2342230"/>
            <a:ext cx="1786467" cy="71966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  <a:latin typeface="Poppins"/>
              </a:rPr>
              <a:t>Genre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8621F9-B6A0-4964-9607-083BE230EEAB}"/>
              </a:ext>
            </a:extLst>
          </p:cNvPr>
          <p:cNvSpPr/>
          <p:nvPr/>
        </p:nvSpPr>
        <p:spPr>
          <a:xfrm>
            <a:off x="5084233" y="4959685"/>
            <a:ext cx="2345267" cy="89746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  <a:latin typeface="Poppins"/>
              </a:rPr>
              <a:t>Visual effects budget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B7992D-13AB-4D29-A024-77BAB31C4367}"/>
              </a:ext>
            </a:extLst>
          </p:cNvPr>
          <p:cNvSpPr/>
          <p:nvPr/>
        </p:nvSpPr>
        <p:spPr>
          <a:xfrm>
            <a:off x="586227" y="4753366"/>
            <a:ext cx="1621368" cy="68936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  <a:latin typeface="Poppins"/>
              </a:rPr>
              <a:t>Duration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75C0FC-270C-4CB4-8822-93292EAD74F1}"/>
              </a:ext>
            </a:extLst>
          </p:cNvPr>
          <p:cNvSpPr txBox="1">
            <a:spLocks/>
          </p:cNvSpPr>
          <p:nvPr/>
        </p:nvSpPr>
        <p:spPr>
          <a:xfrm>
            <a:off x="349719" y="6361586"/>
            <a:ext cx="7477626" cy="496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dirty="0"/>
              <a:t>Informations about a movie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850AE51-B62B-4A0E-8AC2-6A18C8607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302" y="3489095"/>
            <a:ext cx="1074083" cy="10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9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9740AD-4C3E-4F99-927B-10131676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Supervised Learning</a:t>
            </a:r>
            <a:br>
              <a:rPr lang="de-AT" dirty="0"/>
            </a:br>
            <a:r>
              <a:rPr lang="de-AT" dirty="0"/>
              <a:t>as a Mapping Function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AFDC2E-4287-45ED-82A9-7BD0556ED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21952730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612</Words>
  <Application>Microsoft Macintosh PowerPoint</Application>
  <PresentationFormat>Breitbild</PresentationFormat>
  <Paragraphs>159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Poppins</vt:lpstr>
      <vt:lpstr>Enaris PPT Endfassung</vt:lpstr>
      <vt:lpstr>Supervised Learning Introduction</vt:lpstr>
      <vt:lpstr>Supervised Learning Examples</vt:lpstr>
      <vt:lpstr>Detecting faces in images</vt:lpstr>
      <vt:lpstr>Classifying objects</vt:lpstr>
      <vt:lpstr>Detecting defects in objects</vt:lpstr>
      <vt:lpstr>Recognising spoken words</vt:lpstr>
      <vt:lpstr>Detecting if an email is spam</vt:lpstr>
      <vt:lpstr>Predicting a movies revenue</vt:lpstr>
      <vt:lpstr>Supervised Learning as a Mapping Function</vt:lpstr>
      <vt:lpstr>Mapping Function</vt:lpstr>
      <vt:lpstr>Mapping Function</vt:lpstr>
      <vt:lpstr>Mapping Function</vt:lpstr>
      <vt:lpstr>Mapping Function</vt:lpstr>
      <vt:lpstr>Supervised Learning Definitions</vt:lpstr>
      <vt:lpstr>Definitions</vt:lpstr>
      <vt:lpstr>Definitions</vt:lpstr>
      <vt:lpstr>Definitions</vt:lpstr>
      <vt:lpstr>Definitions</vt:lpstr>
      <vt:lpstr>Supervised Learning Training</vt:lpstr>
      <vt:lpstr>Training</vt:lpstr>
      <vt:lpstr>Training</vt:lpstr>
      <vt:lpstr>Training</vt:lpstr>
      <vt:lpstr>Training</vt:lpstr>
      <vt:lpstr>Training</vt:lpstr>
      <vt:lpstr>Training</vt:lpstr>
      <vt:lpstr>Confused?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Petra W</cp:lastModifiedBy>
  <cp:revision>11</cp:revision>
  <dcterms:created xsi:type="dcterms:W3CDTF">2021-08-31T10:26:40Z</dcterms:created>
  <dcterms:modified xsi:type="dcterms:W3CDTF">2022-04-07T09:06:02Z</dcterms:modified>
</cp:coreProperties>
</file>