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67" r:id="rId5"/>
    <p:sldId id="268" r:id="rId6"/>
    <p:sldId id="269" r:id="rId7"/>
    <p:sldId id="258" r:id="rId8"/>
    <p:sldId id="259" r:id="rId9"/>
    <p:sldId id="273" r:id="rId10"/>
    <p:sldId id="260" r:id="rId11"/>
    <p:sldId id="261" r:id="rId12"/>
    <p:sldId id="271" r:id="rId13"/>
    <p:sldId id="264" r:id="rId14"/>
    <p:sldId id="270" r:id="rId15"/>
    <p:sldId id="262" r:id="rId16"/>
    <p:sldId id="263" r:id="rId17"/>
    <p:sldId id="265" r:id="rId18"/>
    <p:sldId id="272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1F2F5-01E0-4E40-BE54-7A77BF3F8B8E}" v="23" dt="2022-11-27T20:27:17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537"/>
  </p:normalViewPr>
  <p:slideViewPr>
    <p:cSldViewPr snapToGrid="0" snapToObjects="1">
      <p:cViewPr>
        <p:scale>
          <a:sx n="77" d="100"/>
          <a:sy n="77" d="100"/>
        </p:scale>
        <p:origin x="51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27.11.22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 userDrawn="1"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03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27.11.22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 userDrawn="1"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19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27.11.22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 userDrawn="1"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27.11.22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27.11.22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27.11.22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 userDrawn="1"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27.11.22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27.11.22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27.11.22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27.11.22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E93A-A17C-2F41-A87E-D6F660F63B83}" type="datetimeFigureOut">
              <a:rPr lang="de-DE" smtClean="0"/>
              <a:t>27.11.22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video" Target="https://www.youtube.com/embed/B8OKnkBW2hM?feature=oembed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.jpeg"/><Relationship Id="rId2" Type="http://schemas.openxmlformats.org/officeDocument/2006/relationships/video" Target="https://www.youtube.com/embed/o2DDU4g0PRo?feature=oembed" TargetMode="External"/><Relationship Id="rId1" Type="http://schemas.openxmlformats.org/officeDocument/2006/relationships/video" Target="https://www.youtube.com/embed/eR0vE-O1X2g?feature=oembed" TargetMode="External"/><Relationship Id="rId6" Type="http://schemas.openxmlformats.org/officeDocument/2006/relationships/video" Target="https://www.youtube.com/embed/vvKXL7-y08U?feature=oembed" TargetMode="External"/><Relationship Id="rId11" Type="http://schemas.openxmlformats.org/officeDocument/2006/relationships/image" Target="../media/image18.jpeg"/><Relationship Id="rId5" Type="http://schemas.openxmlformats.org/officeDocument/2006/relationships/video" Target="https://www.youtube.com/embed/HJMx9n5mFSM?feature=oembed" TargetMode="External"/><Relationship Id="rId10" Type="http://schemas.openxmlformats.org/officeDocument/2006/relationships/image" Target="../media/image17.jpeg"/><Relationship Id="rId4" Type="http://schemas.openxmlformats.org/officeDocument/2006/relationships/video" Target="https://www.youtube.com/embed/1OqFY_2JE1c?feature=oembed" TargetMode="External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Q54GDm1eL0?start=27&amp;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j5LqiSabP4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CQ-UwSqn8E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AAB74-B97F-2F4F-970B-8C00C0D4D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2570206"/>
            <a:ext cx="7878653" cy="1173892"/>
          </a:xfrm>
        </p:spPr>
        <p:txBody>
          <a:bodyPr/>
          <a:lstStyle/>
          <a:p>
            <a:r>
              <a:rPr lang="de-DE" dirty="0"/>
              <a:t>Deepfakes</a:t>
            </a:r>
          </a:p>
        </p:txBody>
      </p:sp>
    </p:spTree>
    <p:extLst>
      <p:ext uri="{BB962C8B-B14F-4D97-AF65-F5344CB8AC3E}">
        <p14:creationId xmlns:p14="http://schemas.microsoft.com/office/powerpoint/2010/main" val="2133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A5D2D1-5541-17FE-44C3-7E293742B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11" y="1421027"/>
            <a:ext cx="10256107" cy="45472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AT" sz="3200" b="1" dirty="0">
                <a:solidFill>
                  <a:schemeClr val="accent1"/>
                </a:solidFill>
              </a:rPr>
              <a:t>Deepfakes </a:t>
            </a:r>
            <a:r>
              <a:rPr lang="de-AT" sz="3200" dirty="0" err="1"/>
              <a:t>are</a:t>
            </a:r>
            <a:r>
              <a:rPr lang="de-AT" sz="3200" dirty="0"/>
              <a:t> </a:t>
            </a:r>
            <a:r>
              <a:rPr lang="de-AT" sz="3200" b="1" dirty="0" err="1"/>
              <a:t>manipulated</a:t>
            </a:r>
            <a:r>
              <a:rPr lang="de-AT" sz="3200" b="1" dirty="0"/>
              <a:t> </a:t>
            </a:r>
            <a:r>
              <a:rPr lang="de-AT" sz="3200" b="1" dirty="0" err="1"/>
              <a:t>or</a:t>
            </a:r>
            <a:r>
              <a:rPr lang="de-AT" sz="3200" b="1" dirty="0"/>
              <a:t> </a:t>
            </a:r>
            <a:r>
              <a:rPr lang="de-AT" sz="3200" b="1" dirty="0" err="1"/>
              <a:t>artificially</a:t>
            </a:r>
            <a:r>
              <a:rPr lang="de-AT" sz="3200" b="1" dirty="0"/>
              <a:t> </a:t>
            </a:r>
            <a:r>
              <a:rPr lang="de-AT" sz="3200" b="1" dirty="0" err="1"/>
              <a:t>generated</a:t>
            </a:r>
            <a:r>
              <a:rPr lang="de-AT" sz="3200" b="1" dirty="0"/>
              <a:t> </a:t>
            </a:r>
            <a:r>
              <a:rPr lang="de-AT" sz="3200" b="1" dirty="0" err="1"/>
              <a:t>sound</a:t>
            </a:r>
            <a:r>
              <a:rPr lang="de-AT" sz="3200" b="1" dirty="0"/>
              <a:t> </a:t>
            </a:r>
            <a:r>
              <a:rPr lang="de-AT" sz="3200" b="1" dirty="0" err="1"/>
              <a:t>or</a:t>
            </a:r>
            <a:r>
              <a:rPr lang="de-AT" sz="3200" b="1" dirty="0"/>
              <a:t> </a:t>
            </a:r>
            <a:r>
              <a:rPr lang="de-AT" sz="3200" b="1" dirty="0" err="1"/>
              <a:t>image</a:t>
            </a:r>
            <a:r>
              <a:rPr lang="de-AT" sz="3200" b="1" dirty="0"/>
              <a:t> </a:t>
            </a:r>
            <a:r>
              <a:rPr lang="de-AT" sz="3200" b="1" dirty="0" err="1"/>
              <a:t>media</a:t>
            </a:r>
            <a:r>
              <a:rPr lang="de-AT" sz="3200" dirty="0"/>
              <a:t>, </a:t>
            </a:r>
            <a:r>
              <a:rPr lang="de-AT" sz="3200" dirty="0" err="1"/>
              <a:t>which</a:t>
            </a:r>
            <a:r>
              <a:rPr lang="de-AT" sz="3200" dirty="0"/>
              <a:t>, </a:t>
            </a:r>
            <a:r>
              <a:rPr lang="de-AT" sz="3200" dirty="0" err="1"/>
              <a:t>however</a:t>
            </a:r>
            <a:r>
              <a:rPr lang="de-AT" sz="3200" dirty="0"/>
              <a:t>, </a:t>
            </a:r>
            <a:r>
              <a:rPr lang="de-AT" sz="3200" dirty="0" err="1"/>
              <a:t>look</a:t>
            </a:r>
            <a:r>
              <a:rPr lang="de-AT" sz="3200" dirty="0"/>
              <a:t> real. </a:t>
            </a:r>
          </a:p>
          <a:p>
            <a:pPr marL="0" indent="0">
              <a:buNone/>
            </a:pPr>
            <a:r>
              <a:rPr lang="de-AT" sz="3200" dirty="0"/>
              <a:t>
</a:t>
            </a:r>
            <a:r>
              <a:rPr lang="de-AT" sz="3200" dirty="0" err="1"/>
              <a:t>They</a:t>
            </a:r>
            <a:r>
              <a:rPr lang="de-AT" sz="3200" dirty="0"/>
              <a:t> </a:t>
            </a:r>
            <a:r>
              <a:rPr lang="de-AT" sz="3200" dirty="0" err="1"/>
              <a:t>show</a:t>
            </a:r>
            <a:r>
              <a:rPr lang="de-AT" sz="3200" dirty="0"/>
              <a:t> </a:t>
            </a:r>
            <a:r>
              <a:rPr lang="de-AT" sz="3200" dirty="0" err="1"/>
              <a:t>people</a:t>
            </a:r>
            <a:r>
              <a:rPr lang="de-AT" sz="3200" dirty="0"/>
              <a:t> </a:t>
            </a:r>
            <a:r>
              <a:rPr lang="de-AT" sz="3200" dirty="0" err="1"/>
              <a:t>who</a:t>
            </a:r>
            <a:r>
              <a:rPr lang="de-AT" sz="3200" dirty="0"/>
              <a:t> </a:t>
            </a:r>
            <a:r>
              <a:rPr lang="de-AT" sz="3200" dirty="0" err="1"/>
              <a:t>seem</a:t>
            </a:r>
            <a:r>
              <a:rPr lang="de-AT" sz="3200" dirty="0"/>
              <a:t> </a:t>
            </a:r>
            <a:r>
              <a:rPr lang="de-AT" sz="3200" dirty="0" err="1"/>
              <a:t>to</a:t>
            </a:r>
            <a:r>
              <a:rPr lang="de-AT" sz="3200" dirty="0"/>
              <a:t> </a:t>
            </a:r>
            <a:r>
              <a:rPr lang="de-AT" sz="3200" dirty="0" err="1"/>
              <a:t>say</a:t>
            </a:r>
            <a:r>
              <a:rPr lang="de-AT" sz="3200" dirty="0"/>
              <a:t> </a:t>
            </a:r>
            <a:r>
              <a:rPr lang="de-AT" sz="3200" dirty="0" err="1"/>
              <a:t>or</a:t>
            </a:r>
            <a:r>
              <a:rPr lang="de-AT" sz="3200" dirty="0"/>
              <a:t> do </a:t>
            </a:r>
            <a:r>
              <a:rPr lang="de-AT" sz="3200" dirty="0" err="1"/>
              <a:t>something</a:t>
            </a:r>
            <a:r>
              <a:rPr lang="de-AT" sz="3200" dirty="0"/>
              <a:t> but </a:t>
            </a:r>
            <a:r>
              <a:rPr lang="de-AT" sz="3200" dirty="0" err="1"/>
              <a:t>have</a:t>
            </a:r>
            <a:r>
              <a:rPr lang="de-AT" sz="3200" dirty="0"/>
              <a:t> </a:t>
            </a:r>
            <a:r>
              <a:rPr lang="de-AT" sz="3200" dirty="0" err="1"/>
              <a:t>never</a:t>
            </a:r>
            <a:r>
              <a:rPr lang="de-AT" sz="3200" dirty="0"/>
              <a:t> </a:t>
            </a:r>
            <a:r>
              <a:rPr lang="de-AT" sz="3200" dirty="0" err="1"/>
              <a:t>said</a:t>
            </a:r>
            <a:r>
              <a:rPr lang="de-AT" sz="3200" dirty="0"/>
              <a:t> </a:t>
            </a:r>
            <a:r>
              <a:rPr lang="de-AT" sz="3200" dirty="0" err="1"/>
              <a:t>or</a:t>
            </a:r>
            <a:r>
              <a:rPr lang="de-AT" sz="3200" dirty="0"/>
              <a:t> </a:t>
            </a:r>
            <a:r>
              <a:rPr lang="de-AT" sz="3200" dirty="0" err="1"/>
              <a:t>said</a:t>
            </a:r>
            <a:r>
              <a:rPr lang="de-AT" sz="3200" dirty="0"/>
              <a:t>. </a:t>
            </a:r>
          </a:p>
          <a:p>
            <a:pPr marL="0" indent="0">
              <a:buNone/>
            </a:pPr>
            <a:r>
              <a:rPr lang="de-AT" sz="3200" dirty="0"/>
              <a:t>
Deepfakes </a:t>
            </a:r>
            <a:r>
              <a:rPr lang="de-AT" sz="3200" dirty="0" err="1"/>
              <a:t>are</a:t>
            </a:r>
            <a:r>
              <a:rPr lang="de-AT" sz="3200" dirty="0"/>
              <a:t> </a:t>
            </a:r>
            <a:r>
              <a:rPr lang="de-AT" sz="3200" dirty="0" err="1"/>
              <a:t>created</a:t>
            </a:r>
            <a:r>
              <a:rPr lang="de-AT" sz="3200" dirty="0"/>
              <a:t> </a:t>
            </a:r>
            <a:r>
              <a:rPr lang="de-AT" sz="3200" b="1" dirty="0" err="1"/>
              <a:t>with</a:t>
            </a:r>
            <a:r>
              <a:rPr lang="de-AT" sz="3200" b="1" dirty="0"/>
              <a:t> </a:t>
            </a:r>
            <a:r>
              <a:rPr lang="de-AT" sz="3200" b="1" dirty="0" err="1"/>
              <a:t>artificial</a:t>
            </a:r>
            <a:r>
              <a:rPr lang="de-AT" sz="3200" b="1" dirty="0"/>
              <a:t> </a:t>
            </a:r>
            <a:r>
              <a:rPr lang="de-AT" sz="3200" b="1" dirty="0" err="1"/>
              <a:t>intelligence</a:t>
            </a:r>
            <a:r>
              <a:rPr lang="de-AT" sz="3200" dirty="0"/>
              <a:t>, such </a:t>
            </a:r>
            <a:r>
              <a:rPr lang="de-AT" sz="3200" dirty="0" err="1"/>
              <a:t>as</a:t>
            </a:r>
            <a:r>
              <a:rPr lang="de-AT" sz="3200" dirty="0"/>
              <a:t> </a:t>
            </a:r>
            <a:r>
              <a:rPr lang="de-AT" sz="3200" dirty="0" err="1"/>
              <a:t>machine</a:t>
            </a:r>
            <a:r>
              <a:rPr lang="de-AT" sz="3200" dirty="0"/>
              <a:t> </a:t>
            </a:r>
            <a:r>
              <a:rPr lang="de-AT" sz="3200" dirty="0" err="1"/>
              <a:t>learning</a:t>
            </a:r>
            <a:r>
              <a:rPr lang="de-AT" sz="3200" dirty="0"/>
              <a:t> and </a:t>
            </a:r>
            <a:r>
              <a:rPr lang="de-AT" sz="3200" dirty="0" err="1"/>
              <a:t>deep</a:t>
            </a:r>
            <a:r>
              <a:rPr lang="de-AT" sz="3200" dirty="0"/>
              <a:t> </a:t>
            </a:r>
            <a:r>
              <a:rPr lang="de-AT" sz="3200" dirty="0" err="1"/>
              <a:t>learning</a:t>
            </a:r>
            <a:r>
              <a:rPr lang="de-AT" sz="3200" dirty="0"/>
              <a:t>. 
</a:t>
            </a:r>
            <a:endParaRPr lang="de-DE" sz="32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725D09-9F50-3E70-0677-9D4FBF395987}"/>
              </a:ext>
            </a:extLst>
          </p:cNvPr>
          <p:cNvSpPr txBox="1"/>
          <p:nvPr/>
        </p:nvSpPr>
        <p:spPr>
          <a:xfrm>
            <a:off x="568411" y="6524367"/>
            <a:ext cx="9045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Poppins" pitchFamily="2" charset="77"/>
                <a:cs typeface="Poppins" pitchFamily="2" charset="77"/>
              </a:rPr>
              <a:t>Vgl.: https://</a:t>
            </a:r>
            <a:r>
              <a:rPr lang="de-DE" sz="900" dirty="0" err="1">
                <a:latin typeface="Poppins" pitchFamily="2" charset="77"/>
                <a:cs typeface="Poppins" pitchFamily="2" charset="77"/>
              </a:rPr>
              <a:t>www.europarl.europa.eu</a:t>
            </a:r>
            <a:r>
              <a:rPr lang="de-DE" sz="900" dirty="0">
                <a:latin typeface="Poppins" pitchFamily="2" charset="77"/>
                <a:cs typeface="Poppins" pitchFamily="2" charset="77"/>
              </a:rPr>
              <a:t>/</a:t>
            </a:r>
            <a:r>
              <a:rPr lang="de-DE" sz="900" dirty="0" err="1">
                <a:latin typeface="Poppins" pitchFamily="2" charset="77"/>
                <a:cs typeface="Poppins" pitchFamily="2" charset="77"/>
              </a:rPr>
              <a:t>RegData</a:t>
            </a:r>
            <a:r>
              <a:rPr lang="de-DE" sz="900" dirty="0">
                <a:latin typeface="Poppins" pitchFamily="2" charset="77"/>
                <a:cs typeface="Poppins" pitchFamily="2" charset="77"/>
              </a:rPr>
              <a:t>/</a:t>
            </a:r>
            <a:r>
              <a:rPr lang="de-DE" sz="900" dirty="0" err="1">
                <a:latin typeface="Poppins" pitchFamily="2" charset="77"/>
                <a:cs typeface="Poppins" pitchFamily="2" charset="77"/>
              </a:rPr>
              <a:t>etudes</a:t>
            </a:r>
            <a:r>
              <a:rPr lang="de-DE" sz="900" dirty="0">
                <a:latin typeface="Poppins" pitchFamily="2" charset="77"/>
                <a:cs typeface="Poppins" pitchFamily="2" charset="77"/>
              </a:rPr>
              <a:t>/STUD/2021/690039/EPRS_STU(2021)690039_EN.pdf</a:t>
            </a:r>
          </a:p>
        </p:txBody>
      </p:sp>
    </p:spTree>
    <p:extLst>
      <p:ext uri="{BB962C8B-B14F-4D97-AF65-F5344CB8AC3E}">
        <p14:creationId xmlns:p14="http://schemas.microsoft.com/office/powerpoint/2010/main" val="3572525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36C7E-B845-A682-1AA7-4BDCF94D2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</a:t>
            </a:r>
            <a:r>
              <a:rPr lang="de-DE" dirty="0" err="1"/>
              <a:t>task</a:t>
            </a:r>
            <a:r>
              <a:rPr lang="de-DE" dirty="0"/>
              <a:t>
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D81887-E816-0C05-B875-996E0B29E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8357"/>
            <a:ext cx="9693408" cy="3878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Watch </a:t>
            </a:r>
            <a:r>
              <a:rPr lang="de-DE" sz="3200" b="1" dirty="0">
                <a:solidFill>
                  <a:schemeClr val="accent1"/>
                </a:solidFill>
              </a:rPr>
              <a:t>1-3 </a:t>
            </a:r>
            <a:r>
              <a:rPr lang="de-DE" sz="3200" b="1" dirty="0" err="1">
                <a:solidFill>
                  <a:schemeClr val="accent1"/>
                </a:solidFill>
              </a:rPr>
              <a:t>videos</a:t>
            </a:r>
            <a:r>
              <a:rPr lang="de-DE" sz="3200" b="1" dirty="0">
                <a:solidFill>
                  <a:schemeClr val="accent1"/>
                </a:solidFill>
              </a:rPr>
              <a:t> </a:t>
            </a:r>
            <a:r>
              <a:rPr lang="de-DE" sz="3200" b="1" dirty="0" err="1"/>
              <a:t>from</a:t>
            </a:r>
            <a:r>
              <a:rPr lang="de-DE" sz="3200" b="1" dirty="0"/>
              <a:t> </a:t>
            </a:r>
            <a:r>
              <a:rPr lang="de-DE" sz="3200" b="1" dirty="0" err="1"/>
              <a:t>the</a:t>
            </a:r>
            <a:r>
              <a:rPr lang="de-DE" sz="3200" b="1" dirty="0"/>
              <a:t> </a:t>
            </a:r>
            <a:r>
              <a:rPr lang="de-DE" sz="3200" b="1" dirty="0" err="1"/>
              <a:t>list</a:t>
            </a:r>
            <a:r>
              <a:rPr lang="de-DE" sz="3200" b="1" dirty="0"/>
              <a:t> </a:t>
            </a:r>
            <a:r>
              <a:rPr lang="de-DE" sz="3200" b="1" dirty="0" err="1"/>
              <a:t>below</a:t>
            </a:r>
            <a:r>
              <a:rPr lang="de-DE" sz="3200" b="1" dirty="0"/>
              <a:t>!</a:t>
            </a:r>
          </a:p>
          <a:p>
            <a:pPr marL="0" indent="0">
              <a:buNone/>
            </a:pPr>
            <a:r>
              <a:rPr lang="de-DE" sz="3200" b="1" dirty="0"/>
              <a:t>
Write down </a:t>
            </a:r>
            <a:r>
              <a:rPr lang="de-DE" sz="3200" b="1" dirty="0" err="1">
                <a:solidFill>
                  <a:schemeClr val="accent1"/>
                </a:solidFill>
              </a:rPr>
              <a:t>information</a:t>
            </a:r>
            <a:r>
              <a:rPr lang="de-DE" sz="3200" b="1" dirty="0">
                <a:solidFill>
                  <a:schemeClr val="accent1"/>
                </a:solidFill>
              </a:rPr>
              <a:t> </a:t>
            </a:r>
            <a:r>
              <a:rPr lang="de-DE" sz="3200" b="1" dirty="0" err="1">
                <a:solidFill>
                  <a:schemeClr val="accent1"/>
                </a:solidFill>
              </a:rPr>
              <a:t>about</a:t>
            </a:r>
            <a:r>
              <a:rPr lang="de-DE" sz="3200" b="1" dirty="0">
                <a:solidFill>
                  <a:schemeClr val="accent1"/>
                </a:solidFill>
              </a:rPr>
              <a:t> </a:t>
            </a:r>
            <a:r>
              <a:rPr lang="de-DE" sz="3200" b="1" dirty="0" err="1">
                <a:solidFill>
                  <a:schemeClr val="accent1"/>
                </a:solidFill>
              </a:rPr>
              <a:t>deepfakes</a:t>
            </a:r>
            <a:r>
              <a:rPr lang="de-DE" sz="3200" b="1" dirty="0">
                <a:solidFill>
                  <a:schemeClr val="accent1"/>
                </a:solidFill>
              </a:rPr>
              <a:t> </a:t>
            </a:r>
            <a:r>
              <a:rPr lang="de-DE" sz="3200" b="1" dirty="0" err="1"/>
              <a:t>that</a:t>
            </a:r>
            <a:r>
              <a:rPr lang="de-DE" sz="3200" b="1" dirty="0"/>
              <a:t> </a:t>
            </a:r>
            <a:r>
              <a:rPr lang="de-DE" sz="3200" b="1" dirty="0" err="1"/>
              <a:t>seem</a:t>
            </a:r>
            <a:r>
              <a:rPr lang="de-DE" sz="3200" b="1" dirty="0"/>
              <a:t> </a:t>
            </a:r>
            <a:r>
              <a:rPr lang="de-DE" sz="3200" b="1" dirty="0" err="1"/>
              <a:t>important</a:t>
            </a:r>
            <a:r>
              <a:rPr lang="de-DE" sz="3200" b="1" dirty="0"/>
              <a:t> </a:t>
            </a:r>
            <a:r>
              <a:rPr lang="de-DE" sz="3200" b="1" dirty="0" err="1"/>
              <a:t>to</a:t>
            </a:r>
            <a:r>
              <a:rPr lang="de-DE" sz="3200" b="1" dirty="0"/>
              <a:t> </a:t>
            </a:r>
            <a:r>
              <a:rPr lang="de-DE" sz="3200" b="1" dirty="0" err="1"/>
              <a:t>you</a:t>
            </a:r>
            <a:r>
              <a:rPr lang="de-DE" sz="3200" b="1" dirty="0"/>
              <a:t> (</a:t>
            </a:r>
            <a:r>
              <a:rPr lang="de-DE" sz="3200" b="1" dirty="0" err="1"/>
              <a:t>definitions</a:t>
            </a:r>
            <a:r>
              <a:rPr lang="de-DE" sz="3200" b="1" dirty="0"/>
              <a:t>, </a:t>
            </a:r>
            <a:r>
              <a:rPr lang="de-DE" sz="3200" b="1" dirty="0" err="1"/>
              <a:t>examples</a:t>
            </a:r>
            <a:r>
              <a:rPr lang="de-DE" sz="3200" b="1" dirty="0"/>
              <a:t>, </a:t>
            </a:r>
            <a:r>
              <a:rPr lang="de-DE" sz="3200" b="1" dirty="0" err="1"/>
              <a:t>risks</a:t>
            </a:r>
            <a:r>
              <a:rPr lang="de-DE" sz="3200" b="1" dirty="0"/>
              <a:t>, etc.)!
</a:t>
            </a:r>
          </a:p>
        </p:txBody>
      </p:sp>
    </p:spTree>
    <p:extLst>
      <p:ext uri="{BB962C8B-B14F-4D97-AF65-F5344CB8AC3E}">
        <p14:creationId xmlns:p14="http://schemas.microsoft.com/office/powerpoint/2010/main" val="328195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336C7E-B845-A682-1AA7-4BDCF94D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730" y="557189"/>
            <a:ext cx="9562070" cy="11105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Research task</a:t>
            </a:r>
            <a:endParaRPr lang="en-US" sz="5200" kern="1200" dirty="0">
              <a:solidFill>
                <a:schemeClr val="tx1"/>
              </a:solidFill>
            </a:endParaRPr>
          </a:p>
        </p:txBody>
      </p:sp>
      <p:pic>
        <p:nvPicPr>
          <p:cNvPr id="10" name="Onlinemedien 9" descr="Wie funktionieren Deepfake-Videos? | alpha Lernen erklärt Medienkompetenz (so geht MEDIEN)">
            <a:hlinkClick r:id="" action="ppaction://media"/>
            <a:extLst>
              <a:ext uri="{FF2B5EF4-FFF2-40B4-BE49-F238E27FC236}">
                <a16:creationId xmlns:a16="http://schemas.microsoft.com/office/drawing/2014/main" id="{2CB26A4D-7605-0C7E-BCAE-97A1D165EE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274806" y="1834939"/>
            <a:ext cx="3640665" cy="2056976"/>
          </a:xfrm>
          <a:prstGeom prst="rect">
            <a:avLst/>
          </a:prstGeom>
        </p:spPr>
      </p:pic>
      <p:pic>
        <p:nvPicPr>
          <p:cNvPr id="14" name="Onlinemedien 13" descr="Fake videos of real people -- and how to spot them | Supasorn Suwajanakorn">
            <a:hlinkClick r:id="" action="ppaction://media"/>
            <a:extLst>
              <a:ext uri="{FF2B5EF4-FFF2-40B4-BE49-F238E27FC236}">
                <a16:creationId xmlns:a16="http://schemas.microsoft.com/office/drawing/2014/main" id="{994DAC98-C710-3A7A-BA12-718D24F2462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4270741" y="1834939"/>
            <a:ext cx="3640665" cy="2056976"/>
          </a:xfrm>
          <a:prstGeom prst="rect">
            <a:avLst/>
          </a:prstGeom>
        </p:spPr>
      </p:pic>
      <p:pic>
        <p:nvPicPr>
          <p:cNvPr id="9" name="Onlinemedien 8" descr="ganz konkret: Deepfakes gegen Fakten? | Zeit für Politik">
            <a:hlinkClick r:id="" action="ppaction://media"/>
            <a:extLst>
              <a:ext uri="{FF2B5EF4-FFF2-40B4-BE49-F238E27FC236}">
                <a16:creationId xmlns:a16="http://schemas.microsoft.com/office/drawing/2014/main" id="{13776254-C007-30B0-EA86-659EBB7AD620}"/>
              </a:ext>
            </a:extLst>
          </p:cNvPr>
          <p:cNvPicPr>
            <a:picLocks noGrp="1" noRot="1" noChangeAspect="1"/>
          </p:cNvPicPr>
          <p:nvPr>
            <p:ph idx="1"/>
            <a:videoFile r:link="rId3"/>
          </p:nvPr>
        </p:nvPicPr>
        <p:blipFill>
          <a:blip r:embed="rId10"/>
          <a:stretch>
            <a:fillRect/>
          </a:stretch>
        </p:blipFill>
        <p:spPr>
          <a:xfrm>
            <a:off x="8264098" y="1834939"/>
            <a:ext cx="3640665" cy="2056976"/>
          </a:xfrm>
          <a:prstGeom prst="rect">
            <a:avLst/>
          </a:prstGeom>
        </p:spPr>
      </p:pic>
      <p:pic>
        <p:nvPicPr>
          <p:cNvPr id="13" name="Onlinemedien 12" descr="Deepfakes: Is This Video Even Real? | NYT Opinion">
            <a:hlinkClick r:id="" action="ppaction://media"/>
            <a:extLst>
              <a:ext uri="{FF2B5EF4-FFF2-40B4-BE49-F238E27FC236}">
                <a16:creationId xmlns:a16="http://schemas.microsoft.com/office/drawing/2014/main" id="{23319CFE-377D-12B8-736C-3B4E907A1CC4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11"/>
          <a:stretch>
            <a:fillRect/>
          </a:stretch>
        </p:blipFill>
        <p:spPr>
          <a:xfrm>
            <a:off x="274806" y="4063630"/>
            <a:ext cx="3640665" cy="2056976"/>
          </a:xfrm>
          <a:prstGeom prst="rect">
            <a:avLst/>
          </a:prstGeom>
        </p:spPr>
      </p:pic>
      <p:pic>
        <p:nvPicPr>
          <p:cNvPr id="11" name="Onlinemedien 10" descr="Selbstversuch: Wie macht man ein Deepfake-Video? | Selbstversuch | BR24">
            <a:hlinkClick r:id="" action="ppaction://media"/>
            <a:extLst>
              <a:ext uri="{FF2B5EF4-FFF2-40B4-BE49-F238E27FC236}">
                <a16:creationId xmlns:a16="http://schemas.microsoft.com/office/drawing/2014/main" id="{910383EB-115C-F9EC-4F22-BE7D4D732CF1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12"/>
          <a:stretch>
            <a:fillRect/>
          </a:stretch>
        </p:blipFill>
        <p:spPr>
          <a:xfrm>
            <a:off x="4270741" y="4063630"/>
            <a:ext cx="3640665" cy="2056976"/>
          </a:xfrm>
          <a:prstGeom prst="rect">
            <a:avLst/>
          </a:prstGeom>
        </p:spPr>
      </p:pic>
      <p:pic>
        <p:nvPicPr>
          <p:cNvPr id="12" name="Onlinemedien 11" descr="Täuschung mit Deepfakes | Odysso – Wissen im SWR">
            <a:hlinkClick r:id="" action="ppaction://media"/>
            <a:extLst>
              <a:ext uri="{FF2B5EF4-FFF2-40B4-BE49-F238E27FC236}">
                <a16:creationId xmlns:a16="http://schemas.microsoft.com/office/drawing/2014/main" id="{9F87F3FE-1A94-797E-57FC-13470DDA9195}"/>
              </a:ext>
            </a:extLst>
          </p:cNvPr>
          <p:cNvPicPr>
            <a:picLocks noRot="1" noChangeAspect="1"/>
          </p:cNvPicPr>
          <p:nvPr>
            <a:videoFile r:link="rId6"/>
          </p:nvPr>
        </p:nvPicPr>
        <p:blipFill>
          <a:blip r:embed="rId13"/>
          <a:stretch>
            <a:fillRect/>
          </a:stretch>
        </p:blipFill>
        <p:spPr>
          <a:xfrm>
            <a:off x="8264098" y="4063630"/>
            <a:ext cx="3640665" cy="2056976"/>
          </a:xfrm>
          <a:prstGeom prst="rect">
            <a:avLst/>
          </a:prstGeom>
        </p:spPr>
      </p:pic>
      <p:pic>
        <p:nvPicPr>
          <p:cNvPr id="16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C5021F-0CB2-FB7E-7FA6-39219AFF3DF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20139"/>
          <a:stretch/>
        </p:blipFill>
        <p:spPr>
          <a:xfrm>
            <a:off x="367783" y="590957"/>
            <a:ext cx="1279192" cy="70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5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5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43F8D-EE8E-C0FA-762B-916466043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7033"/>
            <a:ext cx="9807129" cy="2303934"/>
          </a:xfrm>
        </p:spPr>
        <p:txBody>
          <a:bodyPr>
            <a:noAutofit/>
          </a:bodyPr>
          <a:lstStyle/>
          <a:p>
            <a:r>
              <a:rPr lang="de-AT" sz="3600" dirty="0" err="1">
                <a:solidFill>
                  <a:srgbClr val="000000"/>
                </a:solidFill>
              </a:rPr>
              <a:t>How</a:t>
            </a:r>
            <a:r>
              <a:rPr lang="de-AT" sz="3600" dirty="0">
                <a:solidFill>
                  <a:srgbClr val="000000"/>
                </a:solidFill>
              </a:rPr>
              <a:t> do </a:t>
            </a:r>
            <a:r>
              <a:rPr lang="de-AT" sz="3600" dirty="0" err="1">
                <a:solidFill>
                  <a:srgbClr val="000000"/>
                </a:solidFill>
              </a:rPr>
              <a:t>you</a:t>
            </a:r>
            <a:r>
              <a:rPr lang="de-AT" sz="3600" dirty="0">
                <a:solidFill>
                  <a:srgbClr val="000000"/>
                </a:solidFill>
              </a:rPr>
              <a:t> </a:t>
            </a:r>
            <a:r>
              <a:rPr lang="de-AT" sz="3600" dirty="0" err="1">
                <a:solidFill>
                  <a:schemeClr val="accent1"/>
                </a:solidFill>
              </a:rPr>
              <a:t>create</a:t>
            </a:r>
            <a:r>
              <a:rPr lang="de-AT" sz="3600" dirty="0">
                <a:solidFill>
                  <a:schemeClr val="accent1"/>
                </a:solidFill>
              </a:rPr>
              <a:t> </a:t>
            </a:r>
            <a:r>
              <a:rPr lang="de-AT" sz="3600" dirty="0" err="1">
                <a:solidFill>
                  <a:schemeClr val="accent1"/>
                </a:solidFill>
              </a:rPr>
              <a:t>deepfakes</a:t>
            </a:r>
            <a:r>
              <a:rPr lang="de-AT" sz="3600" dirty="0">
                <a:solidFill>
                  <a:schemeClr val="accent1"/>
                </a:solidFill>
              </a:rPr>
              <a:t> </a:t>
            </a:r>
            <a:r>
              <a:rPr lang="de-AT" sz="3600" dirty="0">
                <a:solidFill>
                  <a:srgbClr val="000000"/>
                </a:solidFill>
              </a:rPr>
              <a:t>and </a:t>
            </a:r>
            <a:r>
              <a:rPr lang="de-AT" sz="3600" dirty="0" err="1">
                <a:solidFill>
                  <a:srgbClr val="000000"/>
                </a:solidFill>
              </a:rPr>
              <a:t>what</a:t>
            </a:r>
            <a:r>
              <a:rPr lang="de-AT" sz="3600" dirty="0">
                <a:solidFill>
                  <a:srgbClr val="000000"/>
                </a:solidFill>
              </a:rPr>
              <a:t> </a:t>
            </a:r>
            <a:r>
              <a:rPr lang="de-AT" sz="3600" dirty="0" err="1">
                <a:solidFill>
                  <a:schemeClr val="accent1"/>
                </a:solidFill>
              </a:rPr>
              <a:t>technical</a:t>
            </a:r>
            <a:r>
              <a:rPr lang="de-AT" sz="3600" dirty="0">
                <a:solidFill>
                  <a:schemeClr val="accent1"/>
                </a:solidFill>
              </a:rPr>
              <a:t> </a:t>
            </a:r>
            <a:r>
              <a:rPr lang="de-AT" sz="3600" dirty="0" err="1">
                <a:solidFill>
                  <a:schemeClr val="accent1"/>
                </a:solidFill>
              </a:rPr>
              <a:t>knowledge</a:t>
            </a:r>
            <a:r>
              <a:rPr lang="de-AT" sz="3600" dirty="0">
                <a:solidFill>
                  <a:schemeClr val="accent1"/>
                </a:solidFill>
              </a:rPr>
              <a:t> </a:t>
            </a:r>
            <a:r>
              <a:rPr lang="de-AT" sz="3600" dirty="0" err="1">
                <a:solidFill>
                  <a:srgbClr val="000000"/>
                </a:solidFill>
              </a:rPr>
              <a:t>is</a:t>
            </a:r>
            <a:r>
              <a:rPr lang="de-AT" sz="3600" dirty="0">
                <a:solidFill>
                  <a:srgbClr val="000000"/>
                </a:solidFill>
              </a:rPr>
              <a:t> </a:t>
            </a:r>
            <a:r>
              <a:rPr lang="de-AT" sz="3600" dirty="0" err="1">
                <a:solidFill>
                  <a:srgbClr val="000000"/>
                </a:solidFill>
              </a:rPr>
              <a:t>required</a:t>
            </a:r>
            <a:r>
              <a:rPr lang="de-AT" sz="3600" dirty="0">
                <a:solidFill>
                  <a:srgbClr val="000000"/>
                </a:solidFill>
              </a:rPr>
              <a:t>?</a:t>
            </a:r>
            <a:br>
              <a:rPr lang="de-AT" sz="3600" dirty="0">
                <a:solidFill>
                  <a:srgbClr val="000000"/>
                </a:solidFill>
              </a:rPr>
            </a:br>
            <a:r>
              <a:rPr lang="de-AT" sz="3600" dirty="0">
                <a:solidFill>
                  <a:srgbClr val="000000"/>
                </a:solidFill>
              </a:rPr>
              <a:t>
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62474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F129F-3307-6D00-68B9-67ED9AA9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deepfakes</a:t>
            </a:r>
            <a:r>
              <a:rPr lang="de-DE" dirty="0"/>
              <a:t>?
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A193F8-ECE0-453E-2621-817C1F5A1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3200" b="1" dirty="0">
                <a:ea typeface="Calibri" panose="020F0502020204030204" pitchFamily="34" charset="0"/>
              </a:rPr>
              <a:t>Generative </a:t>
            </a:r>
            <a:r>
              <a:rPr lang="de-AT" sz="3200" b="1" dirty="0" err="1">
                <a:ea typeface="Calibri" panose="020F0502020204030204" pitchFamily="34" charset="0"/>
              </a:rPr>
              <a:t>Adversarial</a:t>
            </a:r>
            <a:r>
              <a:rPr lang="de-AT" sz="3200" b="1" dirty="0">
                <a:ea typeface="Calibri" panose="020F0502020204030204" pitchFamily="34" charset="0"/>
              </a:rPr>
              <a:t> Networks (GANs): </a:t>
            </a:r>
            <a:r>
              <a:rPr lang="de-AT" sz="3200" dirty="0" err="1">
                <a:ea typeface="Calibri" panose="020F0502020204030204" pitchFamily="34" charset="0"/>
              </a:rPr>
              <a:t>analyze</a:t>
            </a:r>
            <a:r>
              <a:rPr lang="de-AT" sz="3200" dirty="0">
                <a:ea typeface="Calibri" panose="020F0502020204030204" pitchFamily="34" charset="0"/>
              </a:rPr>
              <a:t> </a:t>
            </a:r>
            <a:r>
              <a:rPr lang="de-AT" sz="3200" dirty="0" err="1">
                <a:ea typeface="Calibri" panose="020F0502020204030204" pitchFamily="34" charset="0"/>
              </a:rPr>
              <a:t>images</a:t>
            </a:r>
            <a:r>
              <a:rPr lang="de-AT" sz="3200" dirty="0">
                <a:ea typeface="Calibri" panose="020F0502020204030204" pitchFamily="34" charset="0"/>
              </a:rPr>
              <a:t> </a:t>
            </a:r>
            <a:r>
              <a:rPr lang="de-AT" sz="3200" dirty="0" err="1">
                <a:ea typeface="Calibri" panose="020F0502020204030204" pitchFamily="34" charset="0"/>
              </a:rPr>
              <a:t>to</a:t>
            </a:r>
            <a:r>
              <a:rPr lang="de-AT" sz="3200" dirty="0">
                <a:ea typeface="Calibri" panose="020F0502020204030204" pitchFamily="34" charset="0"/>
              </a:rPr>
              <a:t> </a:t>
            </a:r>
            <a:r>
              <a:rPr lang="de-AT" sz="3200" dirty="0" err="1">
                <a:ea typeface="Calibri" panose="020F0502020204030204" pitchFamily="34" charset="0"/>
              </a:rPr>
              <a:t>create</a:t>
            </a:r>
            <a:r>
              <a:rPr lang="de-AT" sz="3200" dirty="0">
                <a:ea typeface="Calibri" panose="020F0502020204030204" pitchFamily="34" charset="0"/>
              </a:rPr>
              <a:t> </a:t>
            </a:r>
            <a:r>
              <a:rPr lang="de-AT" sz="3200" dirty="0" err="1">
                <a:ea typeface="Calibri" panose="020F0502020204030204" pitchFamily="34" charset="0"/>
              </a:rPr>
              <a:t>new</a:t>
            </a:r>
            <a:r>
              <a:rPr lang="de-AT" sz="3200" dirty="0">
                <a:ea typeface="Calibri" panose="020F0502020204030204" pitchFamily="34" charset="0"/>
              </a:rPr>
              <a:t> </a:t>
            </a:r>
            <a:r>
              <a:rPr lang="de-AT" sz="3200" dirty="0" err="1">
                <a:ea typeface="Calibri" panose="020F0502020204030204" pitchFamily="34" charset="0"/>
              </a:rPr>
              <a:t>images</a:t>
            </a:r>
            <a:r>
              <a:rPr lang="de-AT" sz="3200" dirty="0">
                <a:ea typeface="Calibri" panose="020F0502020204030204" pitchFamily="34" charset="0"/>
              </a:rPr>
              <a:t> </a:t>
            </a:r>
            <a:r>
              <a:rPr lang="de-AT" sz="3200" dirty="0" err="1">
                <a:ea typeface="Calibri" panose="020F0502020204030204" pitchFamily="34" charset="0"/>
              </a:rPr>
              <a:t>of</a:t>
            </a:r>
            <a:r>
              <a:rPr lang="de-AT" sz="3200" dirty="0">
                <a:ea typeface="Calibri" panose="020F0502020204030204" pitchFamily="34" charset="0"/>
              </a:rPr>
              <a:t> </a:t>
            </a:r>
            <a:r>
              <a:rPr lang="de-AT" sz="3200" dirty="0" err="1">
                <a:ea typeface="Calibri" panose="020F0502020204030204" pitchFamily="34" charset="0"/>
              </a:rPr>
              <a:t>comparable</a:t>
            </a:r>
            <a:r>
              <a:rPr lang="de-AT" sz="3200" dirty="0">
                <a:ea typeface="Calibri" panose="020F0502020204030204" pitchFamily="34" charset="0"/>
              </a:rPr>
              <a:t> </a:t>
            </a:r>
            <a:r>
              <a:rPr lang="de-AT" sz="3200" dirty="0" err="1">
                <a:ea typeface="Calibri" panose="020F0502020204030204" pitchFamily="34" charset="0"/>
              </a:rPr>
              <a:t>quality</a:t>
            </a:r>
            <a:br>
              <a:rPr lang="de-AT" sz="3200" dirty="0">
                <a:ea typeface="Calibri" panose="020F0502020204030204" pitchFamily="34" charset="0"/>
              </a:rPr>
            </a:br>
            <a:r>
              <a:rPr lang="de-AT" sz="3200" b="1" dirty="0">
                <a:ea typeface="Calibri" panose="020F0502020204030204" pitchFamily="34" charset="0"/>
              </a:rPr>
              <a:t>
Autoencoders: </a:t>
            </a:r>
            <a:r>
              <a:rPr lang="de-AT" sz="3200" dirty="0" err="1">
                <a:ea typeface="Calibri" panose="020F0502020204030204" pitchFamily="34" charset="0"/>
              </a:rPr>
              <a:t>extract</a:t>
            </a:r>
            <a:r>
              <a:rPr lang="de-AT" sz="3200" dirty="0">
                <a:ea typeface="Calibri" panose="020F0502020204030204" pitchFamily="34" charset="0"/>
              </a:rPr>
              <a:t> </a:t>
            </a:r>
            <a:r>
              <a:rPr lang="de-AT" sz="3200" dirty="0" err="1">
                <a:ea typeface="Calibri" panose="020F0502020204030204" pitchFamily="34" charset="0"/>
              </a:rPr>
              <a:t>information</a:t>
            </a:r>
            <a:r>
              <a:rPr lang="de-AT" sz="3200" dirty="0">
                <a:ea typeface="Calibri" panose="020F0502020204030204" pitchFamily="34" charset="0"/>
              </a:rPr>
              <a:t> </a:t>
            </a:r>
            <a:r>
              <a:rPr lang="de-AT" sz="3200" dirty="0" err="1">
                <a:ea typeface="Calibri" panose="020F0502020204030204" pitchFamily="34" charset="0"/>
              </a:rPr>
              <a:t>about</a:t>
            </a:r>
            <a:r>
              <a:rPr lang="de-AT" sz="3200" dirty="0">
                <a:ea typeface="Calibri" panose="020F0502020204030204" pitchFamily="34" charset="0"/>
              </a:rPr>
              <a:t> </a:t>
            </a:r>
            <a:r>
              <a:rPr lang="de-AT" sz="3200" dirty="0" err="1">
                <a:ea typeface="Calibri" panose="020F0502020204030204" pitchFamily="34" charset="0"/>
              </a:rPr>
              <a:t>facial</a:t>
            </a:r>
            <a:r>
              <a:rPr lang="de-AT" sz="3200" dirty="0">
                <a:ea typeface="Calibri" panose="020F0502020204030204" pitchFamily="34" charset="0"/>
              </a:rPr>
              <a:t> </a:t>
            </a:r>
            <a:r>
              <a:rPr lang="de-AT" sz="3200" dirty="0" err="1">
                <a:ea typeface="Calibri" panose="020F0502020204030204" pitchFamily="34" charset="0"/>
              </a:rPr>
              <a:t>structures</a:t>
            </a:r>
            <a:r>
              <a:rPr lang="de-AT" sz="3200" dirty="0">
                <a:ea typeface="Calibri" panose="020F0502020204030204" pitchFamily="34" charset="0"/>
              </a:rPr>
              <a:t> </a:t>
            </a:r>
            <a:r>
              <a:rPr lang="de-AT" sz="3200" dirty="0" err="1">
                <a:ea typeface="Calibri" panose="020F0502020204030204" pitchFamily="34" charset="0"/>
              </a:rPr>
              <a:t>from</a:t>
            </a:r>
            <a:r>
              <a:rPr lang="de-AT" sz="3200" dirty="0">
                <a:ea typeface="Calibri" panose="020F0502020204030204" pitchFamily="34" charset="0"/>
              </a:rPr>
              <a:t> </a:t>
            </a:r>
            <a:r>
              <a:rPr lang="de-AT" sz="3200" dirty="0" err="1">
                <a:ea typeface="Calibri" panose="020F0502020204030204" pitchFamily="34" charset="0"/>
              </a:rPr>
              <a:t>images</a:t>
            </a:r>
            <a:r>
              <a:rPr lang="de-AT" sz="3200" dirty="0">
                <a:ea typeface="Calibri" panose="020F0502020204030204" pitchFamily="34" charset="0"/>
              </a:rPr>
              <a:t> and </a:t>
            </a:r>
            <a:r>
              <a:rPr lang="de-AT" sz="3200" dirty="0" err="1">
                <a:ea typeface="Calibri" panose="020F0502020204030204" pitchFamily="34" charset="0"/>
              </a:rPr>
              <a:t>use</a:t>
            </a:r>
            <a:r>
              <a:rPr lang="de-AT" sz="3200" dirty="0">
                <a:ea typeface="Calibri" panose="020F0502020204030204" pitchFamily="34" charset="0"/>
              </a:rPr>
              <a:t> </a:t>
            </a:r>
            <a:r>
              <a:rPr lang="de-AT" sz="3200" dirty="0" err="1">
                <a:ea typeface="Calibri" panose="020F0502020204030204" pitchFamily="34" charset="0"/>
              </a:rPr>
              <a:t>this</a:t>
            </a:r>
            <a:r>
              <a:rPr lang="de-AT" sz="3200" dirty="0">
                <a:ea typeface="Calibri" panose="020F0502020204030204" pitchFamily="34" charset="0"/>
              </a:rPr>
              <a:t> </a:t>
            </a:r>
            <a:r>
              <a:rPr lang="de-AT" sz="3200" dirty="0" err="1">
                <a:ea typeface="Calibri" panose="020F0502020204030204" pitchFamily="34" charset="0"/>
              </a:rPr>
              <a:t>information</a:t>
            </a:r>
            <a:r>
              <a:rPr lang="de-AT" sz="3200" dirty="0">
                <a:ea typeface="Calibri" panose="020F0502020204030204" pitchFamily="34" charset="0"/>
              </a:rPr>
              <a:t> </a:t>
            </a:r>
            <a:r>
              <a:rPr lang="de-AT" sz="3200" dirty="0" err="1">
                <a:ea typeface="Calibri" panose="020F0502020204030204" pitchFamily="34" charset="0"/>
              </a:rPr>
              <a:t>to</a:t>
            </a:r>
            <a:r>
              <a:rPr lang="de-AT" sz="3200" dirty="0">
                <a:ea typeface="Calibri" panose="020F0502020204030204" pitchFamily="34" charset="0"/>
              </a:rPr>
              <a:t> </a:t>
            </a:r>
            <a:r>
              <a:rPr lang="de-AT" sz="3200" dirty="0" err="1">
                <a:ea typeface="Calibri" panose="020F0502020204030204" pitchFamily="34" charset="0"/>
              </a:rPr>
              <a:t>model</a:t>
            </a:r>
            <a:r>
              <a:rPr lang="de-AT" sz="3200" dirty="0">
                <a:ea typeface="Calibri" panose="020F0502020204030204" pitchFamily="34" charset="0"/>
              </a:rPr>
              <a:t> a </a:t>
            </a:r>
            <a:r>
              <a:rPr lang="de-AT" sz="3200" dirty="0" err="1">
                <a:ea typeface="Calibri" panose="020F0502020204030204" pitchFamily="34" charset="0"/>
              </a:rPr>
              <a:t>new</a:t>
            </a:r>
            <a:r>
              <a:rPr lang="de-AT" sz="3200" dirty="0">
                <a:ea typeface="Calibri" panose="020F0502020204030204" pitchFamily="34" charset="0"/>
              </a:rPr>
              <a:t> </a:t>
            </a:r>
            <a:r>
              <a:rPr lang="de-AT" sz="3200" dirty="0" err="1">
                <a:ea typeface="Calibri" panose="020F0502020204030204" pitchFamily="34" charset="0"/>
              </a:rPr>
              <a:t>facial</a:t>
            </a:r>
            <a:r>
              <a:rPr lang="de-AT" sz="3200" dirty="0">
                <a:ea typeface="Calibri" panose="020F0502020204030204" pitchFamily="34" charset="0"/>
              </a:rPr>
              <a:t> </a:t>
            </a:r>
            <a:r>
              <a:rPr lang="de-AT" sz="3200" dirty="0" err="1">
                <a:ea typeface="Calibri" panose="020F0502020204030204" pitchFamily="34" charset="0"/>
              </a:rPr>
              <a:t>expression</a:t>
            </a:r>
            <a:r>
              <a:rPr lang="de-AT" sz="3200" dirty="0">
                <a:ea typeface="Calibri" panose="020F0502020204030204" pitchFamily="34" charset="0"/>
              </a:rPr>
              <a:t> 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3956572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B09D5-455B-BB27-25A6-16D5E3F8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62" y="2121732"/>
            <a:ext cx="10414671" cy="4176582"/>
          </a:xfrm>
        </p:spPr>
        <p:txBody>
          <a:bodyPr>
            <a:noAutofit/>
          </a:bodyPr>
          <a:lstStyle/>
          <a:p>
            <a:r>
              <a:rPr lang="de-DE" sz="2800" dirty="0"/>
              <a:t>Think in </a:t>
            </a:r>
            <a:r>
              <a:rPr lang="de-DE" sz="2800" dirty="0" err="1"/>
              <a:t>small</a:t>
            </a:r>
            <a:r>
              <a:rPr lang="de-DE" sz="2800" dirty="0"/>
              <a:t> </a:t>
            </a:r>
            <a:r>
              <a:rPr lang="de-DE" sz="2800" dirty="0" err="1"/>
              <a:t>groups</a:t>
            </a:r>
            <a:r>
              <a:rPr lang="de-DE" sz="2800" dirty="0"/>
              <a:t> and </a:t>
            </a:r>
            <a:r>
              <a:rPr lang="de-DE" sz="2800" dirty="0" err="1"/>
              <a:t>collect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accent1"/>
                </a:solidFill>
              </a:rPr>
              <a:t>examples</a:t>
            </a:r>
            <a:r>
              <a:rPr lang="de-DE" sz="2800" dirty="0"/>
              <a:t>: </a:t>
            </a:r>
            <a:br>
              <a:rPr lang="de-DE" sz="2800" dirty="0"/>
            </a:br>
            <a:br>
              <a:rPr lang="de-DE" sz="2800" dirty="0"/>
            </a:br>
            <a:r>
              <a:rPr lang="de-DE" sz="2800" dirty="0"/>
              <a:t>	Who </a:t>
            </a:r>
            <a:r>
              <a:rPr lang="de-DE" sz="2800" dirty="0" err="1">
                <a:solidFill>
                  <a:schemeClr val="accent1"/>
                </a:solidFill>
              </a:rPr>
              <a:t>benefits</a:t>
            </a:r>
            <a:r>
              <a:rPr lang="de-DE" sz="2800" dirty="0"/>
              <a:t> </a:t>
            </a:r>
            <a:r>
              <a:rPr lang="de-DE" sz="2800" dirty="0" err="1"/>
              <a:t>from</a:t>
            </a:r>
            <a:r>
              <a:rPr lang="de-DE" sz="2800" dirty="0"/>
              <a:t> </a:t>
            </a:r>
            <a:r>
              <a:rPr lang="de-DE" sz="2800" dirty="0" err="1"/>
              <a:t>deepfakes</a:t>
            </a:r>
            <a:r>
              <a:rPr lang="de-DE" sz="2800" dirty="0"/>
              <a:t>? Who do </a:t>
            </a:r>
            <a:r>
              <a:rPr lang="de-DE" sz="2800" dirty="0" err="1"/>
              <a:t>they</a:t>
            </a:r>
            <a:r>
              <a:rPr lang="de-DE" sz="2800" dirty="0"/>
              <a:t> </a:t>
            </a:r>
            <a:r>
              <a:rPr lang="de-DE" sz="2800" dirty="0" err="1"/>
              <a:t>harm</a:t>
            </a:r>
            <a:r>
              <a:rPr lang="de-DE" sz="2800" dirty="0"/>
              <a:t>?</a:t>
            </a:r>
            <a:br>
              <a:rPr lang="de-DE" sz="2800" dirty="0"/>
            </a:br>
            <a:br>
              <a:rPr lang="de-DE" sz="2800" dirty="0"/>
            </a:br>
            <a:r>
              <a:rPr lang="de-DE" sz="2800" dirty="0"/>
              <a:t>	</a:t>
            </a:r>
            <a:r>
              <a:rPr lang="de-DE" sz="2800" dirty="0" err="1"/>
              <a:t>What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accent1"/>
                </a:solidFill>
              </a:rPr>
              <a:t>risks</a:t>
            </a:r>
            <a:r>
              <a:rPr lang="de-DE" sz="2800" dirty="0"/>
              <a:t> do </a:t>
            </a:r>
            <a:r>
              <a:rPr lang="de-DE" sz="2800" dirty="0" err="1"/>
              <a:t>they</a:t>
            </a:r>
            <a:r>
              <a:rPr lang="de-DE" sz="2800" dirty="0"/>
              <a:t> </a:t>
            </a:r>
            <a:r>
              <a:rPr lang="de-DE" sz="2800" dirty="0" err="1"/>
              <a:t>entail</a:t>
            </a:r>
            <a:r>
              <a:rPr lang="de-DE" sz="2800" dirty="0"/>
              <a:t>? </a:t>
            </a:r>
            <a:br>
              <a:rPr lang="de-DE" sz="2800" dirty="0"/>
            </a:br>
            <a:br>
              <a:rPr lang="de-DE" sz="2800" dirty="0"/>
            </a:br>
            <a:r>
              <a:rPr lang="de-DE" sz="2800" dirty="0"/>
              <a:t>	</a:t>
            </a:r>
            <a:r>
              <a:rPr lang="de-DE" sz="2800" dirty="0" err="1"/>
              <a:t>How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deepfakes</a:t>
            </a:r>
            <a:r>
              <a:rPr lang="de-DE" sz="2800" dirty="0"/>
              <a:t> </a:t>
            </a:r>
            <a:r>
              <a:rPr lang="de-DE" sz="2800" dirty="0" err="1"/>
              <a:t>influence</a:t>
            </a:r>
            <a:r>
              <a:rPr lang="de-DE" sz="2800" dirty="0"/>
              <a:t> </a:t>
            </a:r>
            <a:r>
              <a:rPr lang="de-DE" sz="2800" dirty="0" err="1"/>
              <a:t>our</a:t>
            </a:r>
            <a:r>
              <a:rPr lang="de-DE" sz="2800" dirty="0"/>
              <a:t> </a:t>
            </a:r>
            <a:r>
              <a:rPr lang="de-DE" sz="2800" dirty="0" err="1"/>
              <a:t>opinion-forming</a:t>
            </a:r>
            <a:r>
              <a:rPr lang="de-DE" sz="2800" dirty="0"/>
              <a:t> 	</a:t>
            </a:r>
            <a:br>
              <a:rPr lang="de-DE" sz="2800" dirty="0"/>
            </a:br>
            <a:r>
              <a:rPr lang="de-DE" sz="2800" dirty="0"/>
              <a:t>	Think </a:t>
            </a:r>
            <a:r>
              <a:rPr lang="de-DE" sz="2800" dirty="0" err="1"/>
              <a:t>about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accent1"/>
                </a:solidFill>
              </a:rPr>
              <a:t>strategies</a:t>
            </a:r>
            <a:r>
              <a:rPr lang="de-DE" sz="2800" dirty="0"/>
              <a:t>: </a:t>
            </a:r>
            <a:r>
              <a:rPr lang="de-DE" sz="2800" dirty="0" err="1"/>
              <a:t>how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manipulative 	</a:t>
            </a:r>
            <a:r>
              <a:rPr lang="de-DE" sz="2800" dirty="0" err="1"/>
              <a:t>deepfakes</a:t>
            </a:r>
            <a:r>
              <a:rPr lang="de-DE" sz="2800" dirty="0"/>
              <a:t> </a:t>
            </a:r>
            <a:r>
              <a:rPr lang="de-DE" sz="2800" dirty="0" err="1"/>
              <a:t>be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accent1"/>
                </a:solidFill>
              </a:rPr>
              <a:t>exposed</a:t>
            </a:r>
            <a:r>
              <a:rPr lang="de-DE" sz="2800" dirty="0"/>
              <a:t>? </a:t>
            </a:r>
            <a:br>
              <a:rPr lang="de-DE" sz="2800" dirty="0"/>
            </a:br>
            <a:br>
              <a:rPr lang="de-DE" sz="2800" dirty="0"/>
            </a:br>
            <a:r>
              <a:rPr lang="de-DE" sz="2800" dirty="0"/>
              <a:t>	Who </a:t>
            </a:r>
            <a:r>
              <a:rPr lang="de-DE" sz="2800" dirty="0" err="1"/>
              <a:t>could</a:t>
            </a:r>
            <a:r>
              <a:rPr lang="de-DE" sz="2800" dirty="0"/>
              <a:t> do </a:t>
            </a:r>
            <a:r>
              <a:rPr lang="de-DE" sz="2800" dirty="0" err="1"/>
              <a:t>anything</a:t>
            </a:r>
            <a:r>
              <a:rPr lang="de-DE" sz="2800" dirty="0"/>
              <a:t> </a:t>
            </a:r>
            <a:r>
              <a:rPr lang="de-DE" sz="2800" dirty="0" err="1"/>
              <a:t>about</a:t>
            </a:r>
            <a:r>
              <a:rPr lang="de-DE" sz="2800" dirty="0"/>
              <a:t> </a:t>
            </a:r>
            <a:r>
              <a:rPr lang="de-DE" sz="2800" dirty="0" err="1"/>
              <a:t>deepfakes</a:t>
            </a:r>
            <a:r>
              <a:rPr lang="de-DE" sz="2800" dirty="0"/>
              <a:t> on a 	</a:t>
            </a:r>
            <a:r>
              <a:rPr lang="de-DE" sz="2800" dirty="0" err="1"/>
              <a:t>political</a:t>
            </a:r>
            <a:r>
              <a:rPr lang="de-DE" sz="2800" dirty="0"/>
              <a:t> and legal </a:t>
            </a:r>
            <a:r>
              <a:rPr lang="de-DE" sz="2800" dirty="0" err="1"/>
              <a:t>level</a:t>
            </a:r>
            <a:r>
              <a:rPr lang="de-DE" sz="2800" dirty="0"/>
              <a:t>? </a:t>
            </a:r>
            <a:br>
              <a:rPr lang="de-DE" sz="2800" dirty="0"/>
            </a:br>
            <a:r>
              <a:rPr lang="de-DE" sz="2800" dirty="0"/>
              <a:t>
</a:t>
            </a:r>
          </a:p>
        </p:txBody>
      </p:sp>
      <p:pic>
        <p:nvPicPr>
          <p:cNvPr id="5" name="Grafik 4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67BA9FA0-B09F-E69E-BBCB-A3460908C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88" y="1985830"/>
            <a:ext cx="516910" cy="516910"/>
          </a:xfrm>
          <a:prstGeom prst="rect">
            <a:avLst/>
          </a:prstGeom>
        </p:spPr>
      </p:pic>
      <p:pic>
        <p:nvPicPr>
          <p:cNvPr id="6" name="Grafik 5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4894529E-D5F0-5BCF-9F65-47E57AEDF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88" y="2747846"/>
            <a:ext cx="516910" cy="516910"/>
          </a:xfrm>
          <a:prstGeom prst="rect">
            <a:avLst/>
          </a:prstGeom>
        </p:spPr>
      </p:pic>
      <p:pic>
        <p:nvPicPr>
          <p:cNvPr id="7" name="Grafik 6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2049B40F-8AF1-9D99-D8A2-BF470E1AF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20" y="3563787"/>
            <a:ext cx="516910" cy="516910"/>
          </a:xfrm>
          <a:prstGeom prst="rect">
            <a:avLst/>
          </a:prstGeom>
        </p:spPr>
      </p:pic>
      <p:pic>
        <p:nvPicPr>
          <p:cNvPr id="8" name="Grafik 7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977EEBE5-09C8-F414-6741-73E7BFF18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20" y="4307373"/>
            <a:ext cx="516910" cy="516910"/>
          </a:xfrm>
          <a:prstGeom prst="rect">
            <a:avLst/>
          </a:prstGeom>
        </p:spPr>
      </p:pic>
      <p:pic>
        <p:nvPicPr>
          <p:cNvPr id="9" name="Grafik 8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8E4A94F2-DA13-11A6-734C-1EC8B300F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20" y="5469163"/>
            <a:ext cx="516910" cy="5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10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8C715-5275-6F34-B81E-55B9FBF33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873" y="2766218"/>
            <a:ext cx="98071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700" dirty="0" err="1"/>
              <a:t>What</a:t>
            </a:r>
            <a:r>
              <a:rPr lang="de-DE" sz="2700" dirty="0"/>
              <a:t> do </a:t>
            </a:r>
            <a:r>
              <a:rPr lang="de-DE" sz="2700" dirty="0" err="1"/>
              <a:t>you</a:t>
            </a:r>
            <a:r>
              <a:rPr lang="de-DE" sz="2700" dirty="0"/>
              <a:t> </a:t>
            </a:r>
            <a:r>
              <a:rPr lang="de-DE" sz="2700" dirty="0" err="1"/>
              <a:t>think</a:t>
            </a:r>
            <a:r>
              <a:rPr lang="de-DE" sz="2700" dirty="0"/>
              <a:t>?</a:t>
            </a:r>
            <a:br>
              <a:rPr lang="de-DE" sz="2700" dirty="0"/>
            </a:br>
            <a:br>
              <a:rPr lang="de-DE" sz="2700" dirty="0"/>
            </a:br>
            <a:r>
              <a:rPr lang="de-DE" sz="4900" dirty="0"/>
              <a:t>Can </a:t>
            </a:r>
            <a:r>
              <a:rPr lang="de-DE" sz="4900" dirty="0" err="1"/>
              <a:t>deepfakes</a:t>
            </a:r>
            <a:r>
              <a:rPr lang="de-DE" sz="4900" dirty="0"/>
              <a:t> </a:t>
            </a:r>
            <a:r>
              <a:rPr lang="de-DE" sz="4900" dirty="0" err="1"/>
              <a:t>even</a:t>
            </a:r>
            <a:r>
              <a:rPr lang="de-DE" sz="4900" dirty="0"/>
              <a:t> </a:t>
            </a:r>
            <a:r>
              <a:rPr lang="de-DE" sz="4900" dirty="0" err="1"/>
              <a:t>be</a:t>
            </a:r>
            <a:r>
              <a:rPr lang="de-DE" sz="4900" dirty="0"/>
              <a:t> </a:t>
            </a:r>
            <a:r>
              <a:rPr lang="de-DE" sz="4900" dirty="0">
                <a:solidFill>
                  <a:schemeClr val="accent1"/>
                </a:solidFill>
              </a:rPr>
              <a:t>legal</a:t>
            </a:r>
            <a:r>
              <a:rPr lang="de-DE" sz="4900" dirty="0"/>
              <a:t>? 
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172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8C715-5275-6F34-B81E-55B9FBF33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Can </a:t>
            </a:r>
            <a:r>
              <a:rPr lang="de-DE" sz="3600" dirty="0" err="1"/>
              <a:t>deepfakes</a:t>
            </a:r>
            <a:r>
              <a:rPr lang="de-DE" sz="3600" dirty="0"/>
              <a:t> </a:t>
            </a:r>
            <a:r>
              <a:rPr lang="de-DE" sz="3600" dirty="0" err="1"/>
              <a:t>even</a:t>
            </a:r>
            <a:r>
              <a:rPr lang="de-DE" sz="3600" dirty="0"/>
              <a:t> </a:t>
            </a:r>
            <a:r>
              <a:rPr lang="de-DE" sz="3600" dirty="0" err="1"/>
              <a:t>be</a:t>
            </a:r>
            <a:r>
              <a:rPr lang="de-DE" sz="3600" dirty="0"/>
              <a:t> </a:t>
            </a:r>
            <a:r>
              <a:rPr lang="de-DE" sz="3600" dirty="0">
                <a:solidFill>
                  <a:schemeClr val="accent1"/>
                </a:solidFill>
              </a:rPr>
              <a:t>legal</a:t>
            </a:r>
            <a:r>
              <a:rPr lang="de-DE" sz="3600" dirty="0"/>
              <a:t>? 
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7C0BFA-5EF3-7125-9972-BCC6EFB62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3200" dirty="0"/>
              <a:t>A </a:t>
            </a:r>
            <a:r>
              <a:rPr lang="de-AT" sz="3200" dirty="0" err="1"/>
              <a:t>picture</a:t>
            </a:r>
            <a:r>
              <a:rPr lang="de-AT" sz="3200" dirty="0"/>
              <a:t> </a:t>
            </a:r>
            <a:r>
              <a:rPr lang="de-AT" sz="3200" dirty="0" err="1"/>
              <a:t>or</a:t>
            </a:r>
            <a:r>
              <a:rPr lang="de-AT" sz="3200" dirty="0"/>
              <a:t> </a:t>
            </a:r>
            <a:r>
              <a:rPr lang="de-AT" sz="3200" dirty="0" err="1"/>
              <a:t>video</a:t>
            </a:r>
            <a:r>
              <a:rPr lang="de-AT" sz="3200" dirty="0"/>
              <a:t> </a:t>
            </a:r>
            <a:r>
              <a:rPr lang="de-AT" sz="3200" dirty="0" err="1"/>
              <a:t>of</a:t>
            </a:r>
            <a:r>
              <a:rPr lang="de-AT" sz="3200" dirty="0"/>
              <a:t> a </a:t>
            </a:r>
            <a:r>
              <a:rPr lang="de-AT" sz="3200" dirty="0" err="1"/>
              <a:t>person</a:t>
            </a:r>
            <a:r>
              <a:rPr lang="de-AT" sz="3200" dirty="0"/>
              <a:t> </a:t>
            </a:r>
            <a:r>
              <a:rPr lang="de-AT" sz="3200" dirty="0" err="1"/>
              <a:t>must</a:t>
            </a:r>
            <a:r>
              <a:rPr lang="de-AT" sz="3200" dirty="0"/>
              <a:t> </a:t>
            </a:r>
            <a:r>
              <a:rPr lang="de-AT" sz="3200" dirty="0" err="1"/>
              <a:t>never</a:t>
            </a:r>
            <a:r>
              <a:rPr lang="de-AT" sz="3200" dirty="0"/>
              <a:t> </a:t>
            </a:r>
            <a:r>
              <a:rPr lang="de-AT" sz="3200" dirty="0" err="1"/>
              <a:t>be</a:t>
            </a:r>
            <a:r>
              <a:rPr lang="de-AT" sz="3200" dirty="0"/>
              <a:t> </a:t>
            </a:r>
            <a:r>
              <a:rPr lang="de-AT" sz="3200" dirty="0" err="1"/>
              <a:t>published</a:t>
            </a:r>
            <a:r>
              <a:rPr lang="de-AT" sz="3200" dirty="0"/>
              <a:t> just like </a:t>
            </a:r>
            <a:r>
              <a:rPr lang="de-AT" sz="3200" dirty="0" err="1"/>
              <a:t>that</a:t>
            </a:r>
            <a:r>
              <a:rPr lang="de-AT" sz="3200" dirty="0"/>
              <a:t> </a:t>
            </a:r>
            <a:r>
              <a:rPr lang="de-AT" sz="3200" b="1" dirty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de-AT" sz="3200" b="1" dirty="0">
                <a:solidFill>
                  <a:schemeClr val="accent1"/>
                </a:solidFill>
              </a:rPr>
              <a:t> "Right </a:t>
            </a:r>
            <a:r>
              <a:rPr lang="de-AT" sz="3200" b="1" dirty="0" err="1">
                <a:solidFill>
                  <a:schemeClr val="accent1"/>
                </a:solidFill>
              </a:rPr>
              <a:t>to</a:t>
            </a:r>
            <a:r>
              <a:rPr lang="de-AT" sz="3200" b="1" dirty="0">
                <a:solidFill>
                  <a:schemeClr val="accent1"/>
                </a:solidFill>
              </a:rPr>
              <a:t> </a:t>
            </a:r>
            <a:r>
              <a:rPr lang="de-AT" sz="3200" b="1" dirty="0" err="1">
                <a:solidFill>
                  <a:schemeClr val="accent1"/>
                </a:solidFill>
              </a:rPr>
              <a:t>one's</a:t>
            </a:r>
            <a:r>
              <a:rPr lang="de-AT" sz="3200" b="1" dirty="0">
                <a:solidFill>
                  <a:schemeClr val="accent1"/>
                </a:solidFill>
              </a:rPr>
              <a:t> own </a:t>
            </a:r>
            <a:r>
              <a:rPr lang="de-AT" sz="3200" b="1" dirty="0" err="1">
                <a:solidFill>
                  <a:schemeClr val="accent1"/>
                </a:solidFill>
              </a:rPr>
              <a:t>image</a:t>
            </a:r>
            <a:r>
              <a:rPr lang="de-AT" sz="3200" b="1" dirty="0">
                <a:solidFill>
                  <a:schemeClr val="accent1"/>
                </a:solidFill>
              </a:rPr>
              <a:t>“</a:t>
            </a:r>
            <a:br>
              <a:rPr lang="de-AT" sz="3200" b="1" dirty="0">
                <a:solidFill>
                  <a:schemeClr val="accent1"/>
                </a:solidFill>
              </a:rPr>
            </a:br>
            <a:br>
              <a:rPr lang="de-AT" sz="3200" b="1" dirty="0">
                <a:solidFill>
                  <a:schemeClr val="accent1"/>
                </a:solidFill>
              </a:rPr>
            </a:br>
            <a:r>
              <a:rPr lang="de-AT" sz="3200" dirty="0"/>
              <a:t>
Pictures </a:t>
            </a:r>
            <a:r>
              <a:rPr lang="de-AT" sz="3200" dirty="0" err="1"/>
              <a:t>of</a:t>
            </a:r>
            <a:r>
              <a:rPr lang="de-AT" sz="3200" dirty="0"/>
              <a:t> </a:t>
            </a:r>
            <a:r>
              <a:rPr lang="de-AT" sz="3200" dirty="0" err="1"/>
              <a:t>celebrities</a:t>
            </a:r>
            <a:r>
              <a:rPr lang="de-AT" sz="3200" dirty="0"/>
              <a:t> </a:t>
            </a:r>
            <a:r>
              <a:rPr lang="de-AT" sz="3200" dirty="0" err="1"/>
              <a:t>may</a:t>
            </a:r>
            <a:r>
              <a:rPr lang="de-AT" sz="3200" dirty="0"/>
              <a:t> </a:t>
            </a:r>
            <a:r>
              <a:rPr lang="de-AT" sz="3200" dirty="0" err="1"/>
              <a:t>only</a:t>
            </a:r>
            <a:r>
              <a:rPr lang="de-AT" sz="3200" dirty="0"/>
              <a:t> </a:t>
            </a:r>
            <a:r>
              <a:rPr lang="de-AT" sz="3200" dirty="0" err="1"/>
              <a:t>be</a:t>
            </a:r>
            <a:r>
              <a:rPr lang="de-AT" sz="3200" dirty="0"/>
              <a:t> </a:t>
            </a:r>
            <a:r>
              <a:rPr lang="de-AT" sz="3200" dirty="0" err="1"/>
              <a:t>used</a:t>
            </a:r>
            <a:r>
              <a:rPr lang="de-AT" sz="3200" dirty="0"/>
              <a:t> </a:t>
            </a:r>
            <a:r>
              <a:rPr lang="de-AT" sz="3200" dirty="0" err="1"/>
              <a:t>if</a:t>
            </a:r>
            <a:r>
              <a:rPr lang="de-AT" sz="3200" dirty="0"/>
              <a:t> </a:t>
            </a:r>
            <a:r>
              <a:rPr lang="de-AT" sz="3200" dirty="0" err="1"/>
              <a:t>they</a:t>
            </a:r>
            <a:r>
              <a:rPr lang="de-AT" sz="3200" dirty="0"/>
              <a:t> </a:t>
            </a:r>
            <a:r>
              <a:rPr lang="de-AT" sz="3200" dirty="0" err="1"/>
              <a:t>consciously</a:t>
            </a:r>
            <a:r>
              <a:rPr lang="de-AT" sz="3200" dirty="0"/>
              <a:t> </a:t>
            </a:r>
            <a:r>
              <a:rPr lang="de-AT" sz="3200" dirty="0" err="1"/>
              <a:t>go</a:t>
            </a:r>
            <a:r>
              <a:rPr lang="de-AT" sz="3200" dirty="0"/>
              <a:t> </a:t>
            </a:r>
            <a:r>
              <a:rPr lang="de-AT" sz="3200" b="1" dirty="0" err="1">
                <a:solidFill>
                  <a:schemeClr val="accent1"/>
                </a:solidFill>
              </a:rPr>
              <a:t>public</a:t>
            </a:r>
            <a:r>
              <a:rPr lang="de-AT" sz="3200" dirty="0"/>
              <a:t>. 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276026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E1D3C-4F84-F95D-FE0A-65C00119E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own </a:t>
            </a:r>
            <a:r>
              <a:rPr lang="de-DE" dirty="0" err="1"/>
              <a:t>deepfakes</a:t>
            </a:r>
            <a:r>
              <a:rPr lang="de-DE" dirty="0"/>
              <a:t>
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6C3B81-10AA-443E-53B1-56D17D02D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670" y="1902941"/>
            <a:ext cx="8984938" cy="4274022"/>
          </a:xfrm>
        </p:spPr>
        <p:txBody>
          <a:bodyPr/>
          <a:lstStyle/>
          <a:p>
            <a:r>
              <a:rPr lang="de-DE" dirty="0"/>
              <a:t>Download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/>
              <a:t>Wombo</a:t>
            </a:r>
            <a:r>
              <a:rPr lang="de-DE" b="1" dirty="0"/>
              <a:t> </a:t>
            </a:r>
            <a:r>
              <a:rPr lang="de-DE" b="1" dirty="0" err="1"/>
              <a:t>app</a:t>
            </a:r>
            <a:r>
              <a:rPr lang="de-DE" dirty="0"/>
              <a:t>
Take a </a:t>
            </a:r>
            <a:r>
              <a:rPr lang="de-DE" dirty="0" err="1"/>
              <a:t>selfie</a:t>
            </a:r>
            <a:r>
              <a:rPr lang="de-DE" dirty="0"/>
              <a:t>
Select </a:t>
            </a:r>
            <a:r>
              <a:rPr lang="de-DE" dirty="0" err="1"/>
              <a:t>video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note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persons</a:t>
            </a:r>
            <a:r>
              <a:rPr lang="de-DE" dirty="0"/>
              <a:t> </a:t>
            </a:r>
            <a:r>
              <a:rPr lang="de-DE" dirty="0" err="1"/>
              <a:t>depicted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	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b="1" dirty="0" err="1">
                <a:solidFill>
                  <a:schemeClr val="accent1"/>
                </a:solidFill>
              </a:rPr>
              <a:t>agree</a:t>
            </a:r>
            <a:r>
              <a:rPr lang="de-DE" dirty="0"/>
              <a:t> and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b="1" dirty="0" err="1">
                <a:solidFill>
                  <a:schemeClr val="accent1"/>
                </a:solidFill>
              </a:rPr>
              <a:t>no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damage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	</a:t>
            </a:r>
            <a:r>
              <a:rPr lang="de-DE" dirty="0" err="1"/>
              <a:t>caused</a:t>
            </a:r>
            <a:r>
              <a:rPr lang="de-DE" dirty="0"/>
              <a:t>!</a:t>
            </a:r>
          </a:p>
        </p:txBody>
      </p:sp>
      <p:pic>
        <p:nvPicPr>
          <p:cNvPr id="4" name="Grafik 3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5D8708F0-F866-F679-AFD9-B4FE36CD0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754" y="3859032"/>
            <a:ext cx="632240" cy="6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5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B10FF-4139-1AE6-C78C-BDF96444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Video 1: Barack Obama</a:t>
            </a:r>
          </a:p>
        </p:txBody>
      </p:sp>
      <p:pic>
        <p:nvPicPr>
          <p:cNvPr id="4" name="Onlinemedien 3" descr="You Won’t Believe What Obama Says In This Video! 😉">
            <a:hlinkClick r:id="" action="ppaction://media"/>
            <a:extLst>
              <a:ext uri="{FF2B5EF4-FFF2-40B4-BE49-F238E27FC236}">
                <a16:creationId xmlns:a16="http://schemas.microsoft.com/office/drawing/2014/main" id="{55943AD1-6445-C8ED-F6DB-3E1FEE55048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9070" y="1478435"/>
            <a:ext cx="7700963" cy="435133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7960AF8-6F33-F35C-4600-D07901332D6A}"/>
              </a:ext>
            </a:extLst>
          </p:cNvPr>
          <p:cNvSpPr txBox="1">
            <a:spLocks/>
          </p:cNvSpPr>
          <p:nvPr/>
        </p:nvSpPr>
        <p:spPr>
          <a:xfrm>
            <a:off x="1546669" y="6492875"/>
            <a:ext cx="9807129" cy="297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de-DE" sz="1000" b="0" dirty="0"/>
              <a:t>Link: https://</a:t>
            </a:r>
            <a:r>
              <a:rPr lang="de-DE" sz="1000" b="0" dirty="0" err="1"/>
              <a:t>www.youtube.com</a:t>
            </a:r>
            <a:r>
              <a:rPr lang="de-DE" sz="1000" b="0" dirty="0"/>
              <a:t>/</a:t>
            </a:r>
            <a:r>
              <a:rPr lang="de-DE" sz="1000" b="0" dirty="0" err="1"/>
              <a:t>watch?v</a:t>
            </a:r>
            <a:r>
              <a:rPr lang="de-DE" sz="1000" b="0" dirty="0"/>
              <a:t>=cQ54GDm1eL0&amp;t=27s&amp;ab_channel=</a:t>
            </a:r>
            <a:r>
              <a:rPr lang="de-DE" sz="1000" b="0" dirty="0" err="1"/>
              <a:t>BuzzFeedVideo</a:t>
            </a:r>
            <a:endParaRPr lang="de-DE" sz="1000" b="0" dirty="0"/>
          </a:p>
        </p:txBody>
      </p:sp>
    </p:spTree>
    <p:extLst>
      <p:ext uri="{BB962C8B-B14F-4D97-AF65-F5344CB8AC3E}">
        <p14:creationId xmlns:p14="http://schemas.microsoft.com/office/powerpoint/2010/main" val="104283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2425C-88F9-9F27-2C24-ABA3B879C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14" y="2766218"/>
            <a:ext cx="9807129" cy="1325563"/>
          </a:xfrm>
        </p:spPr>
        <p:txBody>
          <a:bodyPr>
            <a:noAutofit/>
          </a:bodyPr>
          <a:lstStyle/>
          <a:p>
            <a:r>
              <a:rPr lang="de-DE" sz="3600" dirty="0"/>
              <a:t>Check out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videos</a:t>
            </a:r>
            <a:r>
              <a:rPr lang="de-DE" sz="3600" dirty="0"/>
              <a:t> </a:t>
            </a:r>
            <a:r>
              <a:rPr lang="de-DE" sz="3600" dirty="0" err="1"/>
              <a:t>below</a:t>
            </a:r>
            <a:r>
              <a:rPr lang="de-DE" sz="3600" dirty="0"/>
              <a:t>. </a:t>
            </a:r>
            <a:br>
              <a:rPr lang="de-DE" sz="3600" dirty="0"/>
            </a:br>
            <a:r>
              <a:rPr lang="de-DE" sz="3600" dirty="0" err="1"/>
              <a:t>Which</a:t>
            </a:r>
            <a:r>
              <a:rPr lang="de-DE" sz="3600" dirty="0"/>
              <a:t> </a:t>
            </a:r>
            <a:r>
              <a:rPr lang="de-DE" sz="3600" dirty="0" err="1"/>
              <a:t>are</a:t>
            </a:r>
            <a:r>
              <a:rPr lang="de-DE" sz="3600" dirty="0"/>
              <a:t> </a:t>
            </a:r>
            <a:r>
              <a:rPr lang="de-DE" sz="3600" dirty="0">
                <a:solidFill>
                  <a:schemeClr val="accent1"/>
                </a:solidFill>
              </a:rPr>
              <a:t>real</a:t>
            </a:r>
            <a:r>
              <a:rPr lang="de-DE" sz="3600" dirty="0"/>
              <a:t> and </a:t>
            </a:r>
            <a:r>
              <a:rPr lang="de-DE" sz="3600" dirty="0" err="1"/>
              <a:t>which</a:t>
            </a:r>
            <a:r>
              <a:rPr lang="de-DE" sz="3600" dirty="0"/>
              <a:t> </a:t>
            </a:r>
            <a:r>
              <a:rPr lang="de-DE" sz="3600" dirty="0" err="1"/>
              <a:t>are</a:t>
            </a:r>
            <a:r>
              <a:rPr lang="de-DE" sz="3600" dirty="0"/>
              <a:t> </a:t>
            </a:r>
            <a:r>
              <a:rPr lang="de-DE" sz="3600" dirty="0">
                <a:solidFill>
                  <a:schemeClr val="accent4"/>
                </a:solidFill>
              </a:rPr>
              <a:t>fake</a:t>
            </a:r>
            <a:r>
              <a:rPr lang="de-DE" sz="3600" dirty="0"/>
              <a:t>?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5508494-6A9E-41B7-D4FC-B020F63A2649}"/>
              </a:ext>
            </a:extLst>
          </p:cNvPr>
          <p:cNvSpPr txBox="1">
            <a:spLocks/>
          </p:cNvSpPr>
          <p:nvPr/>
        </p:nvSpPr>
        <p:spPr>
          <a:xfrm>
            <a:off x="619914" y="3907158"/>
            <a:ext cx="9807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de-DE" sz="1800" dirty="0" err="1"/>
              <a:t>Make</a:t>
            </a:r>
            <a:r>
              <a:rPr lang="de-DE" sz="1800" dirty="0"/>
              <a:t> a </a:t>
            </a:r>
            <a:r>
              <a:rPr lang="de-DE" sz="1800" dirty="0" err="1"/>
              <a:t>list</a:t>
            </a:r>
            <a:r>
              <a:rPr lang="de-DE" sz="1800" dirty="0"/>
              <a:t> and </a:t>
            </a:r>
            <a:r>
              <a:rPr lang="de-DE" sz="1800" dirty="0" err="1"/>
              <a:t>note</a:t>
            </a:r>
            <a:r>
              <a:rPr lang="de-DE" sz="1800" dirty="0"/>
              <a:t> </a:t>
            </a:r>
            <a:r>
              <a:rPr lang="de-DE" sz="1800" dirty="0" err="1"/>
              <a:t>which</a:t>
            </a:r>
            <a:r>
              <a:rPr lang="de-DE" sz="1800" dirty="0"/>
              <a:t> </a:t>
            </a:r>
            <a:r>
              <a:rPr lang="de-DE" sz="1800" dirty="0" err="1"/>
              <a:t>videos</a:t>
            </a:r>
            <a:r>
              <a:rPr lang="de-DE" sz="1800" dirty="0"/>
              <a:t> </a:t>
            </a:r>
            <a:r>
              <a:rPr lang="de-DE" sz="1800" dirty="0" err="1"/>
              <a:t>you</a:t>
            </a:r>
            <a:r>
              <a:rPr lang="de-DE" sz="1800" dirty="0"/>
              <a:t> </a:t>
            </a:r>
            <a:r>
              <a:rPr lang="de-DE" sz="1800" dirty="0" err="1"/>
              <a:t>think</a:t>
            </a:r>
            <a:r>
              <a:rPr lang="de-DE" sz="1800" dirty="0"/>
              <a:t> </a:t>
            </a:r>
            <a:r>
              <a:rPr lang="de-DE" sz="1800" dirty="0" err="1"/>
              <a:t>have</a:t>
            </a:r>
            <a:r>
              <a:rPr lang="de-DE" sz="1800" dirty="0"/>
              <a:t> </a:t>
            </a:r>
            <a:r>
              <a:rPr lang="de-DE" sz="1800" dirty="0" err="1"/>
              <a:t>been</a:t>
            </a:r>
            <a:r>
              <a:rPr lang="de-DE" sz="1800" dirty="0"/>
              <a:t> </a:t>
            </a:r>
            <a:r>
              <a:rPr lang="de-DE" sz="1800" dirty="0" err="1"/>
              <a:t>manipulated</a:t>
            </a:r>
            <a:r>
              <a:rPr lang="de-DE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826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B10FF-4139-1AE6-C78C-BDF96444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Do </a:t>
            </a:r>
            <a:r>
              <a:rPr lang="de-DE" sz="2800" dirty="0" err="1"/>
              <a:t>you</a:t>
            </a:r>
            <a:r>
              <a:rPr lang="de-DE" sz="2800" dirty="0"/>
              <a:t> </a:t>
            </a:r>
            <a:r>
              <a:rPr lang="de-DE" sz="2800" dirty="0" err="1"/>
              <a:t>recognize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deepfakes</a:t>
            </a:r>
            <a:r>
              <a:rPr lang="de-DE" sz="2800" dirty="0"/>
              <a:t>? </a:t>
            </a:r>
            <a:br>
              <a:rPr lang="de-DE" sz="2800" dirty="0"/>
            </a:br>
            <a:r>
              <a:rPr lang="de-DE" sz="2800" dirty="0"/>
              <a:t>(Test </a:t>
            </a:r>
            <a:r>
              <a:rPr lang="de-DE" sz="2800" dirty="0" err="1"/>
              <a:t>starts</a:t>
            </a:r>
            <a:r>
              <a:rPr lang="de-DE" sz="2800" dirty="0"/>
              <a:t> at 05:15)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7960AF8-6F33-F35C-4600-D07901332D6A}"/>
              </a:ext>
            </a:extLst>
          </p:cNvPr>
          <p:cNvSpPr txBox="1">
            <a:spLocks/>
          </p:cNvSpPr>
          <p:nvPr/>
        </p:nvSpPr>
        <p:spPr>
          <a:xfrm>
            <a:off x="1546669" y="6492875"/>
            <a:ext cx="9807129" cy="297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de-DE" sz="1000" b="0" dirty="0"/>
              <a:t>Link: https://</a:t>
            </a:r>
            <a:r>
              <a:rPr lang="de-DE" sz="1000" b="0" dirty="0" err="1"/>
              <a:t>www.youtube.com</a:t>
            </a:r>
            <a:r>
              <a:rPr lang="de-DE" sz="1000" b="0" dirty="0"/>
              <a:t>/</a:t>
            </a:r>
            <a:r>
              <a:rPr lang="de-DE" sz="1000" b="0" dirty="0" err="1"/>
              <a:t>watch?v</a:t>
            </a:r>
            <a:r>
              <a:rPr lang="de-DE" sz="1000" b="0" dirty="0"/>
              <a:t>=qj5LqiSabP4&amp;ab_channel=LICHTCATCHTOBY</a:t>
            </a:r>
          </a:p>
        </p:txBody>
      </p:sp>
      <p:pic>
        <p:nvPicPr>
          <p:cNvPr id="3" name="Onlinemedien 2" descr="Can you detect DEEP FAKES? Test yourself!">
            <a:hlinkClick r:id="" action="ppaction://media"/>
            <a:extLst>
              <a:ext uri="{FF2B5EF4-FFF2-40B4-BE49-F238E27FC236}">
                <a16:creationId xmlns:a16="http://schemas.microsoft.com/office/drawing/2014/main" id="{4085B981-593F-36E2-5FDD-9D7C5DF93D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6669" y="1472946"/>
            <a:ext cx="8412877" cy="475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5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B10FF-4139-1AE6-C78C-BDF96444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Solution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quiz</a:t>
            </a:r>
            <a:endParaRPr lang="de-DE" sz="28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7960AF8-6F33-F35C-4600-D07901332D6A}"/>
              </a:ext>
            </a:extLst>
          </p:cNvPr>
          <p:cNvSpPr txBox="1">
            <a:spLocks/>
          </p:cNvSpPr>
          <p:nvPr/>
        </p:nvSpPr>
        <p:spPr>
          <a:xfrm>
            <a:off x="1546669" y="6492875"/>
            <a:ext cx="9807129" cy="297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de-DE" sz="1000" b="0" dirty="0"/>
              <a:t>Link zu den Lösungen: https://</a:t>
            </a:r>
            <a:r>
              <a:rPr lang="de-DE" sz="1000" b="0" dirty="0" err="1"/>
              <a:t>www.youtube.com</a:t>
            </a:r>
            <a:r>
              <a:rPr lang="de-DE" sz="1000" b="0" dirty="0"/>
              <a:t>/</a:t>
            </a:r>
            <a:r>
              <a:rPr lang="de-DE" sz="1000" b="0" dirty="0" err="1"/>
              <a:t>watch?v</a:t>
            </a:r>
            <a:r>
              <a:rPr lang="de-DE" sz="1000" b="0" dirty="0"/>
              <a:t>=VtW9la3tKBo&amp;ab_channel=LICHTCATCHTOBY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4EBEA7E8-76AE-1D38-684A-26893ECD8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335914"/>
              </p:ext>
            </p:extLst>
          </p:nvPr>
        </p:nvGraphicFramePr>
        <p:xfrm>
          <a:off x="1546669" y="1690688"/>
          <a:ext cx="8128000" cy="2529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8200679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556349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Video 1 - </a:t>
                      </a:r>
                      <a:r>
                        <a:rPr lang="de-DE" sz="3200" dirty="0">
                          <a:solidFill>
                            <a:schemeClr val="accent1"/>
                          </a:solidFill>
                        </a:rPr>
                        <a:t>real</a:t>
                      </a:r>
                    </a:p>
                    <a:p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Video 2 - </a:t>
                      </a:r>
                      <a:r>
                        <a:rPr lang="de-DE" sz="3200" dirty="0">
                          <a:solidFill>
                            <a:schemeClr val="accent4"/>
                          </a:solidFill>
                        </a:rPr>
                        <a:t>fake</a:t>
                      </a:r>
                    </a:p>
                    <a:p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Video 3 - </a:t>
                      </a:r>
                      <a:r>
                        <a:rPr lang="de-DE" sz="3200" dirty="0">
                          <a:solidFill>
                            <a:schemeClr val="accent1"/>
                          </a:solidFill>
                        </a:rPr>
                        <a:t>real</a:t>
                      </a:r>
                    </a:p>
                    <a:p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Video 4 - </a:t>
                      </a:r>
                      <a:r>
                        <a:rPr lang="de-DE" sz="3200" dirty="0">
                          <a:solidFill>
                            <a:schemeClr val="accent1"/>
                          </a:solidFill>
                        </a:rPr>
                        <a:t>real</a:t>
                      </a:r>
                    </a:p>
                    <a:p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Video 5 - </a:t>
                      </a:r>
                      <a:r>
                        <a:rPr lang="de-DE" sz="3200" dirty="0">
                          <a:solidFill>
                            <a:schemeClr val="accent1"/>
                          </a:solidFill>
                        </a:rPr>
                        <a:t>real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Video 6 - </a:t>
                      </a:r>
                      <a:r>
                        <a:rPr lang="de-DE" sz="3200" dirty="0">
                          <a:solidFill>
                            <a:schemeClr val="accent4"/>
                          </a:solidFill>
                        </a:rPr>
                        <a:t>fake</a:t>
                      </a:r>
                    </a:p>
                    <a:p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Video 7 - </a:t>
                      </a:r>
                      <a:r>
                        <a:rPr lang="de-DE" sz="3200" dirty="0">
                          <a:solidFill>
                            <a:schemeClr val="accent1"/>
                          </a:solidFill>
                        </a:rPr>
                        <a:t>real</a:t>
                      </a:r>
                    </a:p>
                    <a:p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Video 8 - </a:t>
                      </a:r>
                      <a:r>
                        <a:rPr lang="de-DE" sz="3200" dirty="0">
                          <a:solidFill>
                            <a:schemeClr val="accent1"/>
                          </a:solidFill>
                        </a:rPr>
                        <a:t>real</a:t>
                      </a:r>
                    </a:p>
                    <a:p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Video 9 - </a:t>
                      </a:r>
                      <a:r>
                        <a:rPr lang="de-DE" sz="3200" dirty="0">
                          <a:solidFill>
                            <a:schemeClr val="accent4"/>
                          </a:solidFill>
                        </a:rPr>
                        <a:t>fake</a:t>
                      </a:r>
                    </a:p>
                    <a:p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Video 10 - </a:t>
                      </a:r>
                      <a:r>
                        <a:rPr lang="de-DE" sz="3200" dirty="0">
                          <a:solidFill>
                            <a:schemeClr val="accent1"/>
                          </a:solidFill>
                        </a:rPr>
                        <a:t>real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341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56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093B2-2120-C0FA-1461-4E95E356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94" y="6090466"/>
            <a:ext cx="9807129" cy="425708"/>
          </a:xfrm>
        </p:spPr>
        <p:txBody>
          <a:bodyPr>
            <a:normAutofit/>
          </a:bodyPr>
          <a:lstStyle/>
          <a:p>
            <a:r>
              <a:rPr lang="de-DE" sz="1000" b="0" dirty="0"/>
              <a:t>Link: https://</a:t>
            </a:r>
            <a:r>
              <a:rPr lang="de-DE" sz="1000" b="0" dirty="0" err="1"/>
              <a:t>www.youtube.com</a:t>
            </a:r>
            <a:r>
              <a:rPr lang="de-DE" sz="1000" b="0" dirty="0"/>
              <a:t>/</a:t>
            </a:r>
            <a:r>
              <a:rPr lang="de-DE" sz="1000" b="0" dirty="0" err="1"/>
              <a:t>watch?v</a:t>
            </a:r>
            <a:r>
              <a:rPr lang="de-DE" sz="1000" b="0" dirty="0"/>
              <a:t>=jCQ-UwSqn8E&amp;ab_channel=</a:t>
            </a:r>
            <a:r>
              <a:rPr lang="de-DE" sz="1000" b="0" dirty="0" err="1"/>
              <a:t>KarolyHamza</a:t>
            </a:r>
            <a:endParaRPr lang="de-DE" sz="1000" b="0" dirty="0"/>
          </a:p>
        </p:txBody>
      </p:sp>
      <p:pic>
        <p:nvPicPr>
          <p:cNvPr id="4" name="Onlinemedien 3" descr="Little Mermaid - Deepfake, Ai, Cgi hybrid technology test.">
            <a:hlinkClick r:id="" action="ppaction://media"/>
            <a:extLst>
              <a:ext uri="{FF2B5EF4-FFF2-40B4-BE49-F238E27FC236}">
                <a16:creationId xmlns:a16="http://schemas.microsoft.com/office/drawing/2014/main" id="{396DC709-7024-7551-7BED-915E66ACFDB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65594" y="1492891"/>
            <a:ext cx="8136752" cy="45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BADF8-4AA6-1D58-0C94-C9DB38B6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27" y="2766218"/>
            <a:ext cx="10043968" cy="1325563"/>
          </a:xfrm>
        </p:spPr>
        <p:txBody>
          <a:bodyPr>
            <a:noAutofit/>
          </a:bodyPr>
          <a:lstStyle/>
          <a:p>
            <a:r>
              <a:rPr lang="de-DE" sz="3600" dirty="0" err="1"/>
              <a:t>Collect</a:t>
            </a:r>
            <a:r>
              <a:rPr lang="de-DE" sz="3600" dirty="0"/>
              <a:t> </a:t>
            </a:r>
            <a:r>
              <a:rPr lang="de-DE" sz="3600" dirty="0" err="1"/>
              <a:t>everything</a:t>
            </a:r>
            <a:r>
              <a:rPr lang="de-DE" sz="3600" dirty="0"/>
              <a:t> </a:t>
            </a:r>
            <a:r>
              <a:rPr lang="de-DE" sz="3600" dirty="0" err="1"/>
              <a:t>you</a:t>
            </a:r>
            <a:r>
              <a:rPr lang="de-DE" sz="3600" dirty="0"/>
              <a:t> </a:t>
            </a:r>
            <a:r>
              <a:rPr lang="de-DE" sz="3600" dirty="0" err="1"/>
              <a:t>can</a:t>
            </a:r>
            <a:r>
              <a:rPr lang="de-DE" sz="3600" dirty="0"/>
              <a:t> </a:t>
            </a:r>
            <a:r>
              <a:rPr lang="de-DE" sz="3600" dirty="0" err="1"/>
              <a:t>think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about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term</a:t>
            </a:r>
            <a:r>
              <a:rPr lang="de-DE" sz="3600" dirty="0"/>
              <a:t> "</a:t>
            </a:r>
            <a:r>
              <a:rPr lang="de-DE" sz="3600" dirty="0">
                <a:solidFill>
                  <a:schemeClr val="accent1"/>
                </a:solidFill>
              </a:rPr>
              <a:t>fake</a:t>
            </a:r>
            <a:r>
              <a:rPr lang="de-DE" sz="3600" dirty="0"/>
              <a:t>". </a:t>
            </a:r>
            <a:br>
              <a:rPr lang="de-DE" sz="3600" dirty="0"/>
            </a:br>
            <a:br>
              <a:rPr lang="de-DE" sz="3600" dirty="0"/>
            </a:br>
            <a:r>
              <a:rPr lang="de-DE" sz="3600" dirty="0" err="1"/>
              <a:t>Where</a:t>
            </a:r>
            <a:r>
              <a:rPr lang="de-DE" sz="3600" dirty="0"/>
              <a:t> do </a:t>
            </a:r>
            <a:r>
              <a:rPr lang="de-DE" sz="3600" dirty="0" err="1"/>
              <a:t>you</a:t>
            </a:r>
            <a:r>
              <a:rPr lang="de-DE" sz="3600" dirty="0"/>
              <a:t> </a:t>
            </a:r>
            <a:r>
              <a:rPr lang="de-DE" sz="3600" dirty="0" err="1"/>
              <a:t>encounter</a:t>
            </a:r>
            <a:r>
              <a:rPr lang="de-DE" sz="3600" dirty="0"/>
              <a:t> </a:t>
            </a:r>
            <a:r>
              <a:rPr lang="de-DE" sz="3600" dirty="0" err="1">
                <a:solidFill>
                  <a:schemeClr val="accent1"/>
                </a:solidFill>
              </a:rPr>
              <a:t>fakes</a:t>
            </a:r>
            <a:r>
              <a:rPr lang="de-DE" sz="3600" dirty="0">
                <a:solidFill>
                  <a:schemeClr val="accent1"/>
                </a:solidFill>
              </a:rPr>
              <a:t> in </a:t>
            </a:r>
            <a:r>
              <a:rPr lang="de-DE" sz="3600" dirty="0" err="1">
                <a:solidFill>
                  <a:schemeClr val="accent1"/>
                </a:solidFill>
              </a:rPr>
              <a:t>everyday</a:t>
            </a:r>
            <a:r>
              <a:rPr lang="de-DE" sz="3600" dirty="0">
                <a:solidFill>
                  <a:schemeClr val="accent1"/>
                </a:solidFill>
              </a:rPr>
              <a:t> </a:t>
            </a:r>
            <a:r>
              <a:rPr lang="de-DE" sz="3600" dirty="0" err="1">
                <a:solidFill>
                  <a:schemeClr val="accent1"/>
                </a:solidFill>
              </a:rPr>
              <a:t>life</a:t>
            </a:r>
            <a:r>
              <a:rPr lang="de-DE" sz="3600" dirty="0"/>
              <a:t>? </a:t>
            </a:r>
            <a:r>
              <a:rPr lang="de-DE" sz="3600" dirty="0" err="1"/>
              <a:t>When</a:t>
            </a:r>
            <a:r>
              <a:rPr lang="de-DE" sz="3600" dirty="0"/>
              <a:t> do </a:t>
            </a:r>
            <a:r>
              <a:rPr lang="de-DE" sz="3600" dirty="0" err="1"/>
              <a:t>you</a:t>
            </a:r>
            <a:r>
              <a:rPr lang="de-DE" sz="3600" dirty="0"/>
              <a:t> </a:t>
            </a:r>
            <a:r>
              <a:rPr lang="de-DE" sz="3600" dirty="0" err="1"/>
              <a:t>use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term</a:t>
            </a:r>
            <a:r>
              <a:rPr lang="de-DE" sz="3600" dirty="0"/>
              <a:t> "fake"? </a:t>
            </a:r>
            <a:br>
              <a:rPr lang="de-DE" sz="3600" dirty="0"/>
            </a:br>
            <a:r>
              <a:rPr lang="de-DE" sz="3600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207330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79BD1A-652E-BF8C-591E-A9ACD5ADE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3200" b="1" dirty="0">
                <a:solidFill>
                  <a:schemeClr val="accent4"/>
                </a:solidFill>
              </a:rPr>
              <a:t>Fake </a:t>
            </a:r>
            <a:r>
              <a:rPr lang="de-AT" sz="3200" b="1" dirty="0"/>
              <a:t>= </a:t>
            </a:r>
            <a:r>
              <a:rPr lang="de-AT" sz="3200" b="1" dirty="0" err="1"/>
              <a:t>falsification</a:t>
            </a:r>
            <a:r>
              <a:rPr lang="de-AT" sz="3200" b="1" dirty="0"/>
              <a:t>; </a:t>
            </a:r>
            <a:r>
              <a:rPr lang="de-AT" sz="3200" b="1" dirty="0" err="1"/>
              <a:t>Dizziness</a:t>
            </a:r>
            <a:r>
              <a:rPr lang="de-AT" sz="3200" b="1" dirty="0"/>
              <a:t>; </a:t>
            </a:r>
            <a:r>
              <a:rPr lang="de-AT" sz="3200" b="1" dirty="0" err="1"/>
              <a:t>something</a:t>
            </a:r>
            <a:r>
              <a:rPr lang="de-AT" sz="3200" b="1" dirty="0"/>
              <a:t> </a:t>
            </a:r>
            <a:r>
              <a:rPr lang="de-AT" sz="3200" b="1" dirty="0" err="1"/>
              <a:t>invented</a:t>
            </a:r>
            <a:r>
              <a:rPr lang="de-AT" sz="3200" b="1" dirty="0"/>
              <a:t>; </a:t>
            </a:r>
            <a:r>
              <a:rPr lang="de-AT" sz="3200" b="1" dirty="0" err="1"/>
              <a:t>something</a:t>
            </a:r>
            <a:r>
              <a:rPr lang="de-AT" sz="3200" b="1" dirty="0"/>
              <a:t> </a:t>
            </a:r>
            <a:r>
              <a:rPr lang="de-AT" sz="3200" b="1" dirty="0" err="1"/>
              <a:t>staged</a:t>
            </a:r>
            <a:endParaRPr lang="de-AT" sz="3200" b="1" dirty="0"/>
          </a:p>
          <a:p>
            <a:pPr marL="0" indent="0">
              <a:buNone/>
            </a:pPr>
            <a:endParaRPr lang="de-AT" sz="3200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de-AT" sz="3200" b="1" dirty="0">
                <a:solidFill>
                  <a:schemeClr val="accent4"/>
                </a:solidFill>
              </a:rPr>
              <a:t>fake </a:t>
            </a:r>
            <a:r>
              <a:rPr lang="de-AT" sz="3200" b="1" dirty="0" err="1">
                <a:solidFill>
                  <a:schemeClr val="accent4"/>
                </a:solidFill>
              </a:rPr>
              <a:t>something</a:t>
            </a:r>
            <a:r>
              <a:rPr lang="de-AT" sz="3200" b="1" dirty="0">
                <a:solidFill>
                  <a:schemeClr val="accent4"/>
                </a:solidFill>
              </a:rPr>
              <a:t> = </a:t>
            </a:r>
            <a:r>
              <a:rPr lang="de-AT" sz="3200" b="1" dirty="0" err="1"/>
              <a:t>misrepresent</a:t>
            </a:r>
            <a:r>
              <a:rPr lang="de-AT" sz="3200" b="1" dirty="0"/>
              <a:t> </a:t>
            </a:r>
            <a:r>
              <a:rPr lang="de-AT" sz="3200" b="1" dirty="0" err="1"/>
              <a:t>something</a:t>
            </a:r>
            <a:r>
              <a:rPr lang="de-AT" sz="3200" b="1" dirty="0"/>
              <a:t>, </a:t>
            </a:r>
            <a:r>
              <a:rPr lang="de-AT" sz="3200" b="1" dirty="0" err="1"/>
              <a:t>falsify</a:t>
            </a:r>
            <a:r>
              <a:rPr lang="de-AT" sz="3200" b="1" dirty="0"/>
              <a:t>; </a:t>
            </a:r>
            <a:r>
              <a:rPr lang="de-AT" sz="3200" b="1" dirty="0" err="1"/>
              <a:t>appear</a:t>
            </a:r>
            <a:r>
              <a:rPr lang="de-AT" sz="3200" b="1" dirty="0"/>
              <a:t> </a:t>
            </a:r>
            <a:r>
              <a:rPr lang="de-AT" sz="3200" b="1" dirty="0" err="1"/>
              <a:t>under</a:t>
            </a:r>
            <a:r>
              <a:rPr lang="de-AT" sz="3200" b="1" dirty="0"/>
              <a:t> a </a:t>
            </a:r>
            <a:r>
              <a:rPr lang="de-AT" sz="3200" b="1" dirty="0" err="1"/>
              <a:t>false</a:t>
            </a:r>
            <a:r>
              <a:rPr lang="de-AT" sz="3200" b="1" dirty="0"/>
              <a:t> </a:t>
            </a:r>
            <a:r>
              <a:rPr lang="de-AT" sz="3200" b="1" dirty="0" err="1"/>
              <a:t>name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645492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C7FCF-6E85-3AA3-35BA-2071C2366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435" y="2766218"/>
            <a:ext cx="9807129" cy="1325563"/>
          </a:xfrm>
        </p:spPr>
        <p:txBody>
          <a:bodyPr/>
          <a:lstStyle/>
          <a:p>
            <a:r>
              <a:rPr lang="de-DE" dirty="0"/>
              <a:t>And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>
                <a:solidFill>
                  <a:schemeClr val="accent1"/>
                </a:solidFill>
              </a:rPr>
              <a:t>deepfakes</a:t>
            </a:r>
            <a:r>
              <a:rPr lang="de-DE" dirty="0"/>
              <a:t>?
</a:t>
            </a:r>
          </a:p>
        </p:txBody>
      </p:sp>
    </p:spTree>
    <p:extLst>
      <p:ext uri="{BB962C8B-B14F-4D97-AF65-F5344CB8AC3E}">
        <p14:creationId xmlns:p14="http://schemas.microsoft.com/office/powerpoint/2010/main" val="2041549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2346A270-AFB0-354A-BB73-7A268142E4A1}" vid="{575833D9-2767-6641-9F7C-58FB1D022E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588</Words>
  <Application>Microsoft Macintosh PowerPoint</Application>
  <PresentationFormat>Breitbild</PresentationFormat>
  <Paragraphs>43</Paragraphs>
  <Slides>18</Slides>
  <Notes>0</Notes>
  <HiddenSlides>0</HiddenSlides>
  <MMClips>9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Poppins</vt:lpstr>
      <vt:lpstr>Office</vt:lpstr>
      <vt:lpstr>Deepfakes</vt:lpstr>
      <vt:lpstr>Video 1: Barack Obama</vt:lpstr>
      <vt:lpstr>Check out the videos below.  Which are real and which are fake? </vt:lpstr>
      <vt:lpstr>Do you recognize the deepfakes?  (Test starts at 05:15)</vt:lpstr>
      <vt:lpstr>Solution of the quiz</vt:lpstr>
      <vt:lpstr>Link: https://www.youtube.com/watch?v=jCQ-UwSqn8E&amp;ab_channel=KarolyHamza</vt:lpstr>
      <vt:lpstr>Collect everything you can think of about the term "fake".   Where do you encounter fakes in everyday life? When do you use the term "fake"?  
</vt:lpstr>
      <vt:lpstr>PowerPoint-Präsentation</vt:lpstr>
      <vt:lpstr>And what are deepfakes?
</vt:lpstr>
      <vt:lpstr>PowerPoint-Präsentation</vt:lpstr>
      <vt:lpstr>Research task
</vt:lpstr>
      <vt:lpstr>Research task</vt:lpstr>
      <vt:lpstr>How do you create deepfakes and what technical knowledge is required? 
</vt:lpstr>
      <vt:lpstr>How to create deepfakes?
</vt:lpstr>
      <vt:lpstr>Think in small groups and collect examples:    Who benefits from deepfakes? Who do they harm?   What risks do they entail?    How can deepfakes influence our opinion-forming    Think about strategies: how can manipulative  deepfakes be exposed?    Who could do anything about deepfakes on a  political and legal level?  
</vt:lpstr>
      <vt:lpstr>What do you think?  Can deepfakes even be legal? 
</vt:lpstr>
      <vt:lpstr>Can deepfakes even be legal? 
</vt:lpstr>
      <vt:lpstr>We create our own deepfakes
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Deepfakes</dc:title>
  <dc:creator>Petra W</dc:creator>
  <cp:lastModifiedBy>Petra W</cp:lastModifiedBy>
  <cp:revision>2</cp:revision>
  <dcterms:created xsi:type="dcterms:W3CDTF">2022-11-20T10:42:08Z</dcterms:created>
  <dcterms:modified xsi:type="dcterms:W3CDTF">2022-11-27T20:28:15Z</dcterms:modified>
</cp:coreProperties>
</file>