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81" r:id="rId23"/>
    <p:sldId id="280" r:id="rId24"/>
    <p:sldId id="278" r:id="rId25"/>
    <p:sldId id="282" r:id="rId26"/>
    <p:sldId id="283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12.11.2022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Maze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1728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89981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New crossing </a:t>
            </a:r>
            <a:r>
              <a:rPr lang="en-GB" dirty="0"/>
              <a:t>-&gt; random numbers</a:t>
            </a:r>
          </a:p>
          <a:p>
            <a:r>
              <a:rPr lang="en-GB" b="1" dirty="0">
                <a:solidFill>
                  <a:schemeClr val="accent1"/>
                </a:solidFill>
              </a:rPr>
              <a:t>Update</a:t>
            </a:r>
            <a:r>
              <a:rPr lang="en-GB" dirty="0"/>
              <a:t> pathway to new highest (6) minus one (6-1=5)</a:t>
            </a:r>
          </a:p>
          <a:p>
            <a:r>
              <a:rPr lang="en-GB" dirty="0"/>
              <a:t>If there are </a:t>
            </a:r>
            <a:r>
              <a:rPr lang="en-GB" b="1" dirty="0"/>
              <a:t>two or more</a:t>
            </a:r>
            <a:r>
              <a:rPr lang="en-GB" dirty="0"/>
              <a:t> biggest </a:t>
            </a:r>
            <a:r>
              <a:rPr lang="en-GB" b="1" dirty="0"/>
              <a:t>numbers</a:t>
            </a:r>
            <a:r>
              <a:rPr lang="en-GB" dirty="0"/>
              <a:t>, the robot choses a </a:t>
            </a:r>
            <a:r>
              <a:rPr lang="en-GB" b="1" dirty="0">
                <a:solidFill>
                  <a:schemeClr val="accent1"/>
                </a:solidFill>
              </a:rPr>
              <a:t>random one </a:t>
            </a:r>
            <a:r>
              <a:rPr lang="en-GB" dirty="0"/>
              <a:t>(in this case: up)</a:t>
            </a:r>
          </a:p>
        </p:txBody>
      </p:sp>
    </p:spTree>
    <p:extLst>
      <p:ext uri="{BB962C8B-B14F-4D97-AF65-F5344CB8AC3E}">
        <p14:creationId xmlns:p14="http://schemas.microsoft.com/office/powerpoint/2010/main" val="158744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936996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312833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robot </a:t>
            </a:r>
            <a:r>
              <a:rPr lang="en-GB" b="1" dirty="0"/>
              <a:t>continues</a:t>
            </a:r>
            <a:r>
              <a:rPr lang="en-GB" dirty="0"/>
              <a:t> until it </a:t>
            </a:r>
            <a:r>
              <a:rPr lang="en-GB" b="1" dirty="0"/>
              <a:t>reaches</a:t>
            </a:r>
            <a:r>
              <a:rPr lang="en-GB" dirty="0"/>
              <a:t> it’s </a:t>
            </a:r>
            <a:r>
              <a:rPr lang="en-GB" b="1" dirty="0">
                <a:solidFill>
                  <a:schemeClr val="accent1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411776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936996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71217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robot </a:t>
            </a:r>
            <a:r>
              <a:rPr lang="en-GB" b="1" dirty="0"/>
              <a:t>continues</a:t>
            </a:r>
            <a:r>
              <a:rPr lang="en-GB" dirty="0"/>
              <a:t> until it </a:t>
            </a:r>
            <a:r>
              <a:rPr lang="en-GB" b="1" dirty="0"/>
              <a:t>reaches</a:t>
            </a:r>
            <a:r>
              <a:rPr lang="en-GB" dirty="0"/>
              <a:t> it’s </a:t>
            </a:r>
            <a:r>
              <a:rPr lang="en-GB" b="1" dirty="0">
                <a:solidFill>
                  <a:schemeClr val="accent1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76684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7697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861226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robot </a:t>
            </a:r>
            <a:r>
              <a:rPr lang="en-GB" b="1" dirty="0"/>
              <a:t>continues</a:t>
            </a:r>
            <a:r>
              <a:rPr lang="en-GB" dirty="0"/>
              <a:t> until it </a:t>
            </a:r>
            <a:r>
              <a:rPr lang="en-GB" b="1" dirty="0"/>
              <a:t>reaches</a:t>
            </a:r>
            <a:r>
              <a:rPr lang="en-GB" dirty="0"/>
              <a:t> it’s </a:t>
            </a:r>
            <a:r>
              <a:rPr lang="en-GB" b="1" dirty="0">
                <a:solidFill>
                  <a:schemeClr val="accent1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65078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01" y="1747697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651197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goal in this maze has a value of </a:t>
            </a:r>
            <a:r>
              <a:rPr lang="en-GB" b="1" dirty="0">
                <a:solidFill>
                  <a:schemeClr val="accent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61773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01" y="1747697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825316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goal in this maze has a value of </a:t>
            </a:r>
            <a:r>
              <a:rPr lang="en-GB" b="1" dirty="0">
                <a:solidFill>
                  <a:schemeClr val="accent1"/>
                </a:solidFill>
              </a:rPr>
              <a:t>100</a:t>
            </a:r>
          </a:p>
          <a:p>
            <a:r>
              <a:rPr lang="en-GB" dirty="0"/>
              <a:t>Don’t forget to </a:t>
            </a:r>
            <a:r>
              <a:rPr lang="en-GB" b="1" dirty="0">
                <a:solidFill>
                  <a:schemeClr val="accent1"/>
                </a:solidFill>
              </a:rPr>
              <a:t>update</a:t>
            </a:r>
            <a:r>
              <a:rPr lang="en-GB" dirty="0"/>
              <a:t> the path!</a:t>
            </a:r>
          </a:p>
        </p:txBody>
      </p:sp>
    </p:spTree>
    <p:extLst>
      <p:ext uri="{BB962C8B-B14F-4D97-AF65-F5344CB8AC3E}">
        <p14:creationId xmlns:p14="http://schemas.microsoft.com/office/powerpoint/2010/main" val="48240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7" y="49056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90533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goal in this maze has a value of </a:t>
            </a:r>
            <a:r>
              <a:rPr lang="en-GB" b="1" dirty="0">
                <a:solidFill>
                  <a:schemeClr val="accent1"/>
                </a:solidFill>
              </a:rPr>
              <a:t>100</a:t>
            </a:r>
          </a:p>
          <a:p>
            <a:r>
              <a:rPr lang="en-GB" dirty="0"/>
              <a:t>Don’t forget to </a:t>
            </a:r>
            <a:r>
              <a:rPr lang="en-GB" b="1" dirty="0">
                <a:solidFill>
                  <a:schemeClr val="accent1"/>
                </a:solidFill>
              </a:rPr>
              <a:t>update</a:t>
            </a:r>
            <a:r>
              <a:rPr lang="en-GB" dirty="0"/>
              <a:t> the path!</a:t>
            </a:r>
          </a:p>
          <a:p>
            <a:r>
              <a:rPr lang="en-GB" dirty="0"/>
              <a:t>Then the robot </a:t>
            </a:r>
            <a:r>
              <a:rPr lang="en-GB" b="1" dirty="0">
                <a:solidFill>
                  <a:schemeClr val="accent1"/>
                </a:solidFill>
              </a:rPr>
              <a:t>returns</a:t>
            </a:r>
            <a:r>
              <a:rPr lang="en-GB" dirty="0"/>
              <a:t> to the </a:t>
            </a:r>
            <a:r>
              <a:rPr lang="en-GB" b="1" dirty="0"/>
              <a:t>first room</a:t>
            </a:r>
            <a:r>
              <a:rPr lang="en-GB" dirty="0"/>
              <a:t> and starts another round</a:t>
            </a:r>
          </a:p>
        </p:txBody>
      </p:sp>
    </p:spTree>
    <p:extLst>
      <p:ext uri="{BB962C8B-B14F-4D97-AF65-F5344CB8AC3E}">
        <p14:creationId xmlns:p14="http://schemas.microsoft.com/office/powerpoint/2010/main" val="344754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7" y="49056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989565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Continue</a:t>
            </a:r>
            <a:r>
              <a:rPr lang="en-GB" dirty="0"/>
              <a:t> until the robot </a:t>
            </a:r>
            <a:r>
              <a:rPr lang="en-GB" b="1" dirty="0"/>
              <a:t>doesn’t learn anything new </a:t>
            </a:r>
            <a:r>
              <a:rPr lang="en-GB" dirty="0"/>
              <a:t>(write or correct numbers)</a:t>
            </a:r>
          </a:p>
        </p:txBody>
      </p:sp>
    </p:spTree>
    <p:extLst>
      <p:ext uri="{BB962C8B-B14F-4D97-AF65-F5344CB8AC3E}">
        <p14:creationId xmlns:p14="http://schemas.microsoft.com/office/powerpoint/2010/main" val="147635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7" y="49056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444621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Finally, the robot has </a:t>
            </a:r>
            <a:r>
              <a:rPr lang="en-GB" b="1" dirty="0">
                <a:solidFill>
                  <a:schemeClr val="accent1"/>
                </a:solidFill>
              </a:rPr>
              <a:t>learned</a:t>
            </a:r>
            <a:r>
              <a:rPr lang="en-GB" dirty="0"/>
              <a:t> a reliable </a:t>
            </a:r>
            <a:r>
              <a:rPr lang="en-GB" b="1" dirty="0"/>
              <a:t>path to its goal</a:t>
            </a:r>
          </a:p>
        </p:txBody>
      </p:sp>
    </p:spTree>
    <p:extLst>
      <p:ext uri="{BB962C8B-B14F-4D97-AF65-F5344CB8AC3E}">
        <p14:creationId xmlns:p14="http://schemas.microsoft.com/office/powerpoint/2010/main" val="214272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1D007-A202-78AB-972F-6F0CC198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Exploration </a:t>
            </a:r>
            <a:br>
              <a:rPr lang="en-GB" dirty="0"/>
            </a:br>
            <a:r>
              <a:rPr lang="en-GB" dirty="0"/>
              <a:t>		vs</a:t>
            </a:r>
            <a:br>
              <a:rPr lang="en-GB" dirty="0"/>
            </a:br>
            <a:r>
              <a:rPr lang="en-GB" dirty="0"/>
              <a:t>Exploitation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BB24E-356A-22CB-635B-89DCF6925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18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Core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</a:t>
            </a:r>
            <a:r>
              <a:rPr lang="en-GB" b="1" dirty="0">
                <a:solidFill>
                  <a:schemeClr val="accent1"/>
                </a:solidFill>
              </a:rPr>
              <a:t>actions</a:t>
            </a:r>
            <a:r>
              <a:rPr lang="en-GB" dirty="0"/>
              <a:t> can have an </a:t>
            </a:r>
            <a:r>
              <a:rPr lang="en-GB" b="1" dirty="0"/>
              <a:t>immediate positive </a:t>
            </a:r>
            <a:r>
              <a:rPr lang="en-GB" dirty="0"/>
              <a:t>effect but a </a:t>
            </a:r>
            <a:r>
              <a:rPr lang="en-GB" b="1" dirty="0"/>
              <a:t>long term negative effect</a:t>
            </a:r>
          </a:p>
        </p:txBody>
      </p:sp>
    </p:spTree>
    <p:extLst>
      <p:ext uri="{BB962C8B-B14F-4D97-AF65-F5344CB8AC3E}">
        <p14:creationId xmlns:p14="http://schemas.microsoft.com/office/powerpoint/2010/main" val="360134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</a:t>
            </a:r>
            <a:r>
              <a:rPr lang="en-GB" b="1" dirty="0">
                <a:solidFill>
                  <a:schemeClr val="accent1"/>
                </a:solidFill>
              </a:rPr>
              <a:t>actions</a:t>
            </a:r>
            <a:r>
              <a:rPr lang="en-GB" dirty="0"/>
              <a:t> can have an </a:t>
            </a:r>
            <a:r>
              <a:rPr lang="en-GB" b="1" dirty="0"/>
              <a:t>immediate positive </a:t>
            </a:r>
            <a:r>
              <a:rPr lang="en-GB" dirty="0"/>
              <a:t>effect but a </a:t>
            </a:r>
            <a:r>
              <a:rPr lang="en-GB" b="1" dirty="0"/>
              <a:t>long term negative effect</a:t>
            </a:r>
          </a:p>
          <a:p>
            <a:pPr lvl="1"/>
            <a:r>
              <a:rPr lang="en-GB" dirty="0"/>
              <a:t>E.g. the robot takes a path and continues walking, but many steps later it turns out to be a dead end.</a:t>
            </a:r>
          </a:p>
        </p:txBody>
      </p:sp>
    </p:spTree>
    <p:extLst>
      <p:ext uri="{BB962C8B-B14F-4D97-AF65-F5344CB8AC3E}">
        <p14:creationId xmlns:p14="http://schemas.microsoft.com/office/powerpoint/2010/main" val="420914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</a:t>
            </a:r>
            <a:r>
              <a:rPr lang="en-GB" b="1" dirty="0">
                <a:solidFill>
                  <a:schemeClr val="accent1"/>
                </a:solidFill>
              </a:rPr>
              <a:t>actions</a:t>
            </a:r>
            <a:r>
              <a:rPr lang="en-GB" dirty="0"/>
              <a:t> can have an </a:t>
            </a:r>
            <a:r>
              <a:rPr lang="en-GB" b="1" dirty="0"/>
              <a:t>immediate positive </a:t>
            </a:r>
            <a:r>
              <a:rPr lang="en-GB" dirty="0"/>
              <a:t>effect but a </a:t>
            </a:r>
            <a:r>
              <a:rPr lang="en-GB" b="1" dirty="0"/>
              <a:t>long term negative effect</a:t>
            </a:r>
          </a:p>
          <a:p>
            <a:pPr lvl="1"/>
            <a:r>
              <a:rPr lang="en-GB" dirty="0"/>
              <a:t>E.g. the robot takes a path and continues walking, but many steps later it turns out to be a dead end.</a:t>
            </a:r>
          </a:p>
          <a:p>
            <a:r>
              <a:rPr lang="en-GB" dirty="0"/>
              <a:t>Some </a:t>
            </a:r>
            <a:r>
              <a:rPr lang="en-GB" b="1" dirty="0">
                <a:solidFill>
                  <a:schemeClr val="accent1"/>
                </a:solidFill>
              </a:rPr>
              <a:t>actions</a:t>
            </a:r>
            <a:r>
              <a:rPr lang="en-GB" dirty="0"/>
              <a:t> might only have a </a:t>
            </a:r>
            <a:r>
              <a:rPr lang="en-GB" b="1" dirty="0"/>
              <a:t>small immediate positive </a:t>
            </a:r>
            <a:r>
              <a:rPr lang="en-GB" dirty="0"/>
              <a:t>effect but a </a:t>
            </a:r>
            <a:r>
              <a:rPr lang="en-GB" b="1" dirty="0"/>
              <a:t>big</a:t>
            </a:r>
            <a:r>
              <a:rPr lang="en-GB" dirty="0"/>
              <a:t> </a:t>
            </a:r>
            <a:r>
              <a:rPr lang="en-GB" b="1" dirty="0"/>
              <a:t>long term positive effect</a:t>
            </a:r>
          </a:p>
        </p:txBody>
      </p:sp>
    </p:spTree>
    <p:extLst>
      <p:ext uri="{BB962C8B-B14F-4D97-AF65-F5344CB8AC3E}">
        <p14:creationId xmlns:p14="http://schemas.microsoft.com/office/powerpoint/2010/main" val="1723737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</a:t>
            </a:r>
            <a:r>
              <a:rPr lang="en-GB" b="1" dirty="0">
                <a:solidFill>
                  <a:schemeClr val="accent1"/>
                </a:solidFill>
              </a:rPr>
              <a:t>actions</a:t>
            </a:r>
            <a:r>
              <a:rPr lang="en-GB" dirty="0"/>
              <a:t> can have an </a:t>
            </a:r>
            <a:r>
              <a:rPr lang="en-GB" b="1" dirty="0"/>
              <a:t>immediate positive </a:t>
            </a:r>
            <a:r>
              <a:rPr lang="en-GB" dirty="0"/>
              <a:t>effect but a </a:t>
            </a:r>
            <a:r>
              <a:rPr lang="en-GB" b="1" dirty="0"/>
              <a:t>long term negative effect</a:t>
            </a:r>
          </a:p>
          <a:p>
            <a:pPr lvl="1"/>
            <a:r>
              <a:rPr lang="en-GB" dirty="0"/>
              <a:t>E.g. the robot takes a path and continues walking, but many steps later it turns out to be a dead end.</a:t>
            </a:r>
          </a:p>
          <a:p>
            <a:r>
              <a:rPr lang="en-GB" dirty="0"/>
              <a:t>Some </a:t>
            </a:r>
            <a:r>
              <a:rPr lang="en-GB" b="1" dirty="0">
                <a:solidFill>
                  <a:schemeClr val="accent1"/>
                </a:solidFill>
              </a:rPr>
              <a:t>actions</a:t>
            </a:r>
            <a:r>
              <a:rPr lang="en-GB" dirty="0"/>
              <a:t> might only have a </a:t>
            </a:r>
            <a:r>
              <a:rPr lang="en-GB" b="1" dirty="0"/>
              <a:t>small immediate positive </a:t>
            </a:r>
            <a:r>
              <a:rPr lang="en-GB" dirty="0"/>
              <a:t>effect but a </a:t>
            </a:r>
            <a:r>
              <a:rPr lang="en-GB" b="1" dirty="0"/>
              <a:t>big</a:t>
            </a:r>
            <a:r>
              <a:rPr lang="en-GB" dirty="0"/>
              <a:t> </a:t>
            </a:r>
            <a:r>
              <a:rPr lang="en-GB" b="1" dirty="0"/>
              <a:t>long term positive effect</a:t>
            </a:r>
          </a:p>
          <a:p>
            <a:pPr lvl="1"/>
            <a:r>
              <a:rPr lang="en-GB" dirty="0"/>
              <a:t>E.g. the robot finds a rewarding battery, but there would be an even more rewarding one along the next path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7209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a </a:t>
            </a:r>
            <a:r>
              <a:rPr lang="en-GB" b="1" dirty="0">
                <a:solidFill>
                  <a:schemeClr val="accent1"/>
                </a:solidFill>
              </a:rPr>
              <a:t>balance</a:t>
            </a:r>
            <a:r>
              <a:rPr lang="en-GB" dirty="0"/>
              <a:t> between </a:t>
            </a:r>
            <a:r>
              <a:rPr lang="en-GB" b="1" dirty="0"/>
              <a:t>exploiting</a:t>
            </a:r>
            <a:r>
              <a:rPr lang="en-GB" dirty="0"/>
              <a:t> already learned information and </a:t>
            </a:r>
            <a:r>
              <a:rPr lang="en-GB" b="1" dirty="0"/>
              <a:t>exploring</a:t>
            </a:r>
            <a:r>
              <a:rPr lang="en-GB" dirty="0"/>
              <a:t> new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83098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a </a:t>
            </a:r>
            <a:r>
              <a:rPr lang="en-GB" b="1" dirty="0">
                <a:solidFill>
                  <a:schemeClr val="accent1"/>
                </a:solidFill>
              </a:rPr>
              <a:t>balance</a:t>
            </a:r>
            <a:r>
              <a:rPr lang="en-GB" dirty="0"/>
              <a:t> between </a:t>
            </a:r>
            <a:r>
              <a:rPr lang="en-GB" b="1" dirty="0"/>
              <a:t>exploiting</a:t>
            </a:r>
            <a:r>
              <a:rPr lang="en-GB" dirty="0"/>
              <a:t> already learned information and </a:t>
            </a:r>
            <a:r>
              <a:rPr lang="en-GB" b="1" dirty="0"/>
              <a:t>exploring</a:t>
            </a:r>
            <a:r>
              <a:rPr lang="en-GB" dirty="0"/>
              <a:t> new possibilities</a:t>
            </a:r>
          </a:p>
          <a:p>
            <a:pPr lvl="1"/>
            <a:r>
              <a:rPr lang="en-GB" dirty="0"/>
              <a:t>E.g. instead of always choosing the path with the </a:t>
            </a:r>
            <a:r>
              <a:rPr lang="en-GB" b="1" dirty="0"/>
              <a:t>highest number</a:t>
            </a:r>
            <a:r>
              <a:rPr lang="en-GB" dirty="0"/>
              <a:t>, the robot could have a </a:t>
            </a:r>
            <a:r>
              <a:rPr lang="en-GB" b="1" dirty="0"/>
              <a:t>25% chance of taking a random path</a:t>
            </a:r>
          </a:p>
        </p:txBody>
      </p:sp>
    </p:spTree>
    <p:extLst>
      <p:ext uri="{BB962C8B-B14F-4D97-AF65-F5344CB8AC3E}">
        <p14:creationId xmlns:p14="http://schemas.microsoft.com/office/powerpoint/2010/main" val="3003213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a </a:t>
            </a:r>
            <a:r>
              <a:rPr lang="en-GB" b="1" dirty="0">
                <a:solidFill>
                  <a:schemeClr val="accent1"/>
                </a:solidFill>
              </a:rPr>
              <a:t>balance</a:t>
            </a:r>
            <a:r>
              <a:rPr lang="en-GB" dirty="0"/>
              <a:t> between </a:t>
            </a:r>
            <a:r>
              <a:rPr lang="en-GB" b="1" dirty="0"/>
              <a:t>exploiting</a:t>
            </a:r>
            <a:r>
              <a:rPr lang="en-GB" dirty="0"/>
              <a:t> already learned information and </a:t>
            </a:r>
            <a:r>
              <a:rPr lang="en-GB" b="1" dirty="0"/>
              <a:t>exploring</a:t>
            </a:r>
            <a:r>
              <a:rPr lang="en-GB" dirty="0"/>
              <a:t> new possibilities</a:t>
            </a:r>
          </a:p>
          <a:p>
            <a:pPr lvl="1"/>
            <a:r>
              <a:rPr lang="en-GB" dirty="0"/>
              <a:t>E.g. instead of always choosing the path with the </a:t>
            </a:r>
            <a:r>
              <a:rPr lang="en-GB" b="1" dirty="0"/>
              <a:t>highest number</a:t>
            </a:r>
            <a:r>
              <a:rPr lang="en-GB" dirty="0"/>
              <a:t>, the robot could have a </a:t>
            </a:r>
            <a:r>
              <a:rPr lang="en-GB" b="1" dirty="0"/>
              <a:t>25% chance of taking a random path</a:t>
            </a:r>
          </a:p>
          <a:p>
            <a:pPr lvl="1"/>
            <a:r>
              <a:rPr lang="en-GB" dirty="0"/>
              <a:t>This </a:t>
            </a:r>
            <a:r>
              <a:rPr lang="en-GB" b="1" dirty="0">
                <a:solidFill>
                  <a:schemeClr val="accent1"/>
                </a:solidFill>
              </a:rPr>
              <a:t>exploration rate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can also be dynamic, so that it is </a:t>
            </a:r>
            <a:r>
              <a:rPr lang="en-GB" b="1" dirty="0"/>
              <a:t>high in the beginning </a:t>
            </a:r>
            <a:r>
              <a:rPr lang="en-GB" dirty="0"/>
              <a:t>but </a:t>
            </a:r>
            <a:r>
              <a:rPr lang="en-GB" b="1" dirty="0"/>
              <a:t>gets lower </a:t>
            </a:r>
            <a:r>
              <a:rPr lang="en-GB" dirty="0"/>
              <a:t>as the robot improves its understanding of the environment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4669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34050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28" name="Picture 4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21" y="4919134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Agent</a:t>
            </a:r>
            <a:r>
              <a:rPr lang="en-GB" dirty="0"/>
              <a:t>: Robot</a:t>
            </a:r>
          </a:p>
          <a:p>
            <a:r>
              <a:rPr lang="en-GB" b="1" dirty="0">
                <a:solidFill>
                  <a:schemeClr val="accent1"/>
                </a:solidFill>
              </a:rPr>
              <a:t>Actions</a:t>
            </a:r>
            <a:r>
              <a:rPr lang="en-GB" dirty="0"/>
              <a:t>: Take adjacent path</a:t>
            </a:r>
          </a:p>
          <a:p>
            <a:r>
              <a:rPr lang="en-GB" b="1" dirty="0">
                <a:solidFill>
                  <a:schemeClr val="accent1"/>
                </a:solidFill>
              </a:rPr>
              <a:t>State</a:t>
            </a:r>
            <a:r>
              <a:rPr lang="en-GB" dirty="0"/>
              <a:t>: Maze, robot Position, Q-values</a:t>
            </a:r>
          </a:p>
          <a:p>
            <a:r>
              <a:rPr lang="en-GB" b="1" dirty="0">
                <a:solidFill>
                  <a:schemeClr val="accent1"/>
                </a:solidFill>
              </a:rPr>
              <a:t>Rewards</a:t>
            </a:r>
            <a:r>
              <a:rPr lang="en-GB" dirty="0"/>
              <a:t>: Numbers written on pathways</a:t>
            </a:r>
          </a:p>
          <a:p>
            <a:r>
              <a:rPr lang="en-GB" b="1" dirty="0">
                <a:solidFill>
                  <a:schemeClr val="accent1"/>
                </a:solidFill>
              </a:rPr>
              <a:t>Goal</a:t>
            </a:r>
            <a:r>
              <a:rPr lang="en-GB" dirty="0"/>
              <a:t>: reach battery reliably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11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48975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17144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Whenever the robot reaches a </a:t>
            </a:r>
            <a:r>
              <a:rPr lang="en-GB" b="1" dirty="0"/>
              <a:t>new</a:t>
            </a:r>
            <a:r>
              <a:rPr lang="en-GB" dirty="0"/>
              <a:t> </a:t>
            </a:r>
            <a:r>
              <a:rPr lang="en-GB" b="1" dirty="0"/>
              <a:t>intersection</a:t>
            </a:r>
            <a:r>
              <a:rPr lang="en-GB" dirty="0"/>
              <a:t>, it writes a </a:t>
            </a:r>
            <a:r>
              <a:rPr lang="en-GB" b="1" dirty="0">
                <a:solidFill>
                  <a:schemeClr val="accent1"/>
                </a:solidFill>
              </a:rPr>
              <a:t>random number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(use </a:t>
            </a:r>
            <a:r>
              <a:rPr lang="en-GB" b="1" dirty="0">
                <a:solidFill>
                  <a:schemeClr val="accent1"/>
                </a:solidFill>
              </a:rPr>
              <a:t>dice</a:t>
            </a:r>
            <a:r>
              <a:rPr lang="en-GB" dirty="0"/>
              <a:t>) on </a:t>
            </a:r>
            <a:r>
              <a:rPr lang="en-GB" b="1" dirty="0"/>
              <a:t>each</a:t>
            </a:r>
            <a:r>
              <a:rPr lang="en-GB" dirty="0"/>
              <a:t> </a:t>
            </a:r>
            <a:r>
              <a:rPr lang="en-GB" b="1" dirty="0"/>
              <a:t>path</a:t>
            </a:r>
          </a:p>
          <a:p>
            <a:r>
              <a:rPr lang="en-GB" dirty="0"/>
              <a:t>The robot then takes the path with the </a:t>
            </a:r>
            <a:r>
              <a:rPr lang="en-GB" b="1" dirty="0">
                <a:solidFill>
                  <a:schemeClr val="accent1"/>
                </a:solidFill>
              </a:rPr>
              <a:t>highest number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32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5736561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320781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Whenever the robot reaches a </a:t>
            </a:r>
            <a:r>
              <a:rPr lang="en-GB" b="1" dirty="0">
                <a:solidFill>
                  <a:schemeClr val="accent1"/>
                </a:solidFill>
              </a:rPr>
              <a:t>dead end</a:t>
            </a:r>
            <a:r>
              <a:rPr lang="en-GB" dirty="0"/>
              <a:t>, it writes </a:t>
            </a:r>
            <a:r>
              <a:rPr lang="en-GB" b="1" dirty="0">
                <a:solidFill>
                  <a:schemeClr val="accent4"/>
                </a:solidFill>
              </a:rPr>
              <a:t>-1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65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5736561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974456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Whenever the robot reaches a </a:t>
            </a:r>
            <a:r>
              <a:rPr lang="en-GB" b="1" dirty="0">
                <a:solidFill>
                  <a:schemeClr val="accent1"/>
                </a:solidFill>
              </a:rPr>
              <a:t>dead end</a:t>
            </a:r>
            <a:r>
              <a:rPr lang="en-GB" dirty="0"/>
              <a:t>, it writes </a:t>
            </a:r>
            <a:r>
              <a:rPr lang="en-GB" b="1" dirty="0">
                <a:solidFill>
                  <a:schemeClr val="accent4"/>
                </a:solidFill>
              </a:rPr>
              <a:t>-1</a:t>
            </a:r>
          </a:p>
          <a:p>
            <a:r>
              <a:rPr lang="en-GB" dirty="0"/>
              <a:t>Then the robot </a:t>
            </a:r>
            <a:r>
              <a:rPr lang="en-GB" b="1" dirty="0">
                <a:solidFill>
                  <a:schemeClr val="accent1"/>
                </a:solidFill>
              </a:rPr>
              <a:t>updates</a:t>
            </a:r>
            <a:r>
              <a:rPr lang="en-GB" dirty="0"/>
              <a:t> the </a:t>
            </a:r>
            <a:r>
              <a:rPr lang="en-GB" b="1" dirty="0"/>
              <a:t>number </a:t>
            </a:r>
            <a:r>
              <a:rPr lang="en-GB" dirty="0"/>
              <a:t>of the </a:t>
            </a:r>
            <a:r>
              <a:rPr lang="en-GB" b="1" dirty="0"/>
              <a:t>path where it came from </a:t>
            </a:r>
            <a:r>
              <a:rPr lang="en-GB" dirty="0"/>
              <a:t>to the new </a:t>
            </a:r>
            <a:r>
              <a:rPr lang="en-GB" b="1" dirty="0"/>
              <a:t>highest value </a:t>
            </a:r>
            <a:r>
              <a:rPr lang="en-GB" dirty="0"/>
              <a:t>(-1) </a:t>
            </a:r>
            <a:r>
              <a:rPr lang="en-GB" b="1" dirty="0">
                <a:solidFill>
                  <a:schemeClr val="accent1"/>
                </a:solidFill>
              </a:rPr>
              <a:t>minus one </a:t>
            </a:r>
            <a:r>
              <a:rPr lang="en-GB" dirty="0"/>
              <a:t>(-1-1=-2)</a:t>
            </a:r>
          </a:p>
        </p:txBody>
      </p:sp>
    </p:spTree>
    <p:extLst>
      <p:ext uri="{BB962C8B-B14F-4D97-AF65-F5344CB8AC3E}">
        <p14:creationId xmlns:p14="http://schemas.microsoft.com/office/powerpoint/2010/main" val="242005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4897576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 case of a </a:t>
            </a:r>
            <a:r>
              <a:rPr lang="en-GB" b="1" dirty="0">
                <a:solidFill>
                  <a:schemeClr val="accent1"/>
                </a:solidFill>
              </a:rPr>
              <a:t>dead end</a:t>
            </a:r>
            <a:r>
              <a:rPr lang="en-GB" dirty="0"/>
              <a:t>, the robot then returns to the </a:t>
            </a:r>
            <a:r>
              <a:rPr lang="en-GB" b="1" dirty="0"/>
              <a:t>previous crossing </a:t>
            </a:r>
            <a:r>
              <a:rPr lang="en-GB" dirty="0"/>
              <a:t>and continues by choosing the highest number</a:t>
            </a:r>
          </a:p>
        </p:txBody>
      </p:sp>
    </p:spTree>
    <p:extLst>
      <p:ext uri="{BB962C8B-B14F-4D97-AF65-F5344CB8AC3E}">
        <p14:creationId xmlns:p14="http://schemas.microsoft.com/office/powerpoint/2010/main" val="88344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1728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80469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New crossing </a:t>
            </a:r>
            <a:r>
              <a:rPr lang="en-GB" dirty="0"/>
              <a:t>-&gt; random numbers</a:t>
            </a:r>
          </a:p>
        </p:txBody>
      </p:sp>
    </p:spTree>
    <p:extLst>
      <p:ext uri="{BB962C8B-B14F-4D97-AF65-F5344CB8AC3E}">
        <p14:creationId xmlns:p14="http://schemas.microsoft.com/office/powerpoint/2010/main" val="400964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1728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0478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New crossing </a:t>
            </a:r>
            <a:r>
              <a:rPr lang="en-GB" dirty="0"/>
              <a:t>-&gt; random numbers</a:t>
            </a:r>
          </a:p>
          <a:p>
            <a:r>
              <a:rPr lang="en-GB" b="1" dirty="0">
                <a:solidFill>
                  <a:schemeClr val="accent1"/>
                </a:solidFill>
              </a:rPr>
              <a:t>Update</a:t>
            </a:r>
            <a:r>
              <a:rPr lang="en-GB" dirty="0"/>
              <a:t> pathway to new highest (6) minus one (6-1=5)</a:t>
            </a:r>
          </a:p>
        </p:txBody>
      </p:sp>
    </p:spTree>
    <p:extLst>
      <p:ext uri="{BB962C8B-B14F-4D97-AF65-F5344CB8AC3E}">
        <p14:creationId xmlns:p14="http://schemas.microsoft.com/office/powerpoint/2010/main" val="207829993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852</Words>
  <Application>Microsoft Office PowerPoint</Application>
  <PresentationFormat>Widescreen</PresentationFormat>
  <Paragraphs>212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Enaris PPT Endfassung</vt:lpstr>
      <vt:lpstr>Maze</vt:lpstr>
      <vt:lpstr>Core Rules</vt:lpstr>
      <vt:lpstr>The Game</vt:lpstr>
      <vt:lpstr>The Game</vt:lpstr>
      <vt:lpstr>The Game</vt:lpstr>
      <vt:lpstr>The Game</vt:lpstr>
      <vt:lpstr>The Game</vt:lpstr>
      <vt:lpstr>The Game</vt:lpstr>
      <vt:lpstr>The Game</vt:lpstr>
      <vt:lpstr>The Game</vt:lpstr>
      <vt:lpstr>The Game</vt:lpstr>
      <vt:lpstr>The Game</vt:lpstr>
      <vt:lpstr>The Game</vt:lpstr>
      <vt:lpstr>The Game</vt:lpstr>
      <vt:lpstr>The Game</vt:lpstr>
      <vt:lpstr>The Game</vt:lpstr>
      <vt:lpstr>The Game</vt:lpstr>
      <vt:lpstr>The Game</vt:lpstr>
      <vt:lpstr>Exploration    vs Exploitation</vt:lpstr>
      <vt:lpstr>The Problem</vt:lpstr>
      <vt:lpstr>The Problem</vt:lpstr>
      <vt:lpstr>The Problem</vt:lpstr>
      <vt:lpstr>The Problem</vt:lpstr>
      <vt:lpstr>The Solution</vt:lpstr>
      <vt:lpstr>The Solution</vt:lpstr>
      <vt:lpstr>The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18</cp:revision>
  <dcterms:created xsi:type="dcterms:W3CDTF">2021-08-31T10:26:40Z</dcterms:created>
  <dcterms:modified xsi:type="dcterms:W3CDTF">2022-11-12T07:32:29Z</dcterms:modified>
</cp:coreProperties>
</file>