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666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Creating</a:t>
            </a:r>
            <a:r>
              <a:rPr lang="de-AT" dirty="0"/>
              <a:t> a NLP-</a:t>
            </a:r>
            <a:r>
              <a:rPr lang="de-AT" dirty="0" err="1"/>
              <a:t>Based</a:t>
            </a:r>
            <a:r>
              <a:rPr lang="de-AT" dirty="0"/>
              <a:t> Chatbot</a:t>
            </a:r>
            <a:br>
              <a:rPr lang="de-AT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33D92-CC3E-A537-021E-E08258FB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: </a:t>
            </a:r>
            <a:r>
              <a:rPr lang="de-DE" dirty="0" err="1"/>
              <a:t>Build</a:t>
            </a:r>
            <a:r>
              <a:rPr lang="de-DE" dirty="0"/>
              <a:t> a Paper-Chatbot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6FA5C-926F-EB7F-455C-8606BD69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8" y="1484416"/>
            <a:ext cx="9807129" cy="5201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b="1" dirty="0" err="1"/>
              <a:t>Have</a:t>
            </a:r>
            <a:r>
              <a:rPr lang="de-AT" sz="2400" b="1" dirty="0"/>
              <a:t> a </a:t>
            </a:r>
            <a:r>
              <a:rPr lang="de-AT" sz="2400" b="1" dirty="0" err="1"/>
              <a:t>conversation</a:t>
            </a:r>
            <a:r>
              <a:rPr lang="de-AT" sz="2400" b="1" dirty="0"/>
              <a:t> </a:t>
            </a:r>
            <a:r>
              <a:rPr lang="de-AT" sz="2400" b="1" dirty="0" err="1"/>
              <a:t>with</a:t>
            </a:r>
            <a:r>
              <a:rPr lang="de-AT" sz="2400" b="1" dirty="0"/>
              <a:t>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paper</a:t>
            </a:r>
            <a:r>
              <a:rPr lang="de-AT" sz="2400" b="1" dirty="0"/>
              <a:t> </a:t>
            </a:r>
            <a:r>
              <a:rPr lang="de-AT" sz="2400" b="1" dirty="0" err="1"/>
              <a:t>chatbot</a:t>
            </a:r>
            <a:r>
              <a:rPr lang="de-AT" sz="2400" b="1" dirty="0"/>
              <a:t>!</a:t>
            </a:r>
          </a:p>
          <a:p>
            <a:r>
              <a:rPr lang="de-AT" sz="2400" dirty="0" err="1"/>
              <a:t>One</a:t>
            </a:r>
            <a:r>
              <a:rPr lang="de-AT" sz="2400" dirty="0"/>
              <a:t> </a:t>
            </a:r>
            <a:r>
              <a:rPr lang="de-AT" sz="2400" dirty="0" err="1"/>
              <a:t>student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b="1" dirty="0" err="1"/>
              <a:t>user</a:t>
            </a:r>
            <a:r>
              <a:rPr lang="de-AT" sz="2400" dirty="0"/>
              <a:t>, </a:t>
            </a:r>
            <a:r>
              <a:rPr lang="de-AT" sz="2400" dirty="0" err="1"/>
              <a:t>another</a:t>
            </a:r>
            <a:r>
              <a:rPr lang="de-AT" sz="2400" dirty="0"/>
              <a:t> </a:t>
            </a:r>
            <a:r>
              <a:rPr lang="de-AT" sz="2400" dirty="0" err="1"/>
              <a:t>student</a:t>
            </a:r>
            <a:r>
              <a:rPr lang="de-AT" sz="2400" dirty="0"/>
              <a:t> </a:t>
            </a:r>
            <a:r>
              <a:rPr lang="de-AT" sz="2400" dirty="0" err="1"/>
              <a:t>takes</a:t>
            </a:r>
            <a:r>
              <a:rPr lang="de-AT" sz="2400" dirty="0"/>
              <a:t> on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role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b="1" dirty="0" err="1"/>
              <a:t>chatbot</a:t>
            </a:r>
            <a:endParaRPr lang="de-AT" sz="2400" b="1" dirty="0"/>
          </a:p>
          <a:p>
            <a:r>
              <a:rPr lang="de-AT" sz="2400" dirty="0"/>
              <a:t>The </a:t>
            </a:r>
            <a:r>
              <a:rPr lang="de-AT" sz="2400" dirty="0" err="1"/>
              <a:t>student</a:t>
            </a:r>
            <a:r>
              <a:rPr lang="de-AT" sz="2400" dirty="0"/>
              <a:t> </a:t>
            </a:r>
            <a:r>
              <a:rPr lang="de-AT" sz="2400" dirty="0" err="1"/>
              <a:t>who</a:t>
            </a:r>
            <a:r>
              <a:rPr lang="de-AT" sz="2400" dirty="0"/>
              <a:t> </a:t>
            </a:r>
            <a:r>
              <a:rPr lang="de-AT" sz="2400" dirty="0" err="1"/>
              <a:t>plays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human </a:t>
            </a:r>
            <a:r>
              <a:rPr lang="de-AT" sz="2400" dirty="0" err="1"/>
              <a:t>user</a:t>
            </a:r>
            <a:r>
              <a:rPr lang="de-AT" sz="2400" dirty="0"/>
              <a:t> </a:t>
            </a:r>
            <a:r>
              <a:rPr lang="de-AT" sz="2400" dirty="0" err="1"/>
              <a:t>wants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make</a:t>
            </a:r>
            <a:r>
              <a:rPr lang="de-AT" sz="2400" dirty="0"/>
              <a:t> an </a:t>
            </a:r>
            <a:r>
              <a:rPr lang="de-AT" sz="2400" dirty="0" err="1"/>
              <a:t>appointment</a:t>
            </a:r>
            <a:r>
              <a:rPr lang="de-AT" sz="2400" dirty="0"/>
              <a:t> at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hairdresser's</a:t>
            </a:r>
            <a:r>
              <a:rPr lang="de-AT" sz="2400" dirty="0"/>
              <a:t> and </a:t>
            </a:r>
            <a:r>
              <a:rPr lang="de-AT" sz="2400" b="1" dirty="0" err="1"/>
              <a:t>writes</a:t>
            </a:r>
            <a:r>
              <a:rPr lang="de-AT" sz="2400" b="1" dirty="0"/>
              <a:t>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request</a:t>
            </a:r>
            <a:r>
              <a:rPr lang="de-AT" sz="2400" b="1" dirty="0"/>
              <a:t> on a </a:t>
            </a:r>
            <a:r>
              <a:rPr lang="de-AT" sz="2400" b="1" dirty="0" err="1"/>
              <a:t>piece</a:t>
            </a:r>
            <a:r>
              <a:rPr lang="de-AT" sz="2400" b="1" dirty="0"/>
              <a:t> </a:t>
            </a:r>
            <a:r>
              <a:rPr lang="de-AT" sz="2400" b="1" dirty="0" err="1"/>
              <a:t>of</a:t>
            </a:r>
            <a:r>
              <a:rPr lang="de-AT" sz="2400" b="1" dirty="0"/>
              <a:t> </a:t>
            </a:r>
            <a:r>
              <a:rPr lang="de-AT" sz="2400" b="1" dirty="0" err="1"/>
              <a:t>paper</a:t>
            </a:r>
            <a:endParaRPr lang="de-AT" sz="2400" b="1" dirty="0"/>
          </a:p>
          <a:p>
            <a:r>
              <a:rPr lang="de-AT" sz="2400" dirty="0"/>
              <a:t>The human </a:t>
            </a:r>
            <a:r>
              <a:rPr lang="de-AT" sz="2400" dirty="0" err="1"/>
              <a:t>chatbot</a:t>
            </a:r>
            <a:r>
              <a:rPr lang="de-AT" sz="2400" dirty="0"/>
              <a:t> </a:t>
            </a:r>
            <a:r>
              <a:rPr lang="de-AT" sz="2400" dirty="0" err="1"/>
              <a:t>now</a:t>
            </a:r>
            <a:r>
              <a:rPr lang="de-AT" sz="2400" dirty="0"/>
              <a:t> </a:t>
            </a:r>
            <a:r>
              <a:rPr lang="de-AT" sz="2400" dirty="0" err="1"/>
              <a:t>goes</a:t>
            </a:r>
            <a:r>
              <a:rPr lang="de-AT" sz="2400" dirty="0"/>
              <a:t> </a:t>
            </a:r>
            <a:r>
              <a:rPr lang="de-AT" sz="2400" dirty="0" err="1"/>
              <a:t>through</a:t>
            </a:r>
            <a:r>
              <a:rPr lang="de-AT" sz="2400" dirty="0"/>
              <a:t> </a:t>
            </a:r>
            <a:r>
              <a:rPr lang="de-AT" sz="2400" dirty="0" err="1"/>
              <a:t>this</a:t>
            </a:r>
            <a:r>
              <a:rPr lang="de-AT" sz="2400" dirty="0"/>
              <a:t> </a:t>
            </a:r>
            <a:r>
              <a:rPr lang="de-AT" sz="2400" dirty="0" err="1"/>
              <a:t>sentence</a:t>
            </a:r>
            <a:r>
              <a:rPr lang="de-AT" sz="2400" dirty="0"/>
              <a:t> and </a:t>
            </a:r>
            <a:r>
              <a:rPr lang="de-AT" sz="2400" dirty="0" err="1"/>
              <a:t>picks</a:t>
            </a:r>
            <a:r>
              <a:rPr lang="de-AT" sz="2400" dirty="0"/>
              <a:t> out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important</a:t>
            </a:r>
            <a:r>
              <a:rPr lang="de-AT" sz="2400" dirty="0"/>
              <a:t> </a:t>
            </a:r>
            <a:r>
              <a:rPr lang="de-AT" sz="2400" b="1" dirty="0" err="1"/>
              <a:t>keywords</a:t>
            </a:r>
            <a:r>
              <a:rPr lang="de-AT" sz="2400" dirty="0"/>
              <a:t> </a:t>
            </a:r>
            <a:r>
              <a:rPr lang="de-AT" sz="2400" dirty="0" err="1"/>
              <a:t>by</a:t>
            </a:r>
            <a:r>
              <a:rPr lang="de-AT" sz="2400" dirty="0"/>
              <a:t> </a:t>
            </a:r>
            <a:r>
              <a:rPr lang="de-AT" sz="2400" b="1" dirty="0" err="1"/>
              <a:t>comparing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words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  <a:r>
              <a:rPr lang="de-AT" sz="2400" dirty="0" err="1"/>
              <a:t>its</a:t>
            </a:r>
            <a:r>
              <a:rPr lang="de-AT" sz="2400" dirty="0"/>
              <a:t> </a:t>
            </a:r>
            <a:r>
              <a:rPr lang="de-AT" sz="2400" b="1" dirty="0" err="1"/>
              <a:t>table</a:t>
            </a:r>
            <a:r>
              <a:rPr lang="de-AT" sz="2400" dirty="0"/>
              <a:t>.</a:t>
            </a:r>
          </a:p>
          <a:p>
            <a:r>
              <a:rPr lang="de-AT" sz="2400" dirty="0"/>
              <a:t>The </a:t>
            </a:r>
            <a:r>
              <a:rPr lang="de-AT" sz="2400" dirty="0" err="1"/>
              <a:t>chatbot</a:t>
            </a:r>
            <a:r>
              <a:rPr lang="de-AT" sz="2400" dirty="0"/>
              <a:t> </a:t>
            </a:r>
            <a:r>
              <a:rPr lang="de-AT" sz="2400" dirty="0" err="1"/>
              <a:t>can</a:t>
            </a:r>
            <a:r>
              <a:rPr lang="de-AT" sz="2400" dirty="0"/>
              <a:t> </a:t>
            </a:r>
            <a:r>
              <a:rPr lang="de-AT" sz="2400" b="1" dirty="0" err="1"/>
              <a:t>answer</a:t>
            </a:r>
            <a:r>
              <a:rPr lang="de-AT" sz="2400" dirty="0"/>
              <a:t> </a:t>
            </a:r>
            <a:r>
              <a:rPr lang="de-AT" sz="2400" dirty="0" err="1"/>
              <a:t>using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keywords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</a:t>
            </a:r>
            <a:r>
              <a:rPr lang="de-AT" sz="2400" dirty="0" err="1"/>
              <a:t>finds</a:t>
            </a:r>
            <a:r>
              <a:rPr lang="de-AT" sz="2400" dirty="0"/>
              <a:t> on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table</a:t>
            </a:r>
            <a:r>
              <a:rPr lang="de-AT" sz="2400" dirty="0"/>
              <a:t>.</a:t>
            </a:r>
          </a:p>
          <a:p>
            <a:r>
              <a:rPr lang="de-AT" sz="2400" dirty="0" err="1"/>
              <a:t>If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human </a:t>
            </a:r>
            <a:r>
              <a:rPr lang="de-AT" sz="2400" dirty="0" err="1"/>
              <a:t>chatbot</a:t>
            </a:r>
            <a:r>
              <a:rPr lang="de-AT" sz="2400" dirty="0"/>
              <a:t> </a:t>
            </a:r>
            <a:r>
              <a:rPr lang="de-AT" sz="2400" dirty="0" err="1"/>
              <a:t>does</a:t>
            </a:r>
            <a:r>
              <a:rPr lang="de-AT" sz="2400" dirty="0"/>
              <a:t> </a:t>
            </a:r>
            <a:r>
              <a:rPr lang="de-AT" sz="2400" b="1" dirty="0"/>
              <a:t>not find </a:t>
            </a:r>
            <a:r>
              <a:rPr lang="de-AT" sz="2400" b="1" dirty="0" err="1"/>
              <a:t>any</a:t>
            </a:r>
            <a:r>
              <a:rPr lang="de-AT" sz="2400" b="1" dirty="0"/>
              <a:t> </a:t>
            </a:r>
            <a:r>
              <a:rPr lang="de-AT" sz="2400" b="1" dirty="0" err="1"/>
              <a:t>keywords</a:t>
            </a:r>
            <a:r>
              <a:rPr lang="de-AT" sz="2400" b="1" dirty="0"/>
              <a:t> </a:t>
            </a:r>
            <a:r>
              <a:rPr lang="de-AT" sz="2400" dirty="0"/>
              <a:t>on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table</a:t>
            </a:r>
            <a:r>
              <a:rPr lang="de-AT" sz="2400" dirty="0"/>
              <a:t>, an </a:t>
            </a:r>
            <a:r>
              <a:rPr lang="de-AT" sz="2400" dirty="0" err="1"/>
              <a:t>appropriate</a:t>
            </a:r>
            <a:r>
              <a:rPr lang="de-AT" sz="2400" dirty="0"/>
              <a:t> </a:t>
            </a:r>
            <a:r>
              <a:rPr lang="de-AT" sz="2400" dirty="0" err="1"/>
              <a:t>answer</a:t>
            </a:r>
            <a:r>
              <a:rPr lang="de-AT" sz="2400" dirty="0"/>
              <a:t> </a:t>
            </a:r>
            <a:r>
              <a:rPr lang="de-AT" sz="2400" dirty="0" err="1"/>
              <a:t>must</a:t>
            </a:r>
            <a:r>
              <a:rPr lang="de-AT" sz="2400" dirty="0"/>
              <a:t> </a:t>
            </a:r>
            <a:r>
              <a:rPr lang="de-AT" sz="2400" dirty="0" err="1"/>
              <a:t>be</a:t>
            </a:r>
            <a:r>
              <a:rPr lang="de-AT" sz="2400" dirty="0"/>
              <a:t> </a:t>
            </a:r>
            <a:r>
              <a:rPr lang="de-AT" sz="2400" dirty="0" err="1"/>
              <a:t>selected</a:t>
            </a:r>
            <a:r>
              <a:rPr lang="de-AT" sz="2400" dirty="0"/>
              <a:t>.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4866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C452B-1E3B-D745-9B38-F744B112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Additional Tasks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9C2C5-2B80-81C9-728D-5911B90A7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693408" cy="4931435"/>
          </a:xfrm>
        </p:spPr>
        <p:txBody>
          <a:bodyPr>
            <a:normAutofit/>
          </a:bodyPr>
          <a:lstStyle/>
          <a:p>
            <a:r>
              <a:rPr lang="de-AT" sz="2000" dirty="0"/>
              <a:t>Try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book</a:t>
            </a:r>
            <a:r>
              <a:rPr lang="de-AT" sz="2000" dirty="0"/>
              <a:t> an </a:t>
            </a:r>
            <a:r>
              <a:rPr lang="de-AT" sz="2000" dirty="0" err="1"/>
              <a:t>appointment</a:t>
            </a:r>
            <a:r>
              <a:rPr lang="de-AT" sz="2000" dirty="0"/>
              <a:t> at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hairdresser</a:t>
            </a:r>
            <a:r>
              <a:rPr lang="de-AT" sz="2000" dirty="0"/>
              <a:t> </a:t>
            </a:r>
            <a:r>
              <a:rPr lang="de-AT" sz="2000" dirty="0" err="1"/>
              <a:t>with</a:t>
            </a:r>
            <a:r>
              <a:rPr lang="de-AT" sz="2000" dirty="0"/>
              <a:t> </a:t>
            </a:r>
            <a:r>
              <a:rPr lang="de-AT" sz="2000" dirty="0" err="1"/>
              <a:t>this</a:t>
            </a:r>
            <a:r>
              <a:rPr lang="de-AT" sz="2000" dirty="0"/>
              <a:t> </a:t>
            </a:r>
            <a:r>
              <a:rPr lang="de-AT" sz="2000" dirty="0" err="1"/>
              <a:t>table</a:t>
            </a:r>
            <a:r>
              <a:rPr lang="de-AT" sz="2000" dirty="0"/>
              <a:t>! Do </a:t>
            </a:r>
            <a:r>
              <a:rPr lang="de-AT" sz="2000" dirty="0" err="1"/>
              <a:t>you</a:t>
            </a:r>
            <a:r>
              <a:rPr lang="de-AT" sz="2000" dirty="0"/>
              <a:t> manage </a:t>
            </a:r>
            <a:r>
              <a:rPr lang="de-AT" sz="2000" dirty="0" err="1"/>
              <a:t>it</a:t>
            </a:r>
            <a:r>
              <a:rPr lang="de-AT" sz="2000" dirty="0"/>
              <a:t> </a:t>
            </a:r>
            <a:r>
              <a:rPr lang="de-AT" sz="2000" dirty="0" err="1"/>
              <a:t>or</a:t>
            </a:r>
            <a:r>
              <a:rPr lang="de-AT" sz="2000" dirty="0"/>
              <a:t> do </a:t>
            </a:r>
            <a:r>
              <a:rPr lang="de-AT" sz="2000" dirty="0" err="1"/>
              <a:t>you</a:t>
            </a:r>
            <a:r>
              <a:rPr lang="de-AT" sz="2000" dirty="0"/>
              <a:t> </a:t>
            </a:r>
            <a:r>
              <a:rPr lang="de-AT" sz="2000" dirty="0" err="1"/>
              <a:t>have</a:t>
            </a:r>
            <a:r>
              <a:rPr lang="de-AT" sz="2000" dirty="0"/>
              <a:t> </a:t>
            </a:r>
            <a:r>
              <a:rPr lang="de-AT" sz="2000" dirty="0" err="1"/>
              <a:t>problems</a:t>
            </a:r>
            <a:r>
              <a:rPr lang="de-AT" sz="2000" dirty="0"/>
              <a:t>? </a:t>
            </a:r>
            <a:r>
              <a:rPr lang="de-AT" sz="2000" dirty="0" err="1"/>
              <a:t>How</a:t>
            </a:r>
            <a:r>
              <a:rPr lang="de-AT" sz="2000" dirty="0"/>
              <a:t> do </a:t>
            </a:r>
            <a:r>
              <a:rPr lang="de-AT" sz="2000" dirty="0" err="1"/>
              <a:t>you</a:t>
            </a:r>
            <a:r>
              <a:rPr lang="de-AT" sz="2000" dirty="0"/>
              <a:t> </a:t>
            </a:r>
            <a:r>
              <a:rPr lang="de-AT" sz="2000" dirty="0" err="1"/>
              <a:t>have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complete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table</a:t>
            </a:r>
            <a:r>
              <a:rPr lang="de-AT" sz="2000" dirty="0"/>
              <a:t> so </a:t>
            </a:r>
            <a:r>
              <a:rPr lang="de-AT" sz="2000" dirty="0" err="1"/>
              <a:t>that</a:t>
            </a:r>
            <a:r>
              <a:rPr lang="de-AT" sz="2000" dirty="0"/>
              <a:t> </a:t>
            </a:r>
            <a:r>
              <a:rPr lang="de-AT" sz="2000" dirty="0" err="1"/>
              <a:t>you</a:t>
            </a:r>
            <a:r>
              <a:rPr lang="de-AT" sz="2000" dirty="0"/>
              <a:t> </a:t>
            </a:r>
            <a:r>
              <a:rPr lang="de-AT" sz="2000" dirty="0" err="1"/>
              <a:t>can</a:t>
            </a:r>
            <a:r>
              <a:rPr lang="de-AT" sz="2000" dirty="0"/>
              <a:t> </a:t>
            </a:r>
            <a:r>
              <a:rPr lang="de-AT" sz="2000" dirty="0" err="1"/>
              <a:t>have</a:t>
            </a:r>
            <a:r>
              <a:rPr lang="de-AT" sz="2000" dirty="0"/>
              <a:t> a smooth </a:t>
            </a:r>
            <a:r>
              <a:rPr lang="de-AT" sz="2000" dirty="0" err="1"/>
              <a:t>conversation</a:t>
            </a:r>
            <a:r>
              <a:rPr lang="de-AT" sz="2000" dirty="0"/>
              <a:t>?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 err="1"/>
              <a:t>What</a:t>
            </a:r>
            <a:r>
              <a:rPr lang="de-AT" sz="2000" dirty="0"/>
              <a:t> </a:t>
            </a:r>
            <a:r>
              <a:rPr lang="de-AT" sz="2000" dirty="0" err="1"/>
              <a:t>happens</a:t>
            </a:r>
            <a:r>
              <a:rPr lang="de-AT" sz="2000" dirty="0"/>
              <a:t> </a:t>
            </a:r>
            <a:r>
              <a:rPr lang="de-AT" sz="2000" dirty="0" err="1"/>
              <a:t>if</a:t>
            </a:r>
            <a:r>
              <a:rPr lang="de-AT" sz="2000" dirty="0"/>
              <a:t> a </a:t>
            </a:r>
            <a:r>
              <a:rPr lang="de-AT" sz="2000" dirty="0" err="1"/>
              <a:t>negation</a:t>
            </a:r>
            <a:r>
              <a:rPr lang="de-AT" sz="2000" dirty="0"/>
              <a:t> </a:t>
            </a:r>
            <a:r>
              <a:rPr lang="de-AT" sz="2000" dirty="0" err="1"/>
              <a:t>is</a:t>
            </a:r>
            <a:r>
              <a:rPr lang="de-AT" sz="2000" dirty="0"/>
              <a:t> </a:t>
            </a:r>
            <a:r>
              <a:rPr lang="de-AT" sz="2000" dirty="0" err="1"/>
              <a:t>made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 a </a:t>
            </a:r>
            <a:r>
              <a:rPr lang="de-AT" sz="2000" dirty="0" err="1"/>
              <a:t>customer</a:t>
            </a:r>
            <a:r>
              <a:rPr lang="de-AT" sz="2000" dirty="0"/>
              <a:t>? (e.g., I do NOT </a:t>
            </a:r>
            <a:r>
              <a:rPr lang="de-AT" sz="2000" dirty="0" err="1"/>
              <a:t>want</a:t>
            </a:r>
            <a:r>
              <a:rPr lang="de-AT" sz="2000" dirty="0"/>
              <a:t> </a:t>
            </a:r>
            <a:r>
              <a:rPr lang="de-AT" sz="2000" dirty="0" err="1"/>
              <a:t>any</a:t>
            </a:r>
            <a:r>
              <a:rPr lang="de-AT" sz="2000" dirty="0"/>
              <a:t> </a:t>
            </a:r>
            <a:r>
              <a:rPr lang="de-AT" sz="2000" dirty="0" err="1"/>
              <a:t>more</a:t>
            </a:r>
            <a:r>
              <a:rPr lang="de-AT" sz="2000" dirty="0"/>
              <a:t> </a:t>
            </a:r>
            <a:r>
              <a:rPr lang="de-AT" sz="2000" dirty="0" err="1"/>
              <a:t>appointments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Imagine a </a:t>
            </a:r>
            <a:r>
              <a:rPr lang="de-AT" sz="2000" dirty="0" err="1"/>
              <a:t>customer</a:t>
            </a:r>
            <a:r>
              <a:rPr lang="de-AT" sz="2000" dirty="0"/>
              <a:t> </a:t>
            </a:r>
            <a:r>
              <a:rPr lang="de-AT" sz="2000" dirty="0" err="1"/>
              <a:t>who</a:t>
            </a:r>
            <a:r>
              <a:rPr lang="de-AT" sz="2000" dirty="0"/>
              <a:t> </a:t>
            </a:r>
            <a:r>
              <a:rPr lang="de-AT" sz="2000" dirty="0" err="1"/>
              <a:t>has</a:t>
            </a:r>
            <a:r>
              <a:rPr lang="de-AT" sz="2000" dirty="0"/>
              <a:t> a </a:t>
            </a:r>
            <a:r>
              <a:rPr lang="de-AT" sz="2000" dirty="0" err="1"/>
              <a:t>complaint</a:t>
            </a:r>
            <a:r>
              <a:rPr lang="de-AT" sz="2000" dirty="0"/>
              <a:t> </a:t>
            </a:r>
            <a:r>
              <a:rPr lang="de-AT" sz="2000" dirty="0" err="1"/>
              <a:t>because</a:t>
            </a:r>
            <a:r>
              <a:rPr lang="de-AT" sz="2000" dirty="0"/>
              <a:t> </a:t>
            </a:r>
            <a:r>
              <a:rPr lang="de-AT" sz="2000" dirty="0" err="1"/>
              <a:t>his</a:t>
            </a:r>
            <a:r>
              <a:rPr lang="de-AT" sz="2000" dirty="0"/>
              <a:t> </a:t>
            </a:r>
            <a:r>
              <a:rPr lang="de-AT" sz="2000" dirty="0" err="1"/>
              <a:t>appointment</a:t>
            </a:r>
            <a:r>
              <a:rPr lang="de-AT" sz="2000" dirty="0"/>
              <a:t> was lost, </a:t>
            </a:r>
            <a:r>
              <a:rPr lang="de-AT" sz="2000" dirty="0" err="1"/>
              <a:t>or</a:t>
            </a:r>
            <a:r>
              <a:rPr lang="de-AT" sz="2000" dirty="0"/>
              <a:t> </a:t>
            </a:r>
            <a:r>
              <a:rPr lang="de-AT" sz="2000" dirty="0" err="1"/>
              <a:t>his</a:t>
            </a:r>
            <a:r>
              <a:rPr lang="de-AT" sz="2000" dirty="0"/>
              <a:t> </a:t>
            </a:r>
            <a:r>
              <a:rPr lang="de-AT" sz="2000" dirty="0" err="1"/>
              <a:t>hair</a:t>
            </a:r>
            <a:r>
              <a:rPr lang="de-AT" sz="2000" dirty="0"/>
              <a:t> was </a:t>
            </a:r>
            <a:r>
              <a:rPr lang="de-AT" sz="2000" dirty="0" err="1"/>
              <a:t>cut</a:t>
            </a:r>
            <a:r>
              <a:rPr lang="de-AT" sz="2000" dirty="0"/>
              <a:t> </a:t>
            </a:r>
            <a:r>
              <a:rPr lang="de-AT" sz="2000" dirty="0" err="1"/>
              <a:t>wrongly</a:t>
            </a:r>
            <a:r>
              <a:rPr lang="de-AT" sz="2000" dirty="0"/>
              <a:t> and </a:t>
            </a:r>
            <a:r>
              <a:rPr lang="de-AT" sz="2000" dirty="0" err="1"/>
              <a:t>is</a:t>
            </a:r>
            <a:r>
              <a:rPr lang="de-AT" sz="2000" dirty="0"/>
              <a:t> </a:t>
            </a:r>
            <a:r>
              <a:rPr lang="de-AT" sz="2000" dirty="0" err="1"/>
              <a:t>now</a:t>
            </a:r>
            <a:r>
              <a:rPr lang="de-AT" sz="2000" dirty="0"/>
              <a:t> </a:t>
            </a:r>
            <a:r>
              <a:rPr lang="de-AT" sz="2000" dirty="0" err="1"/>
              <a:t>upset</a:t>
            </a:r>
            <a:r>
              <a:rPr lang="de-AT" sz="2000" dirty="0"/>
              <a:t>. </a:t>
            </a:r>
            <a:r>
              <a:rPr lang="de-AT" sz="2000" dirty="0" err="1"/>
              <a:t>How</a:t>
            </a:r>
            <a:r>
              <a:rPr lang="de-AT" sz="2000" dirty="0"/>
              <a:t> </a:t>
            </a:r>
            <a:r>
              <a:rPr lang="de-AT" sz="2000" dirty="0" err="1"/>
              <a:t>could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bot </a:t>
            </a:r>
            <a:r>
              <a:rPr lang="de-AT" sz="2000" dirty="0" err="1"/>
              <a:t>know</a:t>
            </a:r>
            <a:r>
              <a:rPr lang="de-AT" sz="2000" dirty="0"/>
              <a:t> </a:t>
            </a:r>
            <a:r>
              <a:rPr lang="de-AT" sz="2000" dirty="0" err="1"/>
              <a:t>that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customer</a:t>
            </a:r>
            <a:r>
              <a:rPr lang="de-AT" sz="2000" dirty="0"/>
              <a:t> </a:t>
            </a:r>
            <a:r>
              <a:rPr lang="de-AT" sz="2000" dirty="0" err="1"/>
              <a:t>is</a:t>
            </a:r>
            <a:r>
              <a:rPr lang="de-AT" sz="2000" dirty="0"/>
              <a:t> </a:t>
            </a:r>
            <a:r>
              <a:rPr lang="de-AT" sz="2000" dirty="0" err="1"/>
              <a:t>angry</a:t>
            </a:r>
            <a:r>
              <a:rPr lang="de-AT" sz="2000" dirty="0"/>
              <a:t>? </a:t>
            </a:r>
            <a:r>
              <a:rPr lang="de-AT" sz="2000" dirty="0" err="1"/>
              <a:t>How</a:t>
            </a:r>
            <a:r>
              <a:rPr lang="de-AT" sz="2000" dirty="0"/>
              <a:t> </a:t>
            </a:r>
            <a:r>
              <a:rPr lang="de-AT" sz="2000" dirty="0" err="1"/>
              <a:t>should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chatbot</a:t>
            </a:r>
            <a:r>
              <a:rPr lang="de-AT" sz="2000" dirty="0"/>
              <a:t> </a:t>
            </a:r>
            <a:r>
              <a:rPr lang="de-AT" sz="2000" dirty="0" err="1"/>
              <a:t>react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insults</a:t>
            </a:r>
            <a:r>
              <a:rPr lang="de-AT" sz="2000" dirty="0"/>
              <a:t>?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 err="1"/>
              <a:t>What</a:t>
            </a:r>
            <a:r>
              <a:rPr lang="de-AT" sz="2000" dirty="0"/>
              <a:t> </a:t>
            </a:r>
            <a:r>
              <a:rPr lang="de-AT" sz="2000" dirty="0" err="1"/>
              <a:t>would</a:t>
            </a:r>
            <a:r>
              <a:rPr lang="de-AT" sz="2000" dirty="0"/>
              <a:t> </a:t>
            </a:r>
            <a:r>
              <a:rPr lang="de-AT" sz="2000" dirty="0" err="1"/>
              <a:t>have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be</a:t>
            </a:r>
            <a:r>
              <a:rPr lang="de-AT" sz="2000" dirty="0"/>
              <a:t> </a:t>
            </a:r>
            <a:r>
              <a:rPr lang="de-AT" sz="2000" dirty="0" err="1"/>
              <a:t>done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make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chatbot</a:t>
            </a:r>
            <a:r>
              <a:rPr lang="de-AT" sz="2000" dirty="0"/>
              <a:t> </a:t>
            </a:r>
            <a:r>
              <a:rPr lang="de-AT" sz="2000" dirty="0" err="1"/>
              <a:t>more</a:t>
            </a:r>
            <a:r>
              <a:rPr lang="de-AT" sz="2000" dirty="0"/>
              <a:t> </a:t>
            </a:r>
            <a:r>
              <a:rPr lang="de-AT" sz="2000" dirty="0" err="1"/>
              <a:t>authentic</a:t>
            </a:r>
            <a:r>
              <a:rPr lang="de-AT" sz="2000" dirty="0"/>
              <a:t>? </a:t>
            </a:r>
            <a:r>
              <a:rPr lang="de-AT" sz="2000" dirty="0" err="1"/>
              <a:t>How</a:t>
            </a:r>
            <a:r>
              <a:rPr lang="de-AT" sz="2000" dirty="0"/>
              <a:t> do </a:t>
            </a:r>
            <a:r>
              <a:rPr lang="de-AT" sz="2000" dirty="0" err="1"/>
              <a:t>you</a:t>
            </a:r>
            <a:r>
              <a:rPr lang="de-AT" sz="2000" dirty="0"/>
              <a:t> </a:t>
            </a:r>
            <a:r>
              <a:rPr lang="de-AT" sz="2000" dirty="0" err="1"/>
              <a:t>think</a:t>
            </a:r>
            <a:r>
              <a:rPr lang="de-AT" sz="2000" dirty="0"/>
              <a:t> he </a:t>
            </a:r>
            <a:r>
              <a:rPr lang="de-AT" sz="2000" dirty="0" err="1"/>
              <a:t>could</a:t>
            </a:r>
            <a:r>
              <a:rPr lang="de-AT" sz="2000" dirty="0"/>
              <a:t> pass a </a:t>
            </a:r>
            <a:r>
              <a:rPr lang="de-AT" sz="2000" dirty="0" err="1"/>
              <a:t>turing</a:t>
            </a:r>
            <a:r>
              <a:rPr lang="de-AT" sz="2000" dirty="0"/>
              <a:t> </a:t>
            </a:r>
            <a:r>
              <a:rPr lang="de-AT" sz="2000" dirty="0" err="1"/>
              <a:t>test</a:t>
            </a:r>
            <a:r>
              <a:rPr lang="de-AT" sz="2000" dirty="0"/>
              <a:t>?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232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6A49C-752F-1D43-BF21-D786C8E3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47B35-5380-F06E-4133-23F1B3EB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1603169"/>
            <a:ext cx="9807129" cy="4999512"/>
          </a:xfrm>
        </p:spPr>
        <p:txBody>
          <a:bodyPr>
            <a:normAutofit/>
          </a:bodyPr>
          <a:lstStyle/>
          <a:p>
            <a:r>
              <a:rPr lang="de-AT" b="1" dirty="0"/>
              <a:t>Language Processing (NLP) Chatbot: </a:t>
            </a:r>
            <a:r>
              <a:rPr lang="de-AT" dirty="0" err="1"/>
              <a:t>needs</a:t>
            </a:r>
            <a:r>
              <a:rPr lang="de-AT" dirty="0"/>
              <a:t> verbal </a:t>
            </a:r>
            <a:r>
              <a:rPr lang="de-AT" dirty="0" err="1"/>
              <a:t>input</a:t>
            </a:r>
            <a:r>
              <a:rPr lang="de-AT" dirty="0"/>
              <a:t> </a:t>
            </a:r>
            <a:r>
              <a:rPr lang="de-AT" dirty="0" err="1"/>
              <a:t>using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keyboard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saying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out </a:t>
            </a:r>
            <a:r>
              <a:rPr lang="de-AT" dirty="0" err="1"/>
              <a:t>loud</a:t>
            </a:r>
            <a:br>
              <a:rPr lang="de-AT" dirty="0"/>
            </a:br>
            <a:endParaRPr lang="de-AT" dirty="0"/>
          </a:p>
          <a:p>
            <a:r>
              <a:rPr lang="de-AT" dirty="0"/>
              <a:t>The bot </a:t>
            </a:r>
            <a:r>
              <a:rPr lang="de-AT" dirty="0" err="1"/>
              <a:t>analyzes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words</a:t>
            </a:r>
            <a:r>
              <a:rPr lang="de-AT" dirty="0"/>
              <a:t> and </a:t>
            </a:r>
            <a:r>
              <a:rPr lang="de-AT" dirty="0" err="1"/>
              <a:t>turns</a:t>
            </a:r>
            <a:r>
              <a:rPr lang="de-AT" dirty="0"/>
              <a:t> </a:t>
            </a:r>
            <a:r>
              <a:rPr lang="de-AT" dirty="0" err="1"/>
              <a:t>them</a:t>
            </a:r>
            <a:r>
              <a:rPr lang="de-AT" dirty="0"/>
              <a:t> </a:t>
            </a:r>
            <a:r>
              <a:rPr lang="de-AT" dirty="0" err="1"/>
              <a:t>into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.</a:t>
            </a:r>
          </a:p>
          <a:p>
            <a:endParaRPr lang="de-AT" dirty="0"/>
          </a:p>
          <a:p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consists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: </a:t>
            </a:r>
          </a:p>
          <a:p>
            <a:pPr lvl="1"/>
            <a:r>
              <a:rPr lang="de-AT" dirty="0" err="1"/>
              <a:t>understanding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human </a:t>
            </a:r>
            <a:r>
              <a:rPr lang="de-AT" dirty="0" err="1"/>
              <a:t>language</a:t>
            </a:r>
            <a:r>
              <a:rPr lang="de-AT" dirty="0"/>
              <a:t>: </a:t>
            </a:r>
            <a:r>
              <a:rPr lang="de-AT" b="1" dirty="0"/>
              <a:t>Natural Language Understanding (NLU)</a:t>
            </a:r>
            <a:r>
              <a:rPr lang="de-AT" dirty="0"/>
              <a:t> </a:t>
            </a:r>
          </a:p>
          <a:p>
            <a:pPr lvl="1"/>
            <a:r>
              <a:rPr lang="de-AT" dirty="0" err="1"/>
              <a:t>creating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language</a:t>
            </a:r>
            <a:r>
              <a:rPr lang="de-AT" dirty="0"/>
              <a:t>: </a:t>
            </a:r>
            <a:r>
              <a:rPr lang="de-AT" b="1" dirty="0"/>
              <a:t>Natural Language Generation (NLG)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41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409B2-B71F-9FDE-441C-02DC399A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2FB77D-BD48-1EE5-C838-2FD157A4F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The Chatbot </a:t>
            </a:r>
            <a:r>
              <a:rPr lang="de-AT" dirty="0" err="1"/>
              <a:t>has</a:t>
            </a:r>
            <a:r>
              <a:rPr lang="de-AT" dirty="0"/>
              <a:t> </a:t>
            </a:r>
            <a:r>
              <a:rPr lang="de-AT" b="1" dirty="0" err="1"/>
              <a:t>no</a:t>
            </a:r>
            <a:r>
              <a:rPr lang="de-AT" b="1" dirty="0"/>
              <a:t> </a:t>
            </a:r>
            <a:r>
              <a:rPr lang="de-AT" b="1" dirty="0" err="1"/>
              <a:t>knowledge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meaning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words</a:t>
            </a:r>
            <a:endParaRPr lang="de-AT" b="1" dirty="0"/>
          </a:p>
          <a:p>
            <a:endParaRPr lang="de-AT" b="1" dirty="0"/>
          </a:p>
          <a:p>
            <a:pPr marL="0" indent="0">
              <a:buNone/>
            </a:pPr>
            <a:r>
              <a:rPr lang="de-AT" b="1" dirty="0" err="1"/>
              <a:t>To</a:t>
            </a:r>
            <a:r>
              <a:rPr lang="de-AT" b="1" dirty="0"/>
              <a:t> a Chatbot </a:t>
            </a:r>
            <a:r>
              <a:rPr lang="de-AT" b="1" dirty="0" err="1"/>
              <a:t>this</a:t>
            </a:r>
            <a:r>
              <a:rPr lang="de-AT" b="1" dirty="0"/>
              <a:t> </a:t>
            </a:r>
            <a:r>
              <a:rPr lang="de-AT" b="1" dirty="0" err="1"/>
              <a:t>is</a:t>
            </a:r>
            <a:r>
              <a:rPr lang="de-AT" b="1" dirty="0"/>
              <a:t> </a:t>
            </a:r>
            <a:r>
              <a:rPr lang="de-AT" b="1" dirty="0" err="1"/>
              <a:t>pretty</a:t>
            </a:r>
            <a:r>
              <a:rPr lang="de-AT" b="1" dirty="0"/>
              <a:t> </a:t>
            </a:r>
            <a:r>
              <a:rPr lang="de-AT" b="1" dirty="0" err="1"/>
              <a:t>much</a:t>
            </a:r>
            <a:r>
              <a:rPr lang="de-AT" b="1" dirty="0"/>
              <a:t> </a:t>
            </a:r>
            <a:r>
              <a:rPr lang="de-AT" b="1" dirty="0" err="1"/>
              <a:t>the</a:t>
            </a:r>
            <a:r>
              <a:rPr lang="de-AT" b="1" dirty="0"/>
              <a:t> same: </a:t>
            </a:r>
          </a:p>
          <a:p>
            <a:r>
              <a:rPr lang="de-AT" dirty="0"/>
              <a:t>„I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make</a:t>
            </a:r>
            <a:r>
              <a:rPr lang="de-AT" dirty="0"/>
              <a:t> an </a:t>
            </a:r>
            <a:r>
              <a:rPr lang="de-AT" dirty="0" err="1"/>
              <a:t>appointment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haircut</a:t>
            </a:r>
            <a:r>
              <a:rPr lang="de-AT" dirty="0"/>
              <a:t>“</a:t>
            </a:r>
          </a:p>
          <a:p>
            <a:r>
              <a:rPr lang="de-AT" dirty="0"/>
              <a:t>„</a:t>
            </a:r>
            <a:r>
              <a:rPr lang="de-AT" dirty="0" err="1"/>
              <a:t>mis</a:t>
            </a:r>
            <a:r>
              <a:rPr lang="de-AT" dirty="0"/>
              <a:t> </a:t>
            </a:r>
            <a:r>
              <a:rPr lang="de-AT" dirty="0" err="1"/>
              <a:t>sdaijhw</a:t>
            </a:r>
            <a:r>
              <a:rPr lang="de-AT" dirty="0"/>
              <a:t> </a:t>
            </a:r>
            <a:r>
              <a:rPr lang="de-AT" dirty="0" err="1"/>
              <a:t>wek</a:t>
            </a:r>
            <a:r>
              <a:rPr lang="de-AT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27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5D38F-057D-026F-266E-50F0EBC5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AC6B1-1B63-AEAD-702B-521DBEF16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Chatbot </a:t>
            </a:r>
            <a:r>
              <a:rPr lang="de-DE" sz="2400" dirty="0" err="1"/>
              <a:t>receives</a:t>
            </a:r>
            <a:r>
              <a:rPr lang="de-DE" sz="2400" dirty="0"/>
              <a:t> human </a:t>
            </a:r>
            <a:r>
              <a:rPr lang="de-DE" sz="2400" dirty="0" err="1"/>
              <a:t>input</a:t>
            </a:r>
            <a:br>
              <a:rPr lang="de-DE" sz="2400" dirty="0"/>
            </a:br>
            <a:endParaRPr lang="de-DE" sz="2400" dirty="0"/>
          </a:p>
          <a:p>
            <a:r>
              <a:rPr lang="de-AT" sz="2400" dirty="0"/>
              <a:t>The Chatbot </a:t>
            </a:r>
            <a:r>
              <a:rPr lang="de-AT" sz="2400" dirty="0" err="1"/>
              <a:t>starts</a:t>
            </a:r>
            <a:r>
              <a:rPr lang="de-AT" sz="2400" dirty="0"/>
              <a:t> a </a:t>
            </a:r>
            <a:r>
              <a:rPr lang="de-AT" sz="2400" b="1" dirty="0" err="1"/>
              <a:t>step-by-step</a:t>
            </a:r>
            <a:r>
              <a:rPr lang="de-AT" sz="2400" b="1" dirty="0"/>
              <a:t> </a:t>
            </a:r>
            <a:r>
              <a:rPr lang="de-AT" sz="2400" b="1" dirty="0" err="1"/>
              <a:t>process</a:t>
            </a:r>
            <a:r>
              <a:rPr lang="de-AT" sz="2400" b="1" dirty="0"/>
              <a:t> </a:t>
            </a:r>
            <a:r>
              <a:rPr lang="de-AT" sz="2400" dirty="0" err="1"/>
              <a:t>where</a:t>
            </a:r>
            <a:r>
              <a:rPr lang="de-AT" sz="2400" dirty="0"/>
              <a:t> </a:t>
            </a:r>
            <a:r>
              <a:rPr lang="de-AT" sz="2400" dirty="0" err="1"/>
              <a:t>it</a:t>
            </a:r>
            <a:r>
              <a:rPr lang="de-AT" sz="2400" dirty="0"/>
              <a:t> </a:t>
            </a:r>
            <a:r>
              <a:rPr lang="de-AT" sz="2400" dirty="0" err="1"/>
              <a:t>tries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find </a:t>
            </a:r>
            <a:r>
              <a:rPr lang="de-AT" sz="2400" dirty="0" err="1"/>
              <a:t>necessary</a:t>
            </a:r>
            <a:r>
              <a:rPr lang="de-AT" sz="2400" dirty="0"/>
              <a:t> </a:t>
            </a:r>
            <a:r>
              <a:rPr lang="de-AT" sz="2400" dirty="0" err="1"/>
              <a:t>structures</a:t>
            </a:r>
            <a:endParaRPr lang="de-AT" sz="2400" dirty="0"/>
          </a:p>
          <a:p>
            <a:pPr marL="0" indent="0">
              <a:buNone/>
            </a:pPr>
            <a:endParaRPr lang="de-AT" sz="2000" b="1" dirty="0"/>
          </a:p>
          <a:p>
            <a:pPr marL="0" indent="0">
              <a:buNone/>
            </a:pPr>
            <a:r>
              <a:rPr lang="de-AT" sz="2000" b="1" dirty="0" err="1"/>
              <a:t>Example</a:t>
            </a:r>
            <a:endParaRPr lang="de-AT" sz="2000" b="1" dirty="0"/>
          </a:p>
          <a:p>
            <a:pPr marL="0" indent="0">
              <a:buNone/>
            </a:pPr>
            <a:r>
              <a:rPr lang="de-AT" dirty="0">
                <a:latin typeface="Courier" pitchFamily="2" charset="0"/>
              </a:rPr>
              <a:t>„I </a:t>
            </a:r>
            <a:r>
              <a:rPr lang="de-AT" dirty="0" err="1">
                <a:latin typeface="Courier" pitchFamily="2" charset="0"/>
              </a:rPr>
              <a:t>want</a:t>
            </a:r>
            <a:r>
              <a:rPr lang="de-AT" dirty="0">
                <a:latin typeface="Courier" pitchFamily="2" charset="0"/>
              </a:rPr>
              <a:t> </a:t>
            </a:r>
            <a:r>
              <a:rPr lang="de-AT" dirty="0" err="1">
                <a:latin typeface="Courier" pitchFamily="2" charset="0"/>
              </a:rPr>
              <a:t>to</a:t>
            </a:r>
            <a:r>
              <a:rPr lang="de-AT" dirty="0">
                <a:latin typeface="Courier" pitchFamily="2" charset="0"/>
              </a:rPr>
              <a:t> </a:t>
            </a:r>
            <a:r>
              <a:rPr lang="de-AT" dirty="0" err="1">
                <a:latin typeface="Courier" pitchFamily="2" charset="0"/>
              </a:rPr>
              <a:t>make</a:t>
            </a:r>
            <a:r>
              <a:rPr lang="de-AT" dirty="0">
                <a:latin typeface="Courier" pitchFamily="2" charset="0"/>
              </a:rPr>
              <a:t> an </a:t>
            </a:r>
            <a:r>
              <a:rPr lang="de-AT" dirty="0" err="1">
                <a:latin typeface="Courier" pitchFamily="2" charset="0"/>
              </a:rPr>
              <a:t>appointment</a:t>
            </a:r>
            <a:r>
              <a:rPr lang="de-AT" dirty="0">
                <a:latin typeface="Courier" pitchFamily="2" charset="0"/>
              </a:rPr>
              <a:t> </a:t>
            </a:r>
            <a:r>
              <a:rPr lang="de-AT" dirty="0" err="1">
                <a:latin typeface="Courier" pitchFamily="2" charset="0"/>
              </a:rPr>
              <a:t>for</a:t>
            </a:r>
            <a:r>
              <a:rPr lang="de-AT" dirty="0">
                <a:latin typeface="Courier" pitchFamily="2" charset="0"/>
              </a:rPr>
              <a:t> a </a:t>
            </a:r>
            <a:r>
              <a:rPr lang="de-AT" dirty="0" err="1">
                <a:latin typeface="Courier" pitchFamily="2" charset="0"/>
              </a:rPr>
              <a:t>haircut</a:t>
            </a:r>
            <a:r>
              <a:rPr lang="de-AT" dirty="0">
                <a:latin typeface="Courier" pitchFamily="2" charset="0"/>
              </a:rPr>
              <a:t>“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4E4A293-0E83-0565-89A8-63DF1B6F8B1F}"/>
              </a:ext>
            </a:extLst>
          </p:cNvPr>
          <p:cNvSpPr/>
          <p:nvPr/>
        </p:nvSpPr>
        <p:spPr>
          <a:xfrm>
            <a:off x="712520" y="3883233"/>
            <a:ext cx="8360227" cy="1674420"/>
          </a:xfrm>
          <a:custGeom>
            <a:avLst/>
            <a:gdLst>
              <a:gd name="connsiteX0" fmla="*/ 0 w 8360227"/>
              <a:gd name="connsiteY0" fmla="*/ 0 h 1674420"/>
              <a:gd name="connsiteX1" fmla="*/ 613083 w 8360227"/>
              <a:gd name="connsiteY1" fmla="*/ 0 h 1674420"/>
              <a:gd name="connsiteX2" fmla="*/ 1058962 w 8360227"/>
              <a:gd name="connsiteY2" fmla="*/ 0 h 1674420"/>
              <a:gd name="connsiteX3" fmla="*/ 1922852 w 8360227"/>
              <a:gd name="connsiteY3" fmla="*/ 0 h 1674420"/>
              <a:gd name="connsiteX4" fmla="*/ 2535936 w 8360227"/>
              <a:gd name="connsiteY4" fmla="*/ 0 h 1674420"/>
              <a:gd name="connsiteX5" fmla="*/ 3149019 w 8360227"/>
              <a:gd name="connsiteY5" fmla="*/ 0 h 1674420"/>
              <a:gd name="connsiteX6" fmla="*/ 4012909 w 8360227"/>
              <a:gd name="connsiteY6" fmla="*/ 0 h 1674420"/>
              <a:gd name="connsiteX7" fmla="*/ 4542390 w 8360227"/>
              <a:gd name="connsiteY7" fmla="*/ 0 h 1674420"/>
              <a:gd name="connsiteX8" fmla="*/ 5406280 w 8360227"/>
              <a:gd name="connsiteY8" fmla="*/ 0 h 1674420"/>
              <a:gd name="connsiteX9" fmla="*/ 6270170 w 8360227"/>
              <a:gd name="connsiteY9" fmla="*/ 0 h 1674420"/>
              <a:gd name="connsiteX10" fmla="*/ 6966856 w 8360227"/>
              <a:gd name="connsiteY10" fmla="*/ 0 h 1674420"/>
              <a:gd name="connsiteX11" fmla="*/ 8360227 w 8360227"/>
              <a:gd name="connsiteY11" fmla="*/ 0 h 1674420"/>
              <a:gd name="connsiteX12" fmla="*/ 8360227 w 8360227"/>
              <a:gd name="connsiteY12" fmla="*/ 541396 h 1674420"/>
              <a:gd name="connsiteX13" fmla="*/ 8360227 w 8360227"/>
              <a:gd name="connsiteY13" fmla="*/ 1049303 h 1674420"/>
              <a:gd name="connsiteX14" fmla="*/ 8360227 w 8360227"/>
              <a:gd name="connsiteY14" fmla="*/ 1674420 h 1674420"/>
              <a:gd name="connsiteX15" fmla="*/ 7663541 w 8360227"/>
              <a:gd name="connsiteY15" fmla="*/ 1674420 h 1674420"/>
              <a:gd name="connsiteX16" fmla="*/ 6966856 w 8360227"/>
              <a:gd name="connsiteY16" fmla="*/ 1674420 h 1674420"/>
              <a:gd name="connsiteX17" fmla="*/ 6102966 w 8360227"/>
              <a:gd name="connsiteY17" fmla="*/ 1674420 h 1674420"/>
              <a:gd name="connsiteX18" fmla="*/ 5406280 w 8360227"/>
              <a:gd name="connsiteY18" fmla="*/ 1674420 h 1674420"/>
              <a:gd name="connsiteX19" fmla="*/ 4960401 w 8360227"/>
              <a:gd name="connsiteY19" fmla="*/ 1674420 h 1674420"/>
              <a:gd name="connsiteX20" fmla="*/ 4430920 w 8360227"/>
              <a:gd name="connsiteY20" fmla="*/ 1674420 h 1674420"/>
              <a:gd name="connsiteX21" fmla="*/ 3567030 w 8360227"/>
              <a:gd name="connsiteY21" fmla="*/ 1674420 h 1674420"/>
              <a:gd name="connsiteX22" fmla="*/ 2870345 w 8360227"/>
              <a:gd name="connsiteY22" fmla="*/ 1674420 h 1674420"/>
              <a:gd name="connsiteX23" fmla="*/ 2340864 w 8360227"/>
              <a:gd name="connsiteY23" fmla="*/ 1674420 h 1674420"/>
              <a:gd name="connsiteX24" fmla="*/ 1644178 w 8360227"/>
              <a:gd name="connsiteY24" fmla="*/ 1674420 h 1674420"/>
              <a:gd name="connsiteX25" fmla="*/ 1198299 w 8360227"/>
              <a:gd name="connsiteY25" fmla="*/ 1674420 h 1674420"/>
              <a:gd name="connsiteX26" fmla="*/ 752420 w 8360227"/>
              <a:gd name="connsiteY26" fmla="*/ 1674420 h 1674420"/>
              <a:gd name="connsiteX27" fmla="*/ 0 w 8360227"/>
              <a:gd name="connsiteY27" fmla="*/ 1674420 h 1674420"/>
              <a:gd name="connsiteX28" fmla="*/ 0 w 8360227"/>
              <a:gd name="connsiteY28" fmla="*/ 1149768 h 1674420"/>
              <a:gd name="connsiteX29" fmla="*/ 0 w 8360227"/>
              <a:gd name="connsiteY29" fmla="*/ 558140 h 1674420"/>
              <a:gd name="connsiteX30" fmla="*/ 0 w 8360227"/>
              <a:gd name="connsiteY30" fmla="*/ 0 h 16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60227" h="1674420" extrusionOk="0">
                <a:moveTo>
                  <a:pt x="0" y="0"/>
                </a:moveTo>
                <a:cubicBezTo>
                  <a:pt x="301882" y="21029"/>
                  <a:pt x="472485" y="-6889"/>
                  <a:pt x="613083" y="0"/>
                </a:cubicBezTo>
                <a:cubicBezTo>
                  <a:pt x="753681" y="6889"/>
                  <a:pt x="844059" y="-18215"/>
                  <a:pt x="1058962" y="0"/>
                </a:cubicBezTo>
                <a:cubicBezTo>
                  <a:pt x="1273865" y="18215"/>
                  <a:pt x="1560099" y="2305"/>
                  <a:pt x="1922852" y="0"/>
                </a:cubicBezTo>
                <a:cubicBezTo>
                  <a:pt x="2285605" y="-2305"/>
                  <a:pt x="2368404" y="-8503"/>
                  <a:pt x="2535936" y="0"/>
                </a:cubicBezTo>
                <a:cubicBezTo>
                  <a:pt x="2703468" y="8503"/>
                  <a:pt x="2879475" y="12455"/>
                  <a:pt x="3149019" y="0"/>
                </a:cubicBezTo>
                <a:cubicBezTo>
                  <a:pt x="3418563" y="-12455"/>
                  <a:pt x="3809020" y="-38436"/>
                  <a:pt x="4012909" y="0"/>
                </a:cubicBezTo>
                <a:cubicBezTo>
                  <a:pt x="4216798" y="38436"/>
                  <a:pt x="4431629" y="17286"/>
                  <a:pt x="4542390" y="0"/>
                </a:cubicBezTo>
                <a:cubicBezTo>
                  <a:pt x="4653151" y="-17286"/>
                  <a:pt x="5088656" y="1378"/>
                  <a:pt x="5406280" y="0"/>
                </a:cubicBezTo>
                <a:cubicBezTo>
                  <a:pt x="5723904" y="-1378"/>
                  <a:pt x="5847002" y="-12152"/>
                  <a:pt x="6270170" y="0"/>
                </a:cubicBezTo>
                <a:cubicBezTo>
                  <a:pt x="6693338" y="12152"/>
                  <a:pt x="6668261" y="-8395"/>
                  <a:pt x="6966856" y="0"/>
                </a:cubicBezTo>
                <a:cubicBezTo>
                  <a:pt x="7265451" y="8395"/>
                  <a:pt x="7763773" y="22110"/>
                  <a:pt x="8360227" y="0"/>
                </a:cubicBezTo>
                <a:cubicBezTo>
                  <a:pt x="8353718" y="221953"/>
                  <a:pt x="8352473" y="393964"/>
                  <a:pt x="8360227" y="541396"/>
                </a:cubicBezTo>
                <a:cubicBezTo>
                  <a:pt x="8367981" y="688828"/>
                  <a:pt x="8368427" y="850624"/>
                  <a:pt x="8360227" y="1049303"/>
                </a:cubicBezTo>
                <a:cubicBezTo>
                  <a:pt x="8352027" y="1247982"/>
                  <a:pt x="8383209" y="1387584"/>
                  <a:pt x="8360227" y="1674420"/>
                </a:cubicBezTo>
                <a:cubicBezTo>
                  <a:pt x="8012625" y="1658444"/>
                  <a:pt x="7886152" y="1644110"/>
                  <a:pt x="7663541" y="1674420"/>
                </a:cubicBezTo>
                <a:cubicBezTo>
                  <a:pt x="7440930" y="1704730"/>
                  <a:pt x="7164258" y="1680949"/>
                  <a:pt x="6966856" y="1674420"/>
                </a:cubicBezTo>
                <a:cubicBezTo>
                  <a:pt x="6769455" y="1667891"/>
                  <a:pt x="6427323" y="1652838"/>
                  <a:pt x="6102966" y="1674420"/>
                </a:cubicBezTo>
                <a:cubicBezTo>
                  <a:pt x="5778609" y="1696003"/>
                  <a:pt x="5617037" y="1700646"/>
                  <a:pt x="5406280" y="1674420"/>
                </a:cubicBezTo>
                <a:cubicBezTo>
                  <a:pt x="5195523" y="1648194"/>
                  <a:pt x="5094281" y="1672342"/>
                  <a:pt x="4960401" y="1674420"/>
                </a:cubicBezTo>
                <a:cubicBezTo>
                  <a:pt x="4826521" y="1676498"/>
                  <a:pt x="4681387" y="1663250"/>
                  <a:pt x="4430920" y="1674420"/>
                </a:cubicBezTo>
                <a:cubicBezTo>
                  <a:pt x="4180453" y="1685590"/>
                  <a:pt x="3758433" y="1703534"/>
                  <a:pt x="3567030" y="1674420"/>
                </a:cubicBezTo>
                <a:cubicBezTo>
                  <a:pt x="3375627" y="1645307"/>
                  <a:pt x="3190141" y="1658562"/>
                  <a:pt x="2870345" y="1674420"/>
                </a:cubicBezTo>
                <a:cubicBezTo>
                  <a:pt x="2550549" y="1690278"/>
                  <a:pt x="2463734" y="1695388"/>
                  <a:pt x="2340864" y="1674420"/>
                </a:cubicBezTo>
                <a:cubicBezTo>
                  <a:pt x="2217994" y="1653452"/>
                  <a:pt x="1801083" y="1688326"/>
                  <a:pt x="1644178" y="1674420"/>
                </a:cubicBezTo>
                <a:cubicBezTo>
                  <a:pt x="1487273" y="1660514"/>
                  <a:pt x="1388294" y="1658792"/>
                  <a:pt x="1198299" y="1674420"/>
                </a:cubicBezTo>
                <a:cubicBezTo>
                  <a:pt x="1008304" y="1690048"/>
                  <a:pt x="871522" y="1674861"/>
                  <a:pt x="752420" y="1674420"/>
                </a:cubicBezTo>
                <a:cubicBezTo>
                  <a:pt x="633318" y="1673979"/>
                  <a:pt x="349511" y="1693439"/>
                  <a:pt x="0" y="1674420"/>
                </a:cubicBezTo>
                <a:cubicBezTo>
                  <a:pt x="14968" y="1482795"/>
                  <a:pt x="25349" y="1379880"/>
                  <a:pt x="0" y="1149768"/>
                </a:cubicBezTo>
                <a:cubicBezTo>
                  <a:pt x="-25349" y="919656"/>
                  <a:pt x="-23243" y="717780"/>
                  <a:pt x="0" y="558140"/>
                </a:cubicBezTo>
                <a:cubicBezTo>
                  <a:pt x="23243" y="398500"/>
                  <a:pt x="19542" y="183345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35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48476-CB56-D068-BE70-ABA3918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C2F57-4BD4-7A96-EE25-A4DF8D0A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Phase 1: </a:t>
            </a:r>
            <a:r>
              <a:rPr lang="de-AT" sz="2400" b="1" dirty="0" err="1"/>
              <a:t>Tokenization</a:t>
            </a:r>
            <a:endParaRPr lang="de-AT" sz="2400" b="1" dirty="0"/>
          </a:p>
          <a:p>
            <a:r>
              <a:rPr lang="de-AT" sz="2400" dirty="0" err="1"/>
              <a:t>recognizing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 </a:t>
            </a:r>
            <a:r>
              <a:rPr lang="de-AT" sz="2400" b="1" dirty="0" err="1"/>
              <a:t>boundaries</a:t>
            </a:r>
            <a:r>
              <a:rPr lang="de-AT" sz="2400" b="1" dirty="0"/>
              <a:t> </a:t>
            </a:r>
            <a:r>
              <a:rPr lang="de-AT" sz="2400" b="1" dirty="0" err="1"/>
              <a:t>of</a:t>
            </a:r>
            <a:r>
              <a:rPr lang="de-AT" sz="2400" b="1" dirty="0"/>
              <a:t>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sentences</a:t>
            </a:r>
            <a:r>
              <a:rPr lang="de-AT" sz="2400" b="1" dirty="0"/>
              <a:t> and </a:t>
            </a:r>
            <a:r>
              <a:rPr lang="de-AT" sz="2400" b="1" dirty="0" err="1"/>
              <a:t>words</a:t>
            </a:r>
            <a:endParaRPr lang="de-AT" sz="2400" b="1" dirty="0"/>
          </a:p>
          <a:p>
            <a:r>
              <a:rPr lang="de-AT" sz="2400" dirty="0"/>
              <a:t>Computer </a:t>
            </a:r>
            <a:r>
              <a:rPr lang="de-AT" sz="2400" dirty="0" err="1"/>
              <a:t>doesn‘t</a:t>
            </a:r>
            <a:r>
              <a:rPr lang="de-AT" sz="2400" dirty="0"/>
              <a:t> </a:t>
            </a:r>
            <a:r>
              <a:rPr lang="de-AT" sz="2400" dirty="0" err="1"/>
              <a:t>know</a:t>
            </a:r>
            <a:r>
              <a:rPr lang="de-AT" sz="2400" dirty="0"/>
              <a:t> </a:t>
            </a:r>
            <a:r>
              <a:rPr lang="de-AT" sz="2400" dirty="0" err="1"/>
              <a:t>what</a:t>
            </a:r>
            <a:r>
              <a:rPr lang="de-AT" sz="2400" dirty="0"/>
              <a:t> a </a:t>
            </a:r>
            <a:r>
              <a:rPr lang="de-AT" sz="2400" dirty="0" err="1"/>
              <a:t>word</a:t>
            </a:r>
            <a:r>
              <a:rPr lang="de-AT" sz="2400" dirty="0"/>
              <a:t> </a:t>
            </a:r>
            <a:r>
              <a:rPr lang="de-AT" sz="2400" dirty="0" err="1"/>
              <a:t>is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6B18B8-12B8-FC96-976C-0695A5E87D77}"/>
              </a:ext>
            </a:extLst>
          </p:cNvPr>
          <p:cNvSpPr txBox="1"/>
          <p:nvPr/>
        </p:nvSpPr>
        <p:spPr>
          <a:xfrm>
            <a:off x="838200" y="3800104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AT" b="1" dirty="0" err="1"/>
              <a:t>Example</a:t>
            </a:r>
            <a:endParaRPr lang="de-AT" b="1" dirty="0"/>
          </a:p>
          <a:p>
            <a:r>
              <a:rPr lang="de-AT" sz="2400" dirty="0">
                <a:latin typeface="Courier" pitchFamily="2" charset="0"/>
              </a:rPr>
              <a:t>„I“, „</a:t>
            </a:r>
            <a:r>
              <a:rPr lang="de-AT" sz="2400" dirty="0" err="1">
                <a:latin typeface="Courier" pitchFamily="2" charset="0"/>
              </a:rPr>
              <a:t>want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to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make</a:t>
            </a:r>
            <a:r>
              <a:rPr lang="de-AT" sz="2400" dirty="0">
                <a:latin typeface="Courier" pitchFamily="2" charset="0"/>
              </a:rPr>
              <a:t>“, „an“, „</a:t>
            </a:r>
            <a:r>
              <a:rPr lang="de-AT" sz="2400" dirty="0" err="1">
                <a:latin typeface="Courier" pitchFamily="2" charset="0"/>
              </a:rPr>
              <a:t>appointment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for</a:t>
            </a:r>
            <a:r>
              <a:rPr lang="de-AT" sz="2400" dirty="0">
                <a:latin typeface="Courier" pitchFamily="2" charset="0"/>
              </a:rPr>
              <a:t>“, „a“, „</a:t>
            </a:r>
            <a:r>
              <a:rPr lang="de-AT" sz="2400" dirty="0" err="1">
                <a:latin typeface="Courier" pitchFamily="2" charset="0"/>
              </a:rPr>
              <a:t>haircut</a:t>
            </a:r>
            <a:r>
              <a:rPr lang="de-AT" sz="2400" dirty="0">
                <a:latin typeface="Courier" pitchFamily="2" charset="0"/>
              </a:rPr>
              <a:t>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5013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48476-CB56-D068-BE70-ABA3918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C2F57-4BD4-7A96-EE25-A4DF8D0A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Phase 2: </a:t>
            </a:r>
            <a:r>
              <a:rPr lang="de-AT" sz="2400" b="1" dirty="0" err="1"/>
              <a:t>Lemmatization</a:t>
            </a:r>
            <a:endParaRPr lang="de-AT" sz="2400" b="1" dirty="0"/>
          </a:p>
          <a:p>
            <a:r>
              <a:rPr lang="de-AT" sz="2400" dirty="0"/>
              <a:t>Chatbot </a:t>
            </a:r>
            <a:r>
              <a:rPr lang="de-AT" sz="2400" dirty="0" err="1"/>
              <a:t>has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find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basic</a:t>
            </a:r>
            <a:r>
              <a:rPr lang="de-AT" sz="2400" dirty="0"/>
              <a:t> form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words</a:t>
            </a:r>
            <a:endParaRPr lang="de-AT" sz="2400" dirty="0"/>
          </a:p>
          <a:p>
            <a:r>
              <a:rPr lang="de-DE" sz="2400" dirty="0"/>
              <a:t>Word </a:t>
            </a:r>
            <a:r>
              <a:rPr lang="de-DE" sz="2400" dirty="0" err="1"/>
              <a:t>endings</a:t>
            </a:r>
            <a:r>
              <a:rPr lang="de-DE" sz="2400" dirty="0"/>
              <a:t> </a:t>
            </a:r>
            <a:r>
              <a:rPr lang="de-DE" sz="2400" dirty="0" err="1"/>
              <a:t>don‘t</a:t>
            </a:r>
            <a:r>
              <a:rPr lang="de-DE" sz="2400" dirty="0"/>
              <a:t>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main</a:t>
            </a:r>
            <a:r>
              <a:rPr lang="de-DE" sz="2400" dirty="0"/>
              <a:t> </a:t>
            </a:r>
            <a:r>
              <a:rPr lang="de-DE" sz="2400" dirty="0" err="1"/>
              <a:t>meaning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request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866FD6-9463-9B99-B06F-1BD78314CCB3}"/>
              </a:ext>
            </a:extLst>
          </p:cNvPr>
          <p:cNvSpPr txBox="1"/>
          <p:nvPr/>
        </p:nvSpPr>
        <p:spPr>
          <a:xfrm>
            <a:off x="838200" y="4500748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AT" b="1" dirty="0" err="1"/>
              <a:t>Example</a:t>
            </a:r>
            <a:endParaRPr lang="de-AT" b="1" dirty="0"/>
          </a:p>
          <a:p>
            <a:r>
              <a:rPr lang="de-AT" sz="2400" dirty="0">
                <a:latin typeface="Courier" pitchFamily="2" charset="0"/>
              </a:rPr>
              <a:t>„I“, „</a:t>
            </a:r>
            <a:r>
              <a:rPr lang="de-AT" sz="2400" dirty="0" err="1">
                <a:latin typeface="Courier" pitchFamily="2" charset="0"/>
              </a:rPr>
              <a:t>want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make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appointment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for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haircut</a:t>
            </a:r>
            <a:r>
              <a:rPr lang="de-AT" sz="2400" dirty="0">
                <a:latin typeface="Courier" pitchFamily="2" charset="0"/>
              </a:rPr>
              <a:t>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4282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48476-CB56-D068-BE70-ABA39188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C2F57-4BD4-7A96-EE25-A4DF8D0A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Phase 3: </a:t>
            </a:r>
            <a:r>
              <a:rPr lang="de-AT" sz="2400" b="1" dirty="0" err="1"/>
              <a:t>part</a:t>
            </a:r>
            <a:r>
              <a:rPr lang="de-AT" sz="2400" b="1" dirty="0"/>
              <a:t> </a:t>
            </a:r>
            <a:r>
              <a:rPr lang="de-AT" sz="2400" b="1" dirty="0" err="1"/>
              <a:t>of</a:t>
            </a:r>
            <a:r>
              <a:rPr lang="de-AT" sz="2400" b="1" dirty="0"/>
              <a:t> </a:t>
            </a:r>
            <a:r>
              <a:rPr lang="de-AT" sz="2400" b="1" dirty="0" err="1"/>
              <a:t>speech</a:t>
            </a:r>
            <a:r>
              <a:rPr lang="de-AT" sz="2400" b="1" dirty="0"/>
              <a:t> (Pos) </a:t>
            </a:r>
            <a:r>
              <a:rPr lang="de-AT" sz="2400" b="1" dirty="0" err="1"/>
              <a:t>tagging</a:t>
            </a:r>
            <a:endParaRPr lang="de-AT" sz="2400" b="1" dirty="0"/>
          </a:p>
          <a:p>
            <a:r>
              <a:rPr lang="de-AT" sz="2400" b="1" dirty="0" err="1"/>
              <a:t>nouns</a:t>
            </a:r>
            <a:r>
              <a:rPr lang="de-AT" sz="2400" b="1" dirty="0"/>
              <a:t> and </a:t>
            </a:r>
            <a:r>
              <a:rPr lang="de-AT" sz="2400" b="1" dirty="0" err="1"/>
              <a:t>verbs</a:t>
            </a:r>
            <a:r>
              <a:rPr lang="de-AT" sz="2400" dirty="0"/>
              <a:t> </a:t>
            </a:r>
            <a:r>
              <a:rPr lang="de-AT" sz="2400" dirty="0" err="1"/>
              <a:t>are</a:t>
            </a:r>
            <a:r>
              <a:rPr lang="de-AT" sz="2400" dirty="0"/>
              <a:t> </a:t>
            </a:r>
            <a:r>
              <a:rPr lang="de-AT" sz="2400" dirty="0" err="1"/>
              <a:t>usually</a:t>
            </a:r>
            <a:r>
              <a:rPr lang="de-AT" sz="2400" dirty="0"/>
              <a:t> </a:t>
            </a:r>
            <a:r>
              <a:rPr lang="de-AT" sz="2400" dirty="0" err="1"/>
              <a:t>more</a:t>
            </a:r>
            <a:r>
              <a:rPr lang="de-AT" sz="2400" dirty="0"/>
              <a:t> </a:t>
            </a:r>
            <a:r>
              <a:rPr lang="de-AT" sz="2400" dirty="0" err="1"/>
              <a:t>important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rough</a:t>
            </a:r>
            <a:r>
              <a:rPr lang="de-AT" sz="2400" dirty="0"/>
              <a:t> </a:t>
            </a:r>
            <a:r>
              <a:rPr lang="de-AT" sz="2400" dirty="0" err="1"/>
              <a:t>meaning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a </a:t>
            </a:r>
            <a:r>
              <a:rPr lang="de-AT" sz="2400" dirty="0" err="1"/>
              <a:t>sentence</a:t>
            </a:r>
            <a:endParaRPr lang="de-AT" sz="2400" dirty="0"/>
          </a:p>
          <a:p>
            <a:r>
              <a:rPr lang="de-AT" sz="2400" dirty="0" err="1"/>
              <a:t>Determining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parts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speech</a:t>
            </a:r>
            <a:r>
              <a:rPr lang="de-AT" sz="2400" dirty="0"/>
              <a:t> </a:t>
            </a:r>
            <a:r>
              <a:rPr lang="de-AT" sz="2400" dirty="0" err="1"/>
              <a:t>as</a:t>
            </a:r>
            <a:r>
              <a:rPr lang="de-AT" sz="2400" dirty="0"/>
              <a:t> </a:t>
            </a:r>
            <a:r>
              <a:rPr lang="de-AT" sz="2400" dirty="0" err="1"/>
              <a:t>preperation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next</a:t>
            </a:r>
            <a:r>
              <a:rPr lang="de-AT" sz="2400" dirty="0"/>
              <a:t> </a:t>
            </a:r>
            <a:r>
              <a:rPr lang="de-AT" sz="2400" dirty="0" err="1"/>
              <a:t>phase</a:t>
            </a:r>
            <a:endParaRPr lang="de-AT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4DDAE6-C8FA-CDDC-2AA4-FCB26D8C5994}"/>
              </a:ext>
            </a:extLst>
          </p:cNvPr>
          <p:cNvSpPr txBox="1"/>
          <p:nvPr/>
        </p:nvSpPr>
        <p:spPr>
          <a:xfrm>
            <a:off x="838200" y="4358245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AT" b="1" dirty="0" err="1"/>
              <a:t>Example</a:t>
            </a:r>
            <a:endParaRPr lang="de-AT" b="1" dirty="0"/>
          </a:p>
          <a:p>
            <a:r>
              <a:rPr lang="de-AT" sz="2400" dirty="0">
                <a:latin typeface="Courier" pitchFamily="2" charset="0"/>
              </a:rPr>
              <a:t>„personal </a:t>
            </a:r>
            <a:r>
              <a:rPr lang="de-AT" sz="2400" dirty="0" err="1">
                <a:latin typeface="Courier" pitchFamily="2" charset="0"/>
              </a:rPr>
              <a:t>pronouns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verb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verb</a:t>
            </a:r>
            <a:r>
              <a:rPr lang="de-AT" sz="2400" dirty="0">
                <a:latin typeface="Courier" pitchFamily="2" charset="0"/>
              </a:rPr>
              <a:t>“,„</a:t>
            </a:r>
            <a:r>
              <a:rPr lang="de-AT" sz="2400" dirty="0" err="1">
                <a:latin typeface="Courier" pitchFamily="2" charset="0"/>
              </a:rPr>
              <a:t>noun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preposition</a:t>
            </a:r>
            <a:r>
              <a:rPr lang="de-AT" sz="2400" dirty="0">
                <a:latin typeface="Courier" pitchFamily="2" charset="0"/>
              </a:rPr>
              <a:t>“, „</a:t>
            </a:r>
            <a:r>
              <a:rPr lang="de-AT" sz="2400" dirty="0" err="1">
                <a:latin typeface="Courier" pitchFamily="2" charset="0"/>
              </a:rPr>
              <a:t>noun</a:t>
            </a:r>
            <a:r>
              <a:rPr lang="de-AT" sz="2400" dirty="0">
                <a:latin typeface="Courier" pitchFamily="2" charset="0"/>
              </a:rPr>
              <a:t>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542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25C62-6AFD-1D14-8A48-8024DD4D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703DD-6CCA-417D-B0F2-64EE1C9D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Phase 4: </a:t>
            </a:r>
            <a:r>
              <a:rPr lang="de-DE" sz="2400" b="1" dirty="0"/>
              <a:t>Syntax Analysis</a:t>
            </a:r>
          </a:p>
          <a:p>
            <a:r>
              <a:rPr lang="de-AT" sz="2400" b="1" dirty="0" err="1"/>
              <a:t>recognition</a:t>
            </a:r>
            <a:r>
              <a:rPr lang="de-AT" sz="2400" dirty="0"/>
              <a:t> 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subject</a:t>
            </a:r>
            <a:r>
              <a:rPr lang="de-AT" sz="2400" dirty="0"/>
              <a:t>, </a:t>
            </a:r>
            <a:r>
              <a:rPr lang="de-AT" sz="2400" dirty="0" err="1"/>
              <a:t>object</a:t>
            </a:r>
            <a:r>
              <a:rPr lang="de-AT" sz="2400" dirty="0"/>
              <a:t> and </a:t>
            </a:r>
            <a:r>
              <a:rPr lang="de-AT" sz="2400" dirty="0" err="1"/>
              <a:t>verb</a:t>
            </a:r>
            <a:r>
              <a:rPr lang="de-AT" sz="2400" dirty="0"/>
              <a:t> (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cover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most</a:t>
            </a:r>
            <a:r>
              <a:rPr lang="de-AT" sz="2400" dirty="0"/>
              <a:t> </a:t>
            </a:r>
            <a:r>
              <a:rPr lang="de-AT" sz="2400" dirty="0" err="1"/>
              <a:t>meaninful</a:t>
            </a:r>
            <a:r>
              <a:rPr lang="de-AT" sz="2400" dirty="0"/>
              <a:t> </a:t>
            </a:r>
            <a:r>
              <a:rPr lang="de-AT" sz="2400" dirty="0" err="1"/>
              <a:t>parts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sentence</a:t>
            </a:r>
            <a:r>
              <a:rPr lang="de-AT" sz="2400" dirty="0"/>
              <a:t>)</a:t>
            </a:r>
          </a:p>
          <a:p>
            <a:r>
              <a:rPr lang="de-DE" sz="2400" dirty="0"/>
              <a:t>c</a:t>
            </a:r>
            <a:r>
              <a:rPr lang="de-AT" sz="2400" dirty="0" err="1"/>
              <a:t>reates</a:t>
            </a:r>
            <a:r>
              <a:rPr lang="de-AT" sz="2400" dirty="0"/>
              <a:t> a </a:t>
            </a:r>
            <a:r>
              <a:rPr lang="de-AT" sz="2400" dirty="0" err="1"/>
              <a:t>model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 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dependencies</a:t>
            </a:r>
            <a:r>
              <a:rPr lang="de-AT" sz="2400" b="1" dirty="0"/>
              <a:t> </a:t>
            </a:r>
            <a:r>
              <a:rPr lang="de-AT" sz="2400" b="1" dirty="0" err="1"/>
              <a:t>of</a:t>
            </a:r>
            <a:r>
              <a:rPr lang="de-AT" sz="2400" b="1" dirty="0"/>
              <a:t> </a:t>
            </a:r>
            <a:r>
              <a:rPr lang="de-AT" sz="2400" b="1" dirty="0" err="1"/>
              <a:t>the</a:t>
            </a:r>
            <a:r>
              <a:rPr lang="de-AT" sz="2400" b="1" dirty="0"/>
              <a:t> </a:t>
            </a:r>
            <a:r>
              <a:rPr lang="de-AT" sz="2400" b="1" dirty="0" err="1"/>
              <a:t>words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F0A9F0-F77D-425A-31DD-8070BCD7EBE4}"/>
              </a:ext>
            </a:extLst>
          </p:cNvPr>
          <p:cNvSpPr txBox="1"/>
          <p:nvPr/>
        </p:nvSpPr>
        <p:spPr>
          <a:xfrm>
            <a:off x="838200" y="4263242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AT" b="1" dirty="0" err="1"/>
              <a:t>Example</a:t>
            </a:r>
            <a:endParaRPr lang="de-AT" b="1" dirty="0"/>
          </a:p>
          <a:p>
            <a:r>
              <a:rPr lang="de-AT" sz="2400" dirty="0" err="1">
                <a:latin typeface="Courier" pitchFamily="2" charset="0"/>
              </a:rPr>
              <a:t>Subject</a:t>
            </a:r>
            <a:r>
              <a:rPr lang="de-AT" sz="2400" dirty="0">
                <a:latin typeface="Courier" pitchFamily="2" charset="0"/>
              </a:rPr>
              <a:t> = „I“, transitive </a:t>
            </a:r>
            <a:r>
              <a:rPr lang="de-AT" sz="2400" dirty="0" err="1">
                <a:latin typeface="Courier" pitchFamily="2" charset="0"/>
              </a:rPr>
              <a:t>verb</a:t>
            </a:r>
            <a:r>
              <a:rPr lang="de-AT" sz="2400" dirty="0">
                <a:latin typeface="Courier" pitchFamily="2" charset="0"/>
              </a:rPr>
              <a:t> = „</a:t>
            </a:r>
            <a:r>
              <a:rPr lang="de-AT" sz="2400" dirty="0" err="1">
                <a:latin typeface="Courier" pitchFamily="2" charset="0"/>
              </a:rPr>
              <a:t>make</a:t>
            </a:r>
            <a:r>
              <a:rPr lang="de-AT" sz="2400" dirty="0">
                <a:latin typeface="Courier" pitchFamily="2" charset="0"/>
              </a:rPr>
              <a:t>“, </a:t>
            </a:r>
            <a:r>
              <a:rPr lang="de-AT" sz="2400" dirty="0" err="1">
                <a:latin typeface="Courier" pitchFamily="2" charset="0"/>
              </a:rPr>
              <a:t>object</a:t>
            </a:r>
            <a:r>
              <a:rPr lang="de-AT" sz="2400" dirty="0">
                <a:latin typeface="Courier" pitchFamily="2" charset="0"/>
              </a:rPr>
              <a:t> = „</a:t>
            </a:r>
            <a:r>
              <a:rPr lang="de-AT" sz="2400" dirty="0" err="1">
                <a:latin typeface="Courier" pitchFamily="2" charset="0"/>
              </a:rPr>
              <a:t>appointment</a:t>
            </a:r>
            <a:r>
              <a:rPr lang="de-AT" sz="2400" dirty="0">
                <a:latin typeface="Courier" pitchFamily="2" charset="0"/>
              </a:rPr>
              <a:t>“, </a:t>
            </a:r>
            <a:r>
              <a:rPr lang="de-AT" sz="2400" dirty="0" err="1">
                <a:latin typeface="Courier" pitchFamily="2" charset="0"/>
              </a:rPr>
              <a:t>object</a:t>
            </a:r>
            <a:r>
              <a:rPr lang="de-AT" sz="2400" dirty="0">
                <a:latin typeface="Courier" pitchFamily="2" charset="0"/>
              </a:rPr>
              <a:t> = „</a:t>
            </a:r>
            <a:r>
              <a:rPr lang="de-AT" sz="2400" dirty="0" err="1">
                <a:latin typeface="Courier" pitchFamily="2" charset="0"/>
              </a:rPr>
              <a:t>haircut</a:t>
            </a:r>
            <a:r>
              <a:rPr lang="de-AT" sz="2400" dirty="0">
                <a:latin typeface="Courier" pitchFamily="2" charset="0"/>
              </a:rPr>
              <a:t>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3786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25C62-6AFD-1D14-8A48-8024DD4D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a NLP-Chatbot </a:t>
            </a:r>
            <a:r>
              <a:rPr lang="de-AT" dirty="0" err="1"/>
              <a:t>work</a:t>
            </a:r>
            <a:r>
              <a:rPr lang="de-AT" dirty="0"/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703DD-6CCA-417D-B0F2-64EE1C9D1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Phase 5: </a:t>
            </a:r>
            <a:r>
              <a:rPr lang="de-AT" sz="2400" b="1" dirty="0" err="1"/>
              <a:t>Semantic</a:t>
            </a:r>
            <a:r>
              <a:rPr lang="de-AT" sz="2400" b="1" dirty="0"/>
              <a:t> Analysis</a:t>
            </a:r>
          </a:p>
          <a:p>
            <a:r>
              <a:rPr lang="de-AT" sz="2400" dirty="0"/>
              <a:t>Programme </a:t>
            </a:r>
            <a:r>
              <a:rPr lang="de-AT" sz="2400" dirty="0" err="1"/>
              <a:t>doesn‘t</a:t>
            </a:r>
            <a:r>
              <a:rPr lang="de-AT" sz="2400" dirty="0"/>
              <a:t> </a:t>
            </a:r>
            <a:r>
              <a:rPr lang="de-AT" sz="2400" dirty="0" err="1"/>
              <a:t>really</a:t>
            </a:r>
            <a:r>
              <a:rPr lang="de-AT" sz="2400" dirty="0"/>
              <a:t> </a:t>
            </a:r>
            <a:r>
              <a:rPr lang="de-AT" sz="2400" dirty="0" err="1"/>
              <a:t>know</a:t>
            </a:r>
            <a:r>
              <a:rPr lang="de-AT" sz="2400" dirty="0"/>
              <a:t> </a:t>
            </a:r>
            <a:r>
              <a:rPr lang="de-AT" sz="2400" dirty="0" err="1"/>
              <a:t>what</a:t>
            </a:r>
            <a:r>
              <a:rPr lang="de-AT" sz="2400" dirty="0"/>
              <a:t> </a:t>
            </a:r>
            <a:r>
              <a:rPr lang="de-AT" sz="2400" dirty="0" err="1"/>
              <a:t>words</a:t>
            </a:r>
            <a:r>
              <a:rPr lang="de-AT" sz="2400" dirty="0"/>
              <a:t> </a:t>
            </a:r>
            <a:r>
              <a:rPr lang="de-AT" sz="2400" i="1" dirty="0" err="1"/>
              <a:t>mean</a:t>
            </a:r>
            <a:endParaRPr lang="de-AT" sz="2400" i="1" dirty="0"/>
          </a:p>
          <a:p>
            <a:r>
              <a:rPr lang="de-AT" sz="2400" dirty="0" err="1"/>
              <a:t>Giving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programme</a:t>
            </a:r>
            <a:r>
              <a:rPr lang="de-AT" sz="2400" dirty="0"/>
              <a:t> a </a:t>
            </a:r>
            <a:r>
              <a:rPr lang="de-AT" sz="2400" dirty="0" err="1"/>
              <a:t>list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possible </a:t>
            </a:r>
            <a:r>
              <a:rPr lang="de-AT" sz="2400" dirty="0" err="1"/>
              <a:t>keywords</a:t>
            </a:r>
            <a:r>
              <a:rPr lang="de-AT" sz="2400" dirty="0"/>
              <a:t> and </a:t>
            </a:r>
            <a:r>
              <a:rPr lang="de-AT" sz="2400" dirty="0" err="1"/>
              <a:t>answers</a:t>
            </a:r>
            <a:endParaRPr lang="de-AT" sz="2400" dirty="0"/>
          </a:p>
          <a:p>
            <a:r>
              <a:rPr lang="de-AT" sz="2400" dirty="0"/>
              <a:t>Chatbot </a:t>
            </a:r>
            <a:r>
              <a:rPr lang="de-AT" sz="2400" dirty="0" err="1"/>
              <a:t>compares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keywords</a:t>
            </a:r>
            <a:r>
              <a:rPr lang="de-AT" sz="2400" dirty="0"/>
              <a:t> </a:t>
            </a:r>
            <a:r>
              <a:rPr lang="de-AT" sz="2400" dirty="0" err="1"/>
              <a:t>with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list</a:t>
            </a:r>
            <a:r>
              <a:rPr lang="de-AT" sz="2400" dirty="0"/>
              <a:t> and </a:t>
            </a:r>
            <a:r>
              <a:rPr lang="de-AT" sz="2400" dirty="0" err="1"/>
              <a:t>gives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correct</a:t>
            </a:r>
            <a:r>
              <a:rPr lang="de-AT" sz="2400" dirty="0"/>
              <a:t> </a:t>
            </a:r>
            <a:r>
              <a:rPr lang="de-AT" sz="2400" dirty="0" err="1"/>
              <a:t>output</a:t>
            </a: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1D5401-9D4F-76BC-9ED0-E72016ED0302}"/>
              </a:ext>
            </a:extLst>
          </p:cNvPr>
          <p:cNvSpPr txBox="1"/>
          <p:nvPr/>
        </p:nvSpPr>
        <p:spPr>
          <a:xfrm>
            <a:off x="838200" y="4834572"/>
            <a:ext cx="8668987" cy="1477328"/>
          </a:xfrm>
          <a:custGeom>
            <a:avLst/>
            <a:gdLst>
              <a:gd name="connsiteX0" fmla="*/ 0 w 8668987"/>
              <a:gd name="connsiteY0" fmla="*/ 0 h 1477328"/>
              <a:gd name="connsiteX1" fmla="*/ 580155 w 8668987"/>
              <a:gd name="connsiteY1" fmla="*/ 0 h 1477328"/>
              <a:gd name="connsiteX2" fmla="*/ 1247000 w 8668987"/>
              <a:gd name="connsiteY2" fmla="*/ 0 h 1477328"/>
              <a:gd name="connsiteX3" fmla="*/ 2000535 w 8668987"/>
              <a:gd name="connsiteY3" fmla="*/ 0 h 1477328"/>
              <a:gd name="connsiteX4" fmla="*/ 2494001 w 8668987"/>
              <a:gd name="connsiteY4" fmla="*/ 0 h 1477328"/>
              <a:gd name="connsiteX5" fmla="*/ 3074156 w 8668987"/>
              <a:gd name="connsiteY5" fmla="*/ 0 h 1477328"/>
              <a:gd name="connsiteX6" fmla="*/ 3480932 w 8668987"/>
              <a:gd name="connsiteY6" fmla="*/ 0 h 1477328"/>
              <a:gd name="connsiteX7" fmla="*/ 4061087 w 8668987"/>
              <a:gd name="connsiteY7" fmla="*/ 0 h 1477328"/>
              <a:gd name="connsiteX8" fmla="*/ 4467863 w 8668987"/>
              <a:gd name="connsiteY8" fmla="*/ 0 h 1477328"/>
              <a:gd name="connsiteX9" fmla="*/ 5221398 w 8668987"/>
              <a:gd name="connsiteY9" fmla="*/ 0 h 1477328"/>
              <a:gd name="connsiteX10" fmla="*/ 5628173 w 8668987"/>
              <a:gd name="connsiteY10" fmla="*/ 0 h 1477328"/>
              <a:gd name="connsiteX11" fmla="*/ 6034949 w 8668987"/>
              <a:gd name="connsiteY11" fmla="*/ 0 h 1477328"/>
              <a:gd name="connsiteX12" fmla="*/ 6441724 w 8668987"/>
              <a:gd name="connsiteY12" fmla="*/ 0 h 1477328"/>
              <a:gd name="connsiteX13" fmla="*/ 6848500 w 8668987"/>
              <a:gd name="connsiteY13" fmla="*/ 0 h 1477328"/>
              <a:gd name="connsiteX14" fmla="*/ 7515345 w 8668987"/>
              <a:gd name="connsiteY14" fmla="*/ 0 h 1477328"/>
              <a:gd name="connsiteX15" fmla="*/ 8668987 w 8668987"/>
              <a:gd name="connsiteY15" fmla="*/ 0 h 1477328"/>
              <a:gd name="connsiteX16" fmla="*/ 8668987 w 8668987"/>
              <a:gd name="connsiteY16" fmla="*/ 521989 h 1477328"/>
              <a:gd name="connsiteX17" fmla="*/ 8668987 w 8668987"/>
              <a:gd name="connsiteY17" fmla="*/ 1029205 h 1477328"/>
              <a:gd name="connsiteX18" fmla="*/ 8668987 w 8668987"/>
              <a:gd name="connsiteY18" fmla="*/ 1477328 h 1477328"/>
              <a:gd name="connsiteX19" fmla="*/ 8175522 w 8668987"/>
              <a:gd name="connsiteY19" fmla="*/ 1477328 h 1477328"/>
              <a:gd name="connsiteX20" fmla="*/ 7421987 w 8668987"/>
              <a:gd name="connsiteY20" fmla="*/ 1477328 h 1477328"/>
              <a:gd name="connsiteX21" fmla="*/ 6668452 w 8668987"/>
              <a:gd name="connsiteY21" fmla="*/ 1477328 h 1477328"/>
              <a:gd name="connsiteX22" fmla="*/ 6174986 w 8668987"/>
              <a:gd name="connsiteY22" fmla="*/ 1477328 h 1477328"/>
              <a:gd name="connsiteX23" fmla="*/ 5768211 w 8668987"/>
              <a:gd name="connsiteY23" fmla="*/ 1477328 h 1477328"/>
              <a:gd name="connsiteX24" fmla="*/ 5361435 w 8668987"/>
              <a:gd name="connsiteY24" fmla="*/ 1477328 h 1477328"/>
              <a:gd name="connsiteX25" fmla="*/ 4607900 w 8668987"/>
              <a:gd name="connsiteY25" fmla="*/ 1477328 h 1477328"/>
              <a:gd name="connsiteX26" fmla="*/ 4201124 w 8668987"/>
              <a:gd name="connsiteY26" fmla="*/ 1477328 h 1477328"/>
              <a:gd name="connsiteX27" fmla="*/ 3360900 w 8668987"/>
              <a:gd name="connsiteY27" fmla="*/ 1477328 h 1477328"/>
              <a:gd name="connsiteX28" fmla="*/ 2954124 w 8668987"/>
              <a:gd name="connsiteY28" fmla="*/ 1477328 h 1477328"/>
              <a:gd name="connsiteX29" fmla="*/ 2113899 w 8668987"/>
              <a:gd name="connsiteY29" fmla="*/ 1477328 h 1477328"/>
              <a:gd name="connsiteX30" fmla="*/ 1620434 w 8668987"/>
              <a:gd name="connsiteY30" fmla="*/ 1477328 h 1477328"/>
              <a:gd name="connsiteX31" fmla="*/ 866899 w 8668987"/>
              <a:gd name="connsiteY31" fmla="*/ 1477328 h 1477328"/>
              <a:gd name="connsiteX32" fmla="*/ 0 w 8668987"/>
              <a:gd name="connsiteY32" fmla="*/ 1477328 h 1477328"/>
              <a:gd name="connsiteX33" fmla="*/ 0 w 8668987"/>
              <a:gd name="connsiteY33" fmla="*/ 970112 h 1477328"/>
              <a:gd name="connsiteX34" fmla="*/ 0 w 8668987"/>
              <a:gd name="connsiteY34" fmla="*/ 477669 h 1477328"/>
              <a:gd name="connsiteX35" fmla="*/ 0 w 8668987"/>
              <a:gd name="connsiteY35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8987" h="1477328" extrusionOk="0">
                <a:moveTo>
                  <a:pt x="0" y="0"/>
                </a:moveTo>
                <a:cubicBezTo>
                  <a:pt x="201644" y="27706"/>
                  <a:pt x="367909" y="-10968"/>
                  <a:pt x="580155" y="0"/>
                </a:cubicBezTo>
                <a:cubicBezTo>
                  <a:pt x="792401" y="10968"/>
                  <a:pt x="938469" y="25508"/>
                  <a:pt x="1247000" y="0"/>
                </a:cubicBezTo>
                <a:cubicBezTo>
                  <a:pt x="1555531" y="-25508"/>
                  <a:pt x="1674343" y="35056"/>
                  <a:pt x="2000535" y="0"/>
                </a:cubicBezTo>
                <a:cubicBezTo>
                  <a:pt x="2326727" y="-35056"/>
                  <a:pt x="2256687" y="-24112"/>
                  <a:pt x="2494001" y="0"/>
                </a:cubicBezTo>
                <a:cubicBezTo>
                  <a:pt x="2731315" y="24112"/>
                  <a:pt x="2918344" y="-15630"/>
                  <a:pt x="3074156" y="0"/>
                </a:cubicBezTo>
                <a:cubicBezTo>
                  <a:pt x="3229969" y="15630"/>
                  <a:pt x="3291222" y="-19256"/>
                  <a:pt x="3480932" y="0"/>
                </a:cubicBezTo>
                <a:cubicBezTo>
                  <a:pt x="3670642" y="19256"/>
                  <a:pt x="3928185" y="-25943"/>
                  <a:pt x="4061087" y="0"/>
                </a:cubicBezTo>
                <a:cubicBezTo>
                  <a:pt x="4193989" y="25943"/>
                  <a:pt x="4274463" y="-4925"/>
                  <a:pt x="4467863" y="0"/>
                </a:cubicBezTo>
                <a:cubicBezTo>
                  <a:pt x="4661263" y="4925"/>
                  <a:pt x="4886469" y="34063"/>
                  <a:pt x="5221398" y="0"/>
                </a:cubicBezTo>
                <a:cubicBezTo>
                  <a:pt x="5556327" y="-34063"/>
                  <a:pt x="5514989" y="1432"/>
                  <a:pt x="5628173" y="0"/>
                </a:cubicBezTo>
                <a:cubicBezTo>
                  <a:pt x="5741357" y="-1432"/>
                  <a:pt x="5856917" y="-8997"/>
                  <a:pt x="6034949" y="0"/>
                </a:cubicBezTo>
                <a:cubicBezTo>
                  <a:pt x="6212981" y="8997"/>
                  <a:pt x="6252844" y="-1806"/>
                  <a:pt x="6441724" y="0"/>
                </a:cubicBezTo>
                <a:cubicBezTo>
                  <a:pt x="6630604" y="1806"/>
                  <a:pt x="6694844" y="-13625"/>
                  <a:pt x="6848500" y="0"/>
                </a:cubicBezTo>
                <a:cubicBezTo>
                  <a:pt x="7002156" y="13625"/>
                  <a:pt x="7378532" y="-18743"/>
                  <a:pt x="7515345" y="0"/>
                </a:cubicBezTo>
                <a:cubicBezTo>
                  <a:pt x="7652159" y="18743"/>
                  <a:pt x="8257104" y="-17057"/>
                  <a:pt x="8668987" y="0"/>
                </a:cubicBezTo>
                <a:cubicBezTo>
                  <a:pt x="8688035" y="173857"/>
                  <a:pt x="8647804" y="309626"/>
                  <a:pt x="8668987" y="521989"/>
                </a:cubicBezTo>
                <a:cubicBezTo>
                  <a:pt x="8690170" y="734352"/>
                  <a:pt x="8659452" y="843114"/>
                  <a:pt x="8668987" y="1029205"/>
                </a:cubicBezTo>
                <a:cubicBezTo>
                  <a:pt x="8678522" y="1215296"/>
                  <a:pt x="8681312" y="1286176"/>
                  <a:pt x="8668987" y="1477328"/>
                </a:cubicBezTo>
                <a:cubicBezTo>
                  <a:pt x="8435562" y="1489543"/>
                  <a:pt x="8305641" y="1461456"/>
                  <a:pt x="8175522" y="1477328"/>
                </a:cubicBezTo>
                <a:cubicBezTo>
                  <a:pt x="8045404" y="1493200"/>
                  <a:pt x="7596010" y="1463517"/>
                  <a:pt x="7421987" y="1477328"/>
                </a:cubicBezTo>
                <a:cubicBezTo>
                  <a:pt x="7247965" y="1491139"/>
                  <a:pt x="6942742" y="1500448"/>
                  <a:pt x="6668452" y="1477328"/>
                </a:cubicBezTo>
                <a:cubicBezTo>
                  <a:pt x="6394163" y="1454208"/>
                  <a:pt x="6368740" y="1455742"/>
                  <a:pt x="6174986" y="1477328"/>
                </a:cubicBezTo>
                <a:cubicBezTo>
                  <a:pt x="5981232" y="1498914"/>
                  <a:pt x="5907946" y="1495764"/>
                  <a:pt x="5768211" y="1477328"/>
                </a:cubicBezTo>
                <a:cubicBezTo>
                  <a:pt x="5628476" y="1458892"/>
                  <a:pt x="5455834" y="1471605"/>
                  <a:pt x="5361435" y="1477328"/>
                </a:cubicBezTo>
                <a:cubicBezTo>
                  <a:pt x="5267036" y="1483051"/>
                  <a:pt x="4764965" y="1500102"/>
                  <a:pt x="4607900" y="1477328"/>
                </a:cubicBezTo>
                <a:cubicBezTo>
                  <a:pt x="4450835" y="1454554"/>
                  <a:pt x="4324074" y="1471604"/>
                  <a:pt x="4201124" y="1477328"/>
                </a:cubicBezTo>
                <a:cubicBezTo>
                  <a:pt x="4078174" y="1483052"/>
                  <a:pt x="3647496" y="1457078"/>
                  <a:pt x="3360900" y="1477328"/>
                </a:cubicBezTo>
                <a:cubicBezTo>
                  <a:pt x="3074304" y="1497578"/>
                  <a:pt x="3107716" y="1469574"/>
                  <a:pt x="2954124" y="1477328"/>
                </a:cubicBezTo>
                <a:cubicBezTo>
                  <a:pt x="2800532" y="1485082"/>
                  <a:pt x="2365944" y="1515859"/>
                  <a:pt x="2113899" y="1477328"/>
                </a:cubicBezTo>
                <a:cubicBezTo>
                  <a:pt x="1861854" y="1438797"/>
                  <a:pt x="1737468" y="1466980"/>
                  <a:pt x="1620434" y="1477328"/>
                </a:cubicBezTo>
                <a:cubicBezTo>
                  <a:pt x="1503400" y="1487676"/>
                  <a:pt x="1145677" y="1451352"/>
                  <a:pt x="866899" y="1477328"/>
                </a:cubicBezTo>
                <a:cubicBezTo>
                  <a:pt x="588121" y="1503304"/>
                  <a:pt x="425419" y="1464336"/>
                  <a:pt x="0" y="1477328"/>
                </a:cubicBezTo>
                <a:cubicBezTo>
                  <a:pt x="-21810" y="1273039"/>
                  <a:pt x="8826" y="1110691"/>
                  <a:pt x="0" y="970112"/>
                </a:cubicBezTo>
                <a:cubicBezTo>
                  <a:pt x="-8826" y="829533"/>
                  <a:pt x="-6462" y="659701"/>
                  <a:pt x="0" y="477669"/>
                </a:cubicBezTo>
                <a:cubicBezTo>
                  <a:pt x="6462" y="295637"/>
                  <a:pt x="-13098" y="1747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4443655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de-AT" b="1" dirty="0" err="1"/>
              <a:t>Example</a:t>
            </a:r>
            <a:endParaRPr lang="de-AT" b="1" dirty="0"/>
          </a:p>
          <a:p>
            <a:r>
              <a:rPr lang="de-AT" sz="2400" dirty="0">
                <a:latin typeface="Courier" pitchFamily="2" charset="0"/>
              </a:rPr>
              <a:t>Intention:  „</a:t>
            </a:r>
            <a:r>
              <a:rPr lang="de-AT" sz="2400" dirty="0" err="1">
                <a:latin typeface="Courier" pitchFamily="2" charset="0"/>
              </a:rPr>
              <a:t>make</a:t>
            </a:r>
            <a:r>
              <a:rPr lang="de-AT" sz="2400" dirty="0">
                <a:latin typeface="Courier" pitchFamily="2" charset="0"/>
              </a:rPr>
              <a:t> </a:t>
            </a:r>
            <a:r>
              <a:rPr lang="de-AT" sz="2400" dirty="0" err="1">
                <a:latin typeface="Courier" pitchFamily="2" charset="0"/>
              </a:rPr>
              <a:t>appointment</a:t>
            </a:r>
            <a:r>
              <a:rPr lang="de-AT" sz="2400" dirty="0">
                <a:latin typeface="Courier" pitchFamily="2" charset="0"/>
              </a:rPr>
              <a:t>“, </a:t>
            </a:r>
            <a:r>
              <a:rPr lang="de-AT" sz="2400" dirty="0" err="1">
                <a:latin typeface="Courier" pitchFamily="2" charset="0"/>
              </a:rPr>
              <a:t>Object</a:t>
            </a:r>
            <a:r>
              <a:rPr lang="de-AT" sz="2400" dirty="0">
                <a:latin typeface="Courier" pitchFamily="2" charset="0"/>
              </a:rPr>
              <a:t>: „</a:t>
            </a:r>
            <a:r>
              <a:rPr lang="de-AT" sz="2400" dirty="0" err="1">
                <a:latin typeface="Courier" pitchFamily="2" charset="0"/>
              </a:rPr>
              <a:t>haircut</a:t>
            </a:r>
            <a:r>
              <a:rPr lang="de-AT" sz="2400" dirty="0">
                <a:latin typeface="Courier" pitchFamily="2" charset="0"/>
              </a:rPr>
              <a:t>“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983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667</Words>
  <Application>Microsoft Macintosh PowerPoint</Application>
  <PresentationFormat>Breitbild</PresentationFormat>
  <Paragraphs>63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</vt:lpstr>
      <vt:lpstr>Poppins</vt:lpstr>
      <vt:lpstr>Office</vt:lpstr>
      <vt:lpstr>Creating a NLP-Based Chatbot </vt:lpstr>
      <vt:lpstr>How does a NLP-Chatbot work?</vt:lpstr>
      <vt:lpstr>How does a NLP-Chatbot work?</vt:lpstr>
      <vt:lpstr>How does a NLP-Chatbot work?</vt:lpstr>
      <vt:lpstr>How does a NLP-Chatbot work?</vt:lpstr>
      <vt:lpstr>How does a NLP-Chatbot work?</vt:lpstr>
      <vt:lpstr>How does a NLP-Chatbot work?</vt:lpstr>
      <vt:lpstr>How does a NLP-Chatbot work?</vt:lpstr>
      <vt:lpstr>How does a NLP-Chatbot work?</vt:lpstr>
      <vt:lpstr>Exercise: Build a Paper-Chatbot</vt:lpstr>
      <vt:lpstr>Additional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NLP-Based Chatbot </dc:title>
  <dc:creator>Petra W</dc:creator>
  <cp:lastModifiedBy>Petra W</cp:lastModifiedBy>
  <cp:revision>1</cp:revision>
  <dcterms:created xsi:type="dcterms:W3CDTF">2022-06-03T07:14:41Z</dcterms:created>
  <dcterms:modified xsi:type="dcterms:W3CDTF">2022-06-03T09:11:20Z</dcterms:modified>
</cp:coreProperties>
</file>