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5" r:id="rId4"/>
    <p:sldId id="266" r:id="rId5"/>
    <p:sldId id="267" r:id="rId6"/>
    <p:sldId id="264" r:id="rId7"/>
    <p:sldId id="269" r:id="rId8"/>
    <p:sldId id="268" r:id="rId9"/>
    <p:sldId id="270" r:id="rId10"/>
    <p:sldId id="271" r:id="rId11"/>
    <p:sldId id="272" r:id="rId12"/>
    <p:sldId id="273" r:id="rId13"/>
    <p:sldId id="261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6296"/>
  </p:normalViewPr>
  <p:slideViewPr>
    <p:cSldViewPr snapToGrid="0" snapToObjects="1">
      <p:cViewPr varScale="1">
        <p:scale>
          <a:sx n="90" d="100"/>
          <a:sy n="90" d="100"/>
        </p:scale>
        <p:origin x="216" y="9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027FF-C116-DF4F-A423-BE6EBB5FB737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0BF1B-7699-314F-91D0-7103169AA0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58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0BF1B-7699-314F-91D0-7103169AA0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57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0BF1B-7699-314F-91D0-7103169AA0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02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4285" y="2388954"/>
            <a:ext cx="7878653" cy="2080092"/>
          </a:xfrm>
        </p:spPr>
        <p:txBody>
          <a:bodyPr/>
          <a:lstStyle/>
          <a:p>
            <a:r>
              <a:rPr lang="de-DE" sz="5400" dirty="0"/>
              <a:t>AI and Environment </a:t>
            </a:r>
            <a:r>
              <a:rPr lang="de-DE" dirty="0">
                <a:solidFill>
                  <a:schemeClr val="accent1"/>
                </a:solidFill>
              </a:rPr>
              <a:t>Climate Killer AI?</a:t>
            </a: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>
                <a:ea typeface="+mn-ea"/>
              </a:rPr>
              <a:t>Mobile Phone </a:t>
            </a:r>
            <a:r>
              <a:rPr lang="de-AT" sz="3600" dirty="0" err="1">
                <a:ea typeface="+mn-ea"/>
              </a:rPr>
              <a:t>Usage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296" y="2120995"/>
            <a:ext cx="9693408" cy="4051206"/>
          </a:xfrm>
        </p:spPr>
        <p:txBody>
          <a:bodyPr>
            <a:normAutofit/>
          </a:bodyPr>
          <a:lstStyle/>
          <a:p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5.5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billion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phones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circulation</a:t>
            </a:r>
            <a:endParaRPr lang="de-A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apps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power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endParaRPr lang="de-A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Battery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50% in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32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smartphones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charged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just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424706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Music and 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streaming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03" y="1931987"/>
            <a:ext cx="9693408" cy="3877142"/>
          </a:xfrm>
        </p:spPr>
        <p:txBody>
          <a:bodyPr>
            <a:normAutofit/>
          </a:bodyPr>
          <a:lstStyle/>
          <a:p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largest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power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consumers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75%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high-resolution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such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"4K"</a:t>
            </a:r>
          </a:p>
          <a:p>
            <a:endParaRPr lang="de-A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streaming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350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kilograms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greenhouse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emissions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de-A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287112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419" y="143154"/>
            <a:ext cx="4903565" cy="1325563"/>
          </a:xfrm>
        </p:spPr>
        <p:txBody>
          <a:bodyPr>
            <a:normAutofit/>
          </a:bodyPr>
          <a:lstStyle/>
          <a:p>
            <a:r>
              <a:rPr lang="de-DE" sz="3200" dirty="0"/>
              <a:t>Music and </a:t>
            </a:r>
            <a:r>
              <a:rPr lang="de-DE" sz="3200" dirty="0" err="1"/>
              <a:t>video</a:t>
            </a:r>
            <a:r>
              <a:rPr lang="de-DE" sz="3200" dirty="0"/>
              <a:t> </a:t>
            </a:r>
            <a:r>
              <a:rPr lang="de-DE" sz="3200" dirty="0" err="1"/>
              <a:t>streaming</a:t>
            </a:r>
            <a:endParaRPr lang="de-DE" sz="32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DC4A3CD-2996-FA58-1073-CE53CB0E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40" y="2123747"/>
            <a:ext cx="4581390" cy="3967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per </a:t>
            </a:r>
            <a:r>
              <a:rPr lang="de-DE" dirty="0" err="1"/>
              <a:t>minute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All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4"/>
                </a:solidFill>
              </a:rPr>
              <a:t>energy</a:t>
            </a:r>
            <a:r>
              <a:rPr lang="de-DE" dirty="0"/>
              <a:t>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200" dirty="0"/>
              <a:t>Source: </a:t>
            </a:r>
            <a:r>
              <a:rPr lang="de-AT" sz="1200" dirty="0">
                <a:effectLst/>
                <a:ea typeface="Calibri" panose="020F0502020204030204" pitchFamily="34" charset="0"/>
              </a:rPr>
              <a:t>https://</a:t>
            </a:r>
            <a:r>
              <a:rPr lang="de-AT" sz="1200" dirty="0" err="1">
                <a:effectLst/>
                <a:ea typeface="Calibri" panose="020F0502020204030204" pitchFamily="34" charset="0"/>
              </a:rPr>
              <a:t>www.domo.com</a:t>
            </a:r>
            <a:r>
              <a:rPr lang="de-AT" sz="1200" dirty="0">
                <a:effectLst/>
                <a:ea typeface="Calibri" panose="020F0502020204030204" pitchFamily="34" charset="0"/>
              </a:rPr>
              <a:t>/</a:t>
            </a:r>
            <a:r>
              <a:rPr lang="de-AT" sz="1200" dirty="0" err="1">
                <a:effectLst/>
                <a:ea typeface="Calibri" panose="020F0502020204030204" pitchFamily="34" charset="0"/>
              </a:rPr>
              <a:t>learn</a:t>
            </a:r>
            <a:r>
              <a:rPr lang="de-AT" sz="1200" dirty="0">
                <a:effectLst/>
                <a:ea typeface="Calibri" panose="020F0502020204030204" pitchFamily="34" charset="0"/>
              </a:rPr>
              <a:t>/</a:t>
            </a:r>
            <a:r>
              <a:rPr lang="de-AT" sz="1200" dirty="0" err="1">
                <a:effectLst/>
                <a:ea typeface="Calibri" panose="020F0502020204030204" pitchFamily="34" charset="0"/>
              </a:rPr>
              <a:t>infographic</a:t>
            </a:r>
            <a:r>
              <a:rPr lang="de-AT" sz="1200" dirty="0">
                <a:effectLst/>
                <a:ea typeface="Calibri" panose="020F0502020204030204" pitchFamily="34" charset="0"/>
              </a:rPr>
              <a:t>/data-never-sleeps-9</a:t>
            </a:r>
            <a:r>
              <a:rPr lang="de-AT" sz="1200" dirty="0">
                <a:effectLst/>
              </a:rPr>
              <a:t> </a:t>
            </a:r>
            <a:endParaRPr lang="de-DE" sz="12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050" name="Picture 2" descr="Domo">
            <a:extLst>
              <a:ext uri="{FF2B5EF4-FFF2-40B4-BE49-F238E27FC236}">
                <a16:creationId xmlns:a16="http://schemas.microsoft.com/office/drawing/2014/main" id="{80AB1BEE-6C16-EA15-6C74-B91548D3A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 b="22549"/>
          <a:stretch/>
        </p:blipFill>
        <p:spPr bwMode="auto">
          <a:xfrm>
            <a:off x="5348303" y="0"/>
            <a:ext cx="6937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4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A725-9E15-C28A-9415-591A8BA3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 err="1">
                <a:effectLst/>
                <a:ea typeface="Calibri" panose="020F0502020204030204" pitchFamily="34" charset="0"/>
              </a:rPr>
              <a:t>What</a:t>
            </a:r>
            <a:r>
              <a:rPr lang="de-AT" sz="3600" dirty="0">
                <a:effectLst/>
                <a:ea typeface="Calibri" panose="020F0502020204030204" pitchFamily="34" charset="0"/>
              </a:rPr>
              <a:t> </a:t>
            </a:r>
            <a:r>
              <a:rPr lang="de-AT" sz="3600" dirty="0" err="1">
                <a:effectLst/>
                <a:ea typeface="Calibri" panose="020F0502020204030204" pitchFamily="34" charset="0"/>
              </a:rPr>
              <a:t>measures</a:t>
            </a:r>
            <a:r>
              <a:rPr lang="de-AT" sz="3600" dirty="0">
                <a:effectLst/>
                <a:ea typeface="Calibri" panose="020F0502020204030204" pitchFamily="34" charset="0"/>
              </a:rPr>
              <a:t> </a:t>
            </a:r>
            <a:r>
              <a:rPr lang="de-AT" sz="3600" dirty="0" err="1">
                <a:effectLst/>
                <a:ea typeface="Calibri" panose="020F0502020204030204" pitchFamily="34" charset="0"/>
              </a:rPr>
              <a:t>can</a:t>
            </a:r>
            <a:r>
              <a:rPr lang="de-AT" sz="3600" dirty="0">
                <a:effectLst/>
                <a:ea typeface="Calibri" panose="020F0502020204030204" pitchFamily="34" charset="0"/>
              </a:rPr>
              <a:t> </a:t>
            </a:r>
            <a:r>
              <a:rPr lang="de-AT" sz="3600" dirty="0" err="1">
                <a:effectLst/>
                <a:ea typeface="Calibri" panose="020F0502020204030204" pitchFamily="34" charset="0"/>
              </a:rPr>
              <a:t>be</a:t>
            </a:r>
            <a:r>
              <a:rPr lang="de-AT" sz="3600" dirty="0">
                <a:effectLst/>
                <a:ea typeface="Calibri" panose="020F0502020204030204" pitchFamily="34" charset="0"/>
              </a:rPr>
              <a:t> </a:t>
            </a:r>
            <a:r>
              <a:rPr lang="de-AT" sz="3600" dirty="0" err="1">
                <a:effectLst/>
                <a:ea typeface="Calibri" panose="020F0502020204030204" pitchFamily="34" charset="0"/>
              </a:rPr>
              <a:t>taken</a:t>
            </a:r>
            <a:r>
              <a:rPr lang="de-AT" sz="3600" dirty="0">
                <a:effectLst/>
                <a:ea typeface="Calibri" panose="020F0502020204030204" pitchFamily="34" charset="0"/>
              </a:rPr>
              <a:t> </a:t>
            </a:r>
            <a:r>
              <a:rPr lang="de-AT" sz="3600" dirty="0" err="1">
                <a:effectLst/>
                <a:ea typeface="Calibri" panose="020F0502020204030204" pitchFamily="34" charset="0"/>
              </a:rPr>
              <a:t>now</a:t>
            </a:r>
            <a:r>
              <a:rPr lang="de-AT" sz="3600" dirty="0">
                <a:effectLst/>
                <a:ea typeface="Calibri" panose="020F0502020204030204" pitchFamily="34" charset="0"/>
              </a:rPr>
              <a:t>?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60D81F-0460-6D51-6A82-822AFF38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753"/>
            <a:ext cx="9693408" cy="4825440"/>
          </a:xfrm>
        </p:spPr>
        <p:txBody>
          <a:bodyPr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servers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virtualized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servers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15-30%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utilized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Cooling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servers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revised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replaced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energy-efficient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hardware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reduction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metals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Rethinking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own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usage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raising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measurements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switching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devices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renewable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energies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(wind,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etc.)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Recycling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</a:t>
            </a: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9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A725-9E15-C28A-9415-591A8BA3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671" y="2766218"/>
            <a:ext cx="6978893" cy="1325563"/>
          </a:xfrm>
        </p:spPr>
        <p:txBody>
          <a:bodyPr>
            <a:noAutofit/>
          </a:bodyPr>
          <a:lstStyle/>
          <a:p>
            <a:r>
              <a:rPr lang="de-AT" sz="4000" dirty="0" err="1">
                <a:ea typeface="Calibri" panose="020F0502020204030204" pitchFamily="34" charset="0"/>
              </a:rPr>
              <a:t>What</a:t>
            </a:r>
            <a:r>
              <a:rPr lang="de-AT" sz="4000" dirty="0">
                <a:ea typeface="Calibri" panose="020F0502020204030204" pitchFamily="34" charset="0"/>
              </a:rPr>
              <a:t> </a:t>
            </a:r>
            <a:r>
              <a:rPr lang="de-AT" sz="4000" dirty="0" err="1">
                <a:ea typeface="Calibri" panose="020F0502020204030204" pitchFamily="34" charset="0"/>
              </a:rPr>
              <a:t>other</a:t>
            </a:r>
            <a:r>
              <a:rPr lang="de-AT" sz="4000" dirty="0">
                <a:ea typeface="Calibri" panose="020F0502020204030204" pitchFamily="34" charset="0"/>
              </a:rPr>
              <a:t> </a:t>
            </a:r>
            <a:r>
              <a:rPr lang="de-AT" sz="4000" dirty="0" err="1">
                <a:ea typeface="Calibri" panose="020F0502020204030204" pitchFamily="34" charset="0"/>
              </a:rPr>
              <a:t>measures</a:t>
            </a:r>
            <a:r>
              <a:rPr lang="de-AT" sz="4000" dirty="0">
                <a:ea typeface="Calibri" panose="020F0502020204030204" pitchFamily="34" charset="0"/>
              </a:rPr>
              <a:t> </a:t>
            </a:r>
            <a:r>
              <a:rPr lang="de-AT" sz="4000" dirty="0" err="1">
                <a:ea typeface="Calibri" panose="020F0502020204030204" pitchFamily="34" charset="0"/>
              </a:rPr>
              <a:t>can</a:t>
            </a:r>
            <a:r>
              <a:rPr lang="de-AT" sz="4000" dirty="0">
                <a:ea typeface="Calibri" panose="020F0502020204030204" pitchFamily="34" charset="0"/>
              </a:rPr>
              <a:t> </a:t>
            </a:r>
            <a:r>
              <a:rPr lang="de-AT" sz="4000" dirty="0" err="1">
                <a:ea typeface="Calibri" panose="020F0502020204030204" pitchFamily="34" charset="0"/>
              </a:rPr>
              <a:t>you</a:t>
            </a:r>
            <a:r>
              <a:rPr lang="de-AT" sz="4000" dirty="0">
                <a:ea typeface="Calibri" panose="020F0502020204030204" pitchFamily="34" charset="0"/>
              </a:rPr>
              <a:t> </a:t>
            </a:r>
            <a:r>
              <a:rPr lang="de-AT" sz="4000" dirty="0" err="1">
                <a:ea typeface="Calibri" panose="020F0502020204030204" pitchFamily="34" charset="0"/>
              </a:rPr>
              <a:t>implement</a:t>
            </a:r>
            <a:r>
              <a:rPr lang="de-AT" sz="4000" dirty="0">
                <a:ea typeface="Calibri" panose="020F0502020204030204" pitchFamily="34" charset="0"/>
              </a:rPr>
              <a:t> </a:t>
            </a:r>
            <a:r>
              <a:rPr lang="de-AT" sz="4000" dirty="0" err="1">
                <a:ea typeface="Calibri" panose="020F0502020204030204" pitchFamily="34" charset="0"/>
              </a:rPr>
              <a:t>yourself</a:t>
            </a:r>
            <a:r>
              <a:rPr lang="de-AT" sz="4000" dirty="0">
                <a:ea typeface="Calibri" panose="020F0502020204030204" pitchFamily="34" charset="0"/>
              </a:rPr>
              <a:t>?</a:t>
            </a:r>
            <a:br>
              <a:rPr lang="de-AT" sz="4000" dirty="0">
                <a:ea typeface="Calibri" panose="020F0502020204030204" pitchFamily="34" charset="0"/>
              </a:rPr>
            </a:br>
            <a:br>
              <a:rPr lang="de-AT" sz="4000" dirty="0">
                <a:ea typeface="Calibri" panose="020F0502020204030204" pitchFamily="34" charset="0"/>
              </a:rPr>
            </a:br>
            <a:r>
              <a:rPr lang="de-AT" sz="4000" dirty="0" err="1">
                <a:solidFill>
                  <a:schemeClr val="accent1"/>
                </a:solidFill>
                <a:ea typeface="Calibri" panose="020F0502020204030204" pitchFamily="34" charset="0"/>
              </a:rPr>
              <a:t>Collect</a:t>
            </a:r>
            <a:r>
              <a:rPr lang="de-AT" sz="4000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4000" dirty="0" err="1">
                <a:solidFill>
                  <a:schemeClr val="accent1"/>
                </a:solidFill>
                <a:ea typeface="Calibri" panose="020F0502020204030204" pitchFamily="34" charset="0"/>
              </a:rPr>
              <a:t>ideas</a:t>
            </a:r>
            <a:r>
              <a:rPr lang="de-AT" sz="4000" dirty="0">
                <a:solidFill>
                  <a:schemeClr val="accent1"/>
                </a:solidFill>
                <a:ea typeface="Calibri" panose="020F0502020204030204" pitchFamily="34" charset="0"/>
              </a:rPr>
              <a:t>!</a:t>
            </a:r>
            <a:endParaRPr lang="de-DE" sz="4000" dirty="0">
              <a:solidFill>
                <a:schemeClr val="accent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F29692-013A-BC0D-0FD8-888F6B34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6" y="1916204"/>
            <a:ext cx="3025589" cy="30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7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A725-9E15-C28A-9415-591A8BA3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 err="1">
                <a:ea typeface="Calibri" panose="020F0502020204030204" pitchFamily="34" charset="0"/>
              </a:rPr>
              <a:t>What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measures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can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you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take</a:t>
            </a:r>
            <a:r>
              <a:rPr lang="de-AT" sz="3200" dirty="0">
                <a:ea typeface="Calibri" panose="020F0502020204030204" pitchFamily="34" charset="0"/>
              </a:rPr>
              <a:t>? (</a:t>
            </a:r>
            <a:r>
              <a:rPr lang="de-AT" sz="3200" dirty="0" err="1">
                <a:ea typeface="Calibri" panose="020F0502020204030204" pitchFamily="34" charset="0"/>
              </a:rPr>
              <a:t>further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suggestions</a:t>
            </a:r>
            <a:r>
              <a:rPr lang="de-AT" sz="3200" dirty="0">
                <a:ea typeface="Calibri" panose="020F0502020204030204" pitchFamily="34" charset="0"/>
              </a:rPr>
              <a:t>/</a:t>
            </a:r>
            <a:r>
              <a:rPr lang="de-AT" sz="3200" dirty="0" err="1">
                <a:ea typeface="Calibri" panose="020F0502020204030204" pitchFamily="34" charset="0"/>
              </a:rPr>
              <a:t>ideas</a:t>
            </a:r>
            <a:r>
              <a:rPr lang="de-AT" sz="3200" dirty="0">
                <a:ea typeface="Calibri" panose="020F0502020204030204" pitchFamily="34" charset="0"/>
              </a:rPr>
              <a:t>)</a:t>
            </a:r>
            <a:endParaRPr lang="de-AT" sz="32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60D81F-0460-6D51-6A82-822AFF38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906"/>
            <a:ext cx="9693407" cy="5217457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sz="2000" dirty="0">
                <a:ea typeface="Calibri" panose="020F0502020204030204" pitchFamily="34" charset="0"/>
              </a:rPr>
              <a:t>Buy </a:t>
            </a:r>
            <a:r>
              <a:rPr lang="de-AT" sz="2000" dirty="0" err="1">
                <a:ea typeface="Calibri" panose="020F0502020204030204" pitchFamily="34" charset="0"/>
              </a:rPr>
              <a:t>devices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only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when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you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really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need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them</a:t>
            </a:r>
            <a:r>
              <a:rPr lang="de-AT" sz="2000" dirty="0">
                <a:ea typeface="Calibri" panose="020F0502020204030204" pitchFamily="34" charset="0"/>
              </a:rPr>
              <a:t>. </a:t>
            </a:r>
            <a:r>
              <a:rPr lang="de-AT" sz="2000" dirty="0" err="1">
                <a:ea typeface="Calibri" panose="020F0502020204030204" pitchFamily="34" charset="0"/>
              </a:rPr>
              <a:t>If</a:t>
            </a:r>
            <a:r>
              <a:rPr lang="de-AT" sz="2000" dirty="0">
                <a:ea typeface="Calibri" panose="020F0502020204030204" pitchFamily="34" charset="0"/>
              </a:rPr>
              <a:t> a </a:t>
            </a:r>
            <a:r>
              <a:rPr lang="de-AT" sz="2000" dirty="0" err="1">
                <a:ea typeface="Calibri" panose="020F0502020204030204" pitchFamily="34" charset="0"/>
              </a:rPr>
              <a:t>device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breaks</a:t>
            </a:r>
            <a:r>
              <a:rPr lang="de-AT" sz="2000" dirty="0">
                <a:ea typeface="Calibri" panose="020F0502020204030204" pitchFamily="34" charset="0"/>
              </a:rPr>
              <a:t>, </a:t>
            </a:r>
            <a:r>
              <a:rPr lang="de-AT" sz="2000" dirty="0" err="1">
                <a:ea typeface="Calibri" panose="020F0502020204030204" pitchFamily="34" charset="0"/>
              </a:rPr>
              <a:t>try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having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it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repaired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or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buying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used</a:t>
            </a:r>
            <a:r>
              <a:rPr lang="de-AT" sz="2000" dirty="0">
                <a:ea typeface="Calibri" panose="020F0502020204030204" pitchFamily="34" charset="0"/>
              </a:rPr>
              <a:t>.
Use </a:t>
            </a:r>
            <a:r>
              <a:rPr lang="de-AT" sz="2000" dirty="0" err="1">
                <a:ea typeface="Calibri" panose="020F0502020204030204" pitchFamily="34" charset="0"/>
              </a:rPr>
              <a:t>smartphone</a:t>
            </a:r>
            <a:r>
              <a:rPr lang="de-AT" sz="2000" dirty="0">
                <a:ea typeface="Calibri" panose="020F0502020204030204" pitchFamily="34" charset="0"/>
              </a:rPr>
              <a:t>, </a:t>
            </a:r>
            <a:r>
              <a:rPr lang="de-AT" sz="2000" dirty="0" err="1">
                <a:ea typeface="Calibri" panose="020F0502020204030204" pitchFamily="34" charset="0"/>
              </a:rPr>
              <a:t>laptop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or</a:t>
            </a:r>
            <a:r>
              <a:rPr lang="de-AT" sz="2000" dirty="0">
                <a:ea typeface="Calibri" panose="020F0502020204030204" pitchFamily="34" charset="0"/>
              </a:rPr>
              <a:t> TV </a:t>
            </a:r>
            <a:r>
              <a:rPr lang="de-AT" sz="2000" dirty="0" err="1">
                <a:ea typeface="Calibri" panose="020F0502020204030204" pitchFamily="34" charset="0"/>
              </a:rPr>
              <a:t>sparingly</a:t>
            </a:r>
            <a:r>
              <a:rPr lang="de-AT" sz="2000" dirty="0">
                <a:ea typeface="Calibri" panose="020F0502020204030204" pitchFamily="34" charset="0"/>
              </a:rPr>
              <a:t>. 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Focus on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one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device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000" dirty="0">
                <a:ea typeface="Calibri" panose="020F0502020204030204" pitchFamily="34" charset="0"/>
              </a:rPr>
              <a:t>and </a:t>
            </a:r>
            <a:r>
              <a:rPr lang="de-AT" sz="2000" dirty="0" err="1">
                <a:ea typeface="Calibri" panose="020F0502020204030204" pitchFamily="34" charset="0"/>
              </a:rPr>
              <a:t>don't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let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others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run</a:t>
            </a:r>
            <a:r>
              <a:rPr lang="de-AT" sz="2000" dirty="0">
                <a:ea typeface="Calibri" panose="020F0502020204030204" pitchFamily="34" charset="0"/>
              </a:rPr>
              <a:t> in parallel.
Save power </a:t>
            </a:r>
            <a:r>
              <a:rPr lang="de-AT" sz="2000" dirty="0" err="1">
                <a:ea typeface="Calibri" panose="020F0502020204030204" pitchFamily="34" charset="0"/>
              </a:rPr>
              <a:t>with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switchable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 power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strips</a:t>
            </a:r>
            <a:r>
              <a:rPr lang="de-AT" sz="2000" dirty="0">
                <a:ea typeface="Calibri" panose="020F0502020204030204" pitchFamily="34" charset="0"/>
              </a:rPr>
              <a:t>
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Small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screens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require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less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energy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than</a:t>
            </a:r>
            <a:r>
              <a:rPr lang="de-AT" sz="2000" dirty="0">
                <a:ea typeface="Calibri" panose="020F0502020204030204" pitchFamily="34" charset="0"/>
              </a:rPr>
              <a:t> large </a:t>
            </a:r>
            <a:r>
              <a:rPr lang="de-AT" sz="2000" dirty="0" err="1">
                <a:ea typeface="Calibri" panose="020F0502020204030204" pitchFamily="34" charset="0"/>
              </a:rPr>
              <a:t>ones</a:t>
            </a:r>
            <a:r>
              <a:rPr lang="de-AT" sz="2000" dirty="0">
                <a:ea typeface="Calibri" panose="020F0502020204030204" pitchFamily="34" charset="0"/>
              </a:rPr>
              <a:t>
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Stream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consciously</a:t>
            </a:r>
            <a:r>
              <a:rPr lang="de-AT" sz="2000" dirty="0">
                <a:ea typeface="Calibri" panose="020F0502020204030204" pitchFamily="34" charset="0"/>
              </a:rPr>
              <a:t>: </a:t>
            </a:r>
            <a:r>
              <a:rPr lang="de-AT" sz="2000" dirty="0" err="1">
                <a:ea typeface="Calibri" panose="020F0502020204030204" pitchFamily="34" charset="0"/>
              </a:rPr>
              <a:t>Disable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the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autoplay</a:t>
            </a:r>
            <a:r>
              <a:rPr lang="de-AT" sz="2000" dirty="0">
                <a:ea typeface="Calibri" panose="020F0502020204030204" pitchFamily="34" charset="0"/>
              </a:rPr>
              <a:t> feature and </a:t>
            </a:r>
            <a:r>
              <a:rPr lang="de-AT" sz="2000" dirty="0" err="1">
                <a:ea typeface="Calibri" panose="020F0502020204030204" pitchFamily="34" charset="0"/>
              </a:rPr>
              <a:t>only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look</a:t>
            </a:r>
            <a:r>
              <a:rPr lang="de-AT" sz="2000" dirty="0">
                <a:ea typeface="Calibri" panose="020F0502020204030204" pitchFamily="34" charset="0"/>
              </a:rPr>
              <a:t> at </a:t>
            </a:r>
            <a:r>
              <a:rPr lang="de-AT" sz="2000" dirty="0" err="1">
                <a:ea typeface="Calibri" panose="020F0502020204030204" pitchFamily="34" charset="0"/>
              </a:rPr>
              <a:t>the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content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that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really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interested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you</a:t>
            </a:r>
            <a:r>
              <a:rPr lang="de-AT" sz="2000" dirty="0">
                <a:ea typeface="Calibri" panose="020F0502020204030204" pitchFamily="34" charset="0"/>
              </a:rPr>
              <a:t>. 
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Throttle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 down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image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resolution</a:t>
            </a:r>
            <a:r>
              <a:rPr lang="de-AT" sz="2000" dirty="0">
                <a:ea typeface="Calibri" panose="020F0502020204030204" pitchFamily="34" charset="0"/>
              </a:rPr>
              <a:t>. </a:t>
            </a:r>
            <a:r>
              <a:rPr lang="de-AT" sz="2000" dirty="0" err="1">
                <a:ea typeface="Calibri" panose="020F0502020204030204" pitchFamily="34" charset="0"/>
              </a:rPr>
              <a:t>Because</a:t>
            </a:r>
            <a:r>
              <a:rPr lang="de-AT" sz="2000" dirty="0">
                <a:ea typeface="Calibri" panose="020F0502020204030204" pitchFamily="34" charset="0"/>
              </a:rPr>
              <a:t>: At </a:t>
            </a:r>
            <a:r>
              <a:rPr lang="de-AT" sz="2000" dirty="0" err="1">
                <a:ea typeface="Calibri" panose="020F0502020204030204" pitchFamily="34" charset="0"/>
              </a:rPr>
              <a:t>the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highest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resolution</a:t>
            </a:r>
            <a:r>
              <a:rPr lang="de-AT" sz="2000" dirty="0">
                <a:ea typeface="Calibri" panose="020F0502020204030204" pitchFamily="34" charset="0"/>
              </a:rPr>
              <a:t>, 23 </a:t>
            </a:r>
            <a:r>
              <a:rPr lang="de-AT" sz="2000" dirty="0" err="1">
                <a:ea typeface="Calibri" panose="020F0502020204030204" pitchFamily="34" charset="0"/>
              </a:rPr>
              <a:t>times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as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much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data</a:t>
            </a:r>
            <a:r>
              <a:rPr lang="de-AT" sz="2000" dirty="0">
                <a:ea typeface="Calibri" panose="020F0502020204030204" pitchFamily="34" charset="0"/>
              </a:rPr>
              <a:t> per </a:t>
            </a:r>
            <a:r>
              <a:rPr lang="de-AT" sz="2000" dirty="0" err="1">
                <a:ea typeface="Calibri" panose="020F0502020204030204" pitchFamily="34" charset="0"/>
              </a:rPr>
              <a:t>hour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is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consumed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as</a:t>
            </a:r>
            <a:r>
              <a:rPr lang="de-AT" sz="2000" dirty="0">
                <a:ea typeface="Calibri" panose="020F0502020204030204" pitchFamily="34" charset="0"/>
              </a:rPr>
              <a:t> at </a:t>
            </a:r>
            <a:r>
              <a:rPr lang="de-AT" sz="2000" dirty="0" err="1">
                <a:ea typeface="Calibri" panose="020F0502020204030204" pitchFamily="34" charset="0"/>
              </a:rPr>
              <a:t>lower</a:t>
            </a:r>
            <a:r>
              <a:rPr lang="de-AT" sz="2000" dirty="0">
                <a:ea typeface="Calibri" panose="020F0502020204030204" pitchFamily="34" charset="0"/>
              </a:rPr>
              <a:t>.
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Voice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calls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are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more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economical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than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video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calls</a:t>
            </a:r>
            <a:r>
              <a:rPr lang="de-AT" sz="2000" dirty="0">
                <a:ea typeface="Calibri" panose="020F0502020204030204" pitchFamily="34" charset="0"/>
              </a:rPr>
              <a:t>.
</a:t>
            </a:r>
            <a:r>
              <a:rPr lang="de-AT" sz="2000" dirty="0" err="1">
                <a:ea typeface="Calibri" panose="020F0502020204030204" pitchFamily="34" charset="0"/>
              </a:rPr>
              <a:t>For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example</a:t>
            </a:r>
            <a:r>
              <a:rPr lang="de-AT" sz="2000" dirty="0">
                <a:ea typeface="Calibri" panose="020F0502020204030204" pitchFamily="34" charset="0"/>
              </a:rPr>
              <a:t>, clean </a:t>
            </a:r>
            <a:r>
              <a:rPr lang="de-AT" sz="2000" dirty="0" err="1">
                <a:ea typeface="Calibri" panose="020F0502020204030204" pitchFamily="34" charset="0"/>
              </a:rPr>
              <a:t>up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your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inbox</a:t>
            </a:r>
            <a:r>
              <a:rPr lang="de-AT" sz="2000" dirty="0">
                <a:ea typeface="Calibri" panose="020F0502020204030204" pitchFamily="34" charset="0"/>
              </a:rPr>
              <a:t> and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delete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mails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that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you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don't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need</a:t>
            </a:r>
            <a:r>
              <a:rPr lang="de-AT" sz="2000" dirty="0">
                <a:ea typeface="Calibri" panose="020F0502020204030204" pitchFamily="34" charset="0"/>
              </a:rPr>
              <a:t>. </a:t>
            </a:r>
            <a:r>
              <a:rPr lang="de-AT" sz="2000" dirty="0" err="1">
                <a:ea typeface="Calibri" panose="020F0502020204030204" pitchFamily="34" charset="0"/>
              </a:rPr>
              <a:t>You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can</a:t>
            </a:r>
            <a:r>
              <a:rPr lang="de-AT" sz="2000" dirty="0">
                <a:ea typeface="Calibri" panose="020F0502020204030204" pitchFamily="34" charset="0"/>
              </a:rPr>
              <a:t> also </a:t>
            </a:r>
            <a:r>
              <a:rPr lang="de-AT" sz="2000" dirty="0" err="1">
                <a:ea typeface="Calibri" panose="020F0502020204030204" pitchFamily="34" charset="0"/>
              </a:rPr>
              <a:t>move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or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delete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other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files</a:t>
            </a:r>
            <a:r>
              <a:rPr lang="de-AT" sz="2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that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you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have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stored</a:t>
            </a:r>
            <a:r>
              <a:rPr lang="de-AT" sz="2000" dirty="0">
                <a:ea typeface="Calibri" panose="020F0502020204030204" pitchFamily="34" charset="0"/>
              </a:rPr>
              <a:t> in </a:t>
            </a:r>
            <a:r>
              <a:rPr lang="de-AT" sz="2000" dirty="0" err="1">
                <a:ea typeface="Calibri" panose="020F0502020204030204" pitchFamily="34" charset="0"/>
              </a:rPr>
              <a:t>the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cloud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or</a:t>
            </a:r>
            <a:r>
              <a:rPr lang="de-AT" sz="2000" dirty="0">
                <a:ea typeface="Calibri" panose="020F0502020204030204" pitchFamily="34" charset="0"/>
              </a:rPr>
              <a:t> online </a:t>
            </a:r>
            <a:r>
              <a:rPr lang="de-AT" sz="2000" dirty="0" err="1">
                <a:ea typeface="Calibri" panose="020F0502020204030204" pitchFamily="34" charset="0"/>
              </a:rPr>
              <a:t>to</a:t>
            </a:r>
            <a:r>
              <a:rPr lang="de-AT" sz="2000" dirty="0">
                <a:ea typeface="Calibri" panose="020F0502020204030204" pitchFamily="34" charset="0"/>
              </a:rPr>
              <a:t> a </a:t>
            </a:r>
            <a:r>
              <a:rPr lang="de-AT" sz="2000" dirty="0" err="1">
                <a:ea typeface="Calibri" panose="020F0502020204030204" pitchFamily="34" charset="0"/>
              </a:rPr>
              <a:t>hard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drive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if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you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no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longer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need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each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other</a:t>
            </a:r>
            <a:r>
              <a:rPr lang="de-AT" sz="2000" dirty="0">
                <a:ea typeface="Calibri" panose="020F0502020204030204" pitchFamily="34" charset="0"/>
              </a:rPr>
              <a:t>. 
…</a:t>
            </a:r>
            <a:endParaRPr lang="de-AT" sz="20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6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192A79-2673-DB80-76A7-2A2CA2069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296" y="2122254"/>
            <a:ext cx="9693408" cy="2613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4000" b="1" dirty="0" err="1">
                <a:ea typeface="Calibri" panose="020F0502020204030204" pitchFamily="34" charset="0"/>
              </a:rPr>
              <a:t>Estimates</a:t>
            </a:r>
            <a:r>
              <a:rPr lang="de-AT" sz="4000" b="1" dirty="0">
                <a:ea typeface="Calibri" panose="020F0502020204030204" pitchFamily="34" charset="0"/>
              </a:rPr>
              <a:t> in </a:t>
            </a:r>
            <a:r>
              <a:rPr lang="de-AT" sz="4000" b="1" dirty="0" err="1">
                <a:ea typeface="Calibri" panose="020F0502020204030204" pitchFamily="34" charset="0"/>
              </a:rPr>
              <a:t>groups</a:t>
            </a:r>
            <a:r>
              <a:rPr lang="de-AT" sz="4000" b="1" dirty="0">
                <a:ea typeface="Calibri" panose="020F0502020204030204" pitchFamily="34" charset="0"/>
              </a:rPr>
              <a:t> </a:t>
            </a:r>
            <a:r>
              <a:rPr lang="de-AT" sz="4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how</a:t>
            </a:r>
            <a:r>
              <a:rPr lang="de-AT" sz="4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4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many</a:t>
            </a:r>
            <a:r>
              <a:rPr lang="de-AT" sz="4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4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hours</a:t>
            </a:r>
            <a:r>
              <a:rPr lang="de-AT" sz="4000" b="1" dirty="0">
                <a:ea typeface="Calibri" panose="020F0502020204030204" pitchFamily="34" charset="0"/>
              </a:rPr>
              <a:t> </a:t>
            </a:r>
            <a:r>
              <a:rPr lang="de-AT" sz="4000" b="1" dirty="0" err="1">
                <a:ea typeface="Calibri" panose="020F0502020204030204" pitchFamily="34" charset="0"/>
              </a:rPr>
              <a:t>the</a:t>
            </a:r>
            <a:r>
              <a:rPr lang="de-AT" sz="4000" b="1" dirty="0">
                <a:ea typeface="Calibri" panose="020F0502020204030204" pitchFamily="34" charset="0"/>
              </a:rPr>
              <a:t> </a:t>
            </a:r>
            <a:r>
              <a:rPr lang="de-AT" sz="4000" b="1" dirty="0" err="1">
                <a:ea typeface="Calibri" panose="020F0502020204030204" pitchFamily="34" charset="0"/>
              </a:rPr>
              <a:t>average</a:t>
            </a:r>
            <a:r>
              <a:rPr lang="de-AT" sz="4000" b="1" dirty="0">
                <a:ea typeface="Calibri" panose="020F0502020204030204" pitchFamily="34" charset="0"/>
              </a:rPr>
              <a:t> </a:t>
            </a:r>
            <a:r>
              <a:rPr lang="de-AT" sz="4000" b="1" dirty="0" err="1">
                <a:ea typeface="Calibri" panose="020F0502020204030204" pitchFamily="34" charset="0"/>
              </a:rPr>
              <a:t>person</a:t>
            </a:r>
            <a:r>
              <a:rPr lang="de-AT" sz="4000" b="1" dirty="0">
                <a:ea typeface="Calibri" panose="020F0502020204030204" pitchFamily="34" charset="0"/>
              </a:rPr>
              <a:t> </a:t>
            </a:r>
            <a:r>
              <a:rPr lang="de-AT" sz="4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uses</a:t>
            </a:r>
            <a:r>
              <a:rPr lang="de-AT" sz="4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4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the</a:t>
            </a:r>
            <a:r>
              <a:rPr lang="de-AT" sz="4000" b="1" dirty="0">
                <a:solidFill>
                  <a:schemeClr val="accent1"/>
                </a:solidFill>
                <a:ea typeface="Calibri" panose="020F0502020204030204" pitchFamily="34" charset="0"/>
              </a:rPr>
              <a:t> Internet </a:t>
            </a:r>
            <a:r>
              <a:rPr lang="de-AT" sz="4000" b="1" dirty="0">
                <a:ea typeface="Calibri" panose="020F0502020204030204" pitchFamily="34" charset="0"/>
              </a:rPr>
              <a:t>
</a:t>
            </a:r>
            <a:r>
              <a:rPr lang="de-AT" sz="2000" b="1" dirty="0">
                <a:ea typeface="Calibri" panose="020F0502020204030204" pitchFamily="34" charset="0"/>
              </a:rPr>
              <a:t>(via </a:t>
            </a:r>
            <a:r>
              <a:rPr lang="de-AT" sz="2000" b="1" dirty="0" err="1">
                <a:ea typeface="Calibri" panose="020F0502020204030204" pitchFamily="34" charset="0"/>
              </a:rPr>
              <a:t>smartphone</a:t>
            </a:r>
            <a:r>
              <a:rPr lang="de-AT" sz="2000" b="1" dirty="0">
                <a:ea typeface="Calibri" panose="020F0502020204030204" pitchFamily="34" charset="0"/>
              </a:rPr>
              <a:t>, </a:t>
            </a:r>
            <a:r>
              <a:rPr lang="de-AT" sz="2000" b="1" dirty="0" err="1">
                <a:ea typeface="Calibri" panose="020F0502020204030204" pitchFamily="34" charset="0"/>
              </a:rPr>
              <a:t>computer</a:t>
            </a:r>
            <a:r>
              <a:rPr lang="de-AT" sz="2000" b="1" dirty="0">
                <a:ea typeface="Calibri" panose="020F0502020204030204" pitchFamily="34" charset="0"/>
              </a:rPr>
              <a:t>, smart TV, game </a:t>
            </a:r>
            <a:r>
              <a:rPr lang="de-AT" sz="2000" b="1" dirty="0" err="1">
                <a:ea typeface="Calibri" panose="020F0502020204030204" pitchFamily="34" charset="0"/>
              </a:rPr>
              <a:t>consoles</a:t>
            </a:r>
            <a:r>
              <a:rPr lang="de-AT" sz="2000" b="1" dirty="0">
                <a:ea typeface="Calibri" panose="020F0502020204030204" pitchFamily="34" charset="0"/>
              </a:rPr>
              <a:t>, etc.).</a:t>
            </a:r>
            <a:endParaRPr lang="de-AT" sz="2000" dirty="0">
              <a:effectLst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5400" dirty="0"/>
          </a:p>
        </p:txBody>
      </p:sp>
      <p:pic>
        <p:nvPicPr>
          <p:cNvPr id="5" name="Grafik 4" descr="Internet mit einfarbiger Füllung">
            <a:extLst>
              <a:ext uri="{FF2B5EF4-FFF2-40B4-BE49-F238E27FC236}">
                <a16:creationId xmlns:a16="http://schemas.microsoft.com/office/drawing/2014/main" id="{0E5CCF08-16EB-FE1D-1D6F-8C0CA116F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7773" y="4735746"/>
            <a:ext cx="1436454" cy="143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08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Internet mit einfarbiger Füllung">
            <a:extLst>
              <a:ext uri="{FF2B5EF4-FFF2-40B4-BE49-F238E27FC236}">
                <a16:creationId xmlns:a16="http://schemas.microsoft.com/office/drawing/2014/main" id="{61BE4C91-166C-D7D0-6C87-1E8E9F93F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5904" y="3466211"/>
            <a:ext cx="1374869" cy="13748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362B0BA-3C47-68A8-E508-D81CEB68F401}"/>
              </a:ext>
            </a:extLst>
          </p:cNvPr>
          <p:cNvSpPr txBox="1"/>
          <p:nvPr/>
        </p:nvSpPr>
        <p:spPr>
          <a:xfrm>
            <a:off x="1697784" y="2067359"/>
            <a:ext cx="8888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Poppins" pitchFamily="2" charset="77"/>
                <a:cs typeface="Poppins" pitchFamily="2" charset="77"/>
              </a:rPr>
              <a:t>On </a:t>
            </a:r>
            <a:r>
              <a:rPr lang="de-DE" sz="4000" b="1" dirty="0" err="1">
                <a:latin typeface="Poppins" pitchFamily="2" charset="77"/>
                <a:cs typeface="Poppins" pitchFamily="2" charset="77"/>
              </a:rPr>
              <a:t>average</a:t>
            </a:r>
            <a:r>
              <a:rPr lang="de-DE" sz="4000" b="1" dirty="0">
                <a:latin typeface="Poppins" pitchFamily="2" charset="77"/>
                <a:cs typeface="Poppins" pitchFamily="2" charset="77"/>
              </a:rPr>
              <a:t>, </a:t>
            </a:r>
            <a:r>
              <a:rPr lang="de-DE" sz="4000" b="1" dirty="0" err="1">
                <a:latin typeface="Poppins" pitchFamily="2" charset="77"/>
                <a:cs typeface="Poppins" pitchFamily="2" charset="77"/>
              </a:rPr>
              <a:t>people</a:t>
            </a:r>
            <a:r>
              <a:rPr lang="de-DE" sz="40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4000" b="1" dirty="0" err="1">
                <a:latin typeface="Poppins" pitchFamily="2" charset="77"/>
                <a:cs typeface="Poppins" pitchFamily="2" charset="77"/>
              </a:rPr>
              <a:t>are</a:t>
            </a:r>
            <a:r>
              <a:rPr lang="de-DE" sz="4000" b="1" dirty="0">
                <a:latin typeface="Poppins" pitchFamily="2" charset="77"/>
                <a:cs typeface="Poppins" pitchFamily="2" charset="77"/>
              </a:rPr>
              <a:t> online </a:t>
            </a:r>
            <a:r>
              <a:rPr lang="de-DE" sz="4000" b="1" dirty="0" err="1">
                <a:latin typeface="Poppins" pitchFamily="2" charset="77"/>
                <a:cs typeface="Poppins" pitchFamily="2" charset="77"/>
              </a:rPr>
              <a:t>for</a:t>
            </a:r>
            <a:r>
              <a:rPr lang="de-DE" sz="40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40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6 </a:t>
            </a:r>
            <a:r>
              <a:rPr lang="de-DE" sz="4000" b="1" dirty="0" err="1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hours</a:t>
            </a:r>
            <a:r>
              <a:rPr lang="de-DE" sz="40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 and 49 </a:t>
            </a:r>
            <a:r>
              <a:rPr lang="de-DE" sz="4000" b="1" dirty="0" err="1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minutes</a:t>
            </a:r>
            <a:r>
              <a:rPr lang="de-DE" sz="40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de-DE" sz="4000" b="1" dirty="0">
                <a:latin typeface="Poppins" pitchFamily="2" charset="77"/>
                <a:cs typeface="Poppins" pitchFamily="2" charset="77"/>
              </a:rPr>
              <a:t>a </a:t>
            </a:r>
            <a:r>
              <a:rPr lang="de-DE" sz="4000" b="1" dirty="0" err="1">
                <a:latin typeface="Poppins" pitchFamily="2" charset="77"/>
                <a:cs typeface="Poppins" pitchFamily="2" charset="77"/>
              </a:rPr>
              <a:t>day</a:t>
            </a:r>
            <a:r>
              <a:rPr lang="de-DE" sz="4000" b="1" dirty="0">
                <a:latin typeface="Poppins" pitchFamily="2" charset="77"/>
                <a:cs typeface="Poppins" pitchFamily="2" charset="77"/>
              </a:rPr>
              <a:t>.
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D5884A-D046-1670-48EC-F0816B086687}"/>
              </a:ext>
            </a:extLst>
          </p:cNvPr>
          <p:cNvSpPr txBox="1"/>
          <p:nvPr/>
        </p:nvSpPr>
        <p:spPr>
          <a:xfrm>
            <a:off x="1697784" y="5675810"/>
            <a:ext cx="508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Poppins" pitchFamily="2" charset="77"/>
                <a:cs typeface="Poppins" pitchFamily="2" charset="77"/>
              </a:rPr>
              <a:t>In Austria </a:t>
            </a:r>
            <a:r>
              <a:rPr lang="de-DE" dirty="0" err="1">
                <a:latin typeface="Poppins" pitchFamily="2" charset="77"/>
                <a:cs typeface="Poppins" pitchFamily="2" charset="77"/>
              </a:rPr>
              <a:t>it</a:t>
            </a:r>
            <a:r>
              <a:rPr lang="de-DE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dirty="0" err="1">
                <a:latin typeface="Poppins" pitchFamily="2" charset="77"/>
                <a:cs typeface="Poppins" pitchFamily="2" charset="77"/>
              </a:rPr>
              <a:t>is</a:t>
            </a:r>
            <a:r>
              <a:rPr lang="de-DE" dirty="0">
                <a:latin typeface="Poppins" pitchFamily="2" charset="77"/>
                <a:cs typeface="Poppins" pitchFamily="2" charset="77"/>
              </a:rPr>
              <a:t> 05:55 </a:t>
            </a:r>
            <a:r>
              <a:rPr lang="de-DE" dirty="0" err="1">
                <a:latin typeface="Poppins" pitchFamily="2" charset="77"/>
                <a:cs typeface="Poppins" pitchFamily="2" charset="77"/>
              </a:rPr>
              <a:t>hours</a:t>
            </a:r>
            <a:r>
              <a:rPr lang="de-DE" dirty="0">
                <a:latin typeface="Poppins" pitchFamily="2" charset="77"/>
                <a:cs typeface="Poppins" pitchFamily="2" charset="77"/>
              </a:rPr>
              <a:t> 
In Germany </a:t>
            </a:r>
            <a:r>
              <a:rPr lang="de-DE" dirty="0" err="1">
                <a:latin typeface="Poppins" pitchFamily="2" charset="77"/>
                <a:cs typeface="Poppins" pitchFamily="2" charset="77"/>
              </a:rPr>
              <a:t>it</a:t>
            </a:r>
            <a:r>
              <a:rPr lang="de-DE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dirty="0" err="1">
                <a:latin typeface="Poppins" pitchFamily="2" charset="77"/>
                <a:cs typeface="Poppins" pitchFamily="2" charset="77"/>
              </a:rPr>
              <a:t>is</a:t>
            </a:r>
            <a:r>
              <a:rPr lang="de-DE" dirty="0">
                <a:latin typeface="Poppins" pitchFamily="2" charset="77"/>
                <a:cs typeface="Poppins" pitchFamily="2" charset="77"/>
              </a:rPr>
              <a:t> 05:32 </a:t>
            </a:r>
            <a:r>
              <a:rPr lang="de-DE" dirty="0" err="1">
                <a:latin typeface="Poppins" pitchFamily="2" charset="77"/>
                <a:cs typeface="Poppins" pitchFamily="2" charset="77"/>
              </a:rPr>
              <a:t>hours</a:t>
            </a:r>
            <a:r>
              <a:rPr lang="de-DE" dirty="0">
                <a:latin typeface="Poppins" pitchFamily="2" charset="77"/>
                <a:cs typeface="Poppins" pitchFamily="2" charset="77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424323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362B0BA-3C47-68A8-E508-D81CEB68F401}"/>
              </a:ext>
            </a:extLst>
          </p:cNvPr>
          <p:cNvSpPr txBox="1"/>
          <p:nvPr/>
        </p:nvSpPr>
        <p:spPr>
          <a:xfrm>
            <a:off x="1112137" y="2105561"/>
            <a:ext cx="996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>
                <a:latin typeface="Poppins" pitchFamily="2" charset="77"/>
                <a:cs typeface="Poppins" pitchFamily="2" charset="77"/>
              </a:rPr>
              <a:t>Practical</a:t>
            </a:r>
            <a:r>
              <a:rPr lang="de-DE" sz="40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4000" b="1" dirty="0" err="1">
                <a:latin typeface="Poppins" pitchFamily="2" charset="77"/>
                <a:cs typeface="Poppins" pitchFamily="2" charset="77"/>
              </a:rPr>
              <a:t>task</a:t>
            </a:r>
            <a:r>
              <a:rPr lang="de-DE" sz="4000" b="1" dirty="0">
                <a:latin typeface="Poppins" pitchFamily="2" charset="77"/>
                <a:cs typeface="Poppins" pitchFamily="2" charset="77"/>
              </a:rPr>
              <a:t> – </a:t>
            </a:r>
            <a:r>
              <a:rPr lang="de-DE" sz="40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Green</a:t>
            </a:r>
            <a:r>
              <a:rPr lang="de-DE" sz="4000" b="1" dirty="0">
                <a:latin typeface="Poppins" pitchFamily="2" charset="77"/>
                <a:cs typeface="Poppins" pitchFamily="2" charset="77"/>
              </a:rPr>
              <a:t> Portfolio
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D5884A-D046-1670-48EC-F0816B086687}"/>
              </a:ext>
            </a:extLst>
          </p:cNvPr>
          <p:cNvSpPr txBox="1"/>
          <p:nvPr/>
        </p:nvSpPr>
        <p:spPr>
          <a:xfrm>
            <a:off x="1112137" y="2944906"/>
            <a:ext cx="933202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err="1">
                <a:latin typeface="Poppins" pitchFamily="2" charset="77"/>
                <a:cs typeface="Poppins" pitchFamily="2" charset="77"/>
              </a:rPr>
              <a:t>How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much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time do I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spend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on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my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mobile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phone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, on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the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Internet...?
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How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much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CO2 do all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these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devices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,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apps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consume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...?
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What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can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I do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about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de-AT" sz="2400" dirty="0" err="1">
                <a:latin typeface="Poppins" pitchFamily="2" charset="77"/>
                <a:cs typeface="Poppins" pitchFamily="2" charset="77"/>
              </a:rPr>
              <a:t>it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? </a:t>
            </a:r>
            <a:endParaRPr lang="de-DE" sz="24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583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Climate Killer AI?</a:t>
            </a:r>
          </a:p>
        </p:txBody>
      </p:sp>
      <p:pic>
        <p:nvPicPr>
          <p:cNvPr id="9" name="Inhaltsplatzhalter 8" descr="Gruppe mit einfarbiger Füllung">
            <a:extLst>
              <a:ext uri="{FF2B5EF4-FFF2-40B4-BE49-F238E27FC236}">
                <a16:creationId xmlns:a16="http://schemas.microsoft.com/office/drawing/2014/main" id="{840101BE-F547-B888-6054-3A51D97F5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62" y="2718243"/>
            <a:ext cx="2110934" cy="2110934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3934CA3-AD09-76D2-E36A-FD08E5CD7C9C}"/>
              </a:ext>
            </a:extLst>
          </p:cNvPr>
          <p:cNvSpPr txBox="1"/>
          <p:nvPr/>
        </p:nvSpPr>
        <p:spPr>
          <a:xfrm>
            <a:off x="759620" y="1762128"/>
            <a:ext cx="251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atin typeface="Poppins" pitchFamily="2" charset="77"/>
                <a:cs typeface="Poppins" pitchFamily="2" charset="77"/>
              </a:rPr>
              <a:t>total </a:t>
            </a:r>
            <a:r>
              <a:rPr lang="de-AT" sz="2400" b="1" dirty="0" err="1">
                <a:latin typeface="Poppins" pitchFamily="2" charset="77"/>
                <a:cs typeface="Poppins" pitchFamily="2" charset="77"/>
              </a:rPr>
              <a:t>population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F5D3FE-A05F-9A46-8714-AC8C693025A5}"/>
              </a:ext>
            </a:extLst>
          </p:cNvPr>
          <p:cNvSpPr txBox="1"/>
          <p:nvPr/>
        </p:nvSpPr>
        <p:spPr>
          <a:xfrm>
            <a:off x="960262" y="4954295"/>
            <a:ext cx="211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7.98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billion</a:t>
            </a:r>
            <a:r>
              <a:rPr lang="de-DE" sz="20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people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75FE92D-29E8-222D-2189-BD67E88A1F52}"/>
              </a:ext>
            </a:extLst>
          </p:cNvPr>
          <p:cNvSpPr txBox="1"/>
          <p:nvPr/>
        </p:nvSpPr>
        <p:spPr>
          <a:xfrm>
            <a:off x="4857751" y="2953747"/>
            <a:ext cx="56435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latin typeface="Poppins" pitchFamily="2" charset="77"/>
                <a:cs typeface="Poppins" pitchFamily="2" charset="77"/>
              </a:rPr>
              <a:t>How</a:t>
            </a:r>
            <a:r>
              <a:rPr lang="de-DE" sz="32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3200" b="1" dirty="0" err="1">
                <a:latin typeface="Poppins" pitchFamily="2" charset="77"/>
                <a:cs typeface="Poppins" pitchFamily="2" charset="77"/>
              </a:rPr>
              <a:t>many</a:t>
            </a:r>
            <a:r>
              <a:rPr lang="de-DE" sz="32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3200" b="1" dirty="0" err="1">
                <a:latin typeface="Poppins" pitchFamily="2" charset="77"/>
                <a:cs typeface="Poppins" pitchFamily="2" charset="77"/>
              </a:rPr>
              <a:t>people</a:t>
            </a:r>
            <a:r>
              <a:rPr lang="de-DE" sz="3200" b="1" dirty="0">
                <a:latin typeface="Poppins" pitchFamily="2" charset="77"/>
                <a:cs typeface="Poppins" pitchFamily="2" charset="77"/>
              </a:rPr>
              <a:t> in </a:t>
            </a:r>
            <a:r>
              <a:rPr lang="de-DE" sz="3200" b="1" dirty="0" err="1">
                <a:latin typeface="Poppins" pitchFamily="2" charset="77"/>
                <a:cs typeface="Poppins" pitchFamily="2" charset="77"/>
              </a:rPr>
              <a:t>the</a:t>
            </a:r>
            <a:r>
              <a:rPr lang="de-DE" sz="32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3200" b="1" dirty="0" err="1">
                <a:latin typeface="Poppins" pitchFamily="2" charset="77"/>
                <a:cs typeface="Poppins" pitchFamily="2" charset="77"/>
              </a:rPr>
              <a:t>world</a:t>
            </a:r>
            <a:r>
              <a:rPr lang="de-DE" sz="3200" b="1" dirty="0">
                <a:latin typeface="Poppins" pitchFamily="2" charset="77"/>
                <a:cs typeface="Poppins" pitchFamily="2" charset="77"/>
              </a:rPr>
              <a:t> own a </a:t>
            </a:r>
            <a:r>
              <a:rPr lang="de-DE" sz="3200" b="1" dirty="0" err="1">
                <a:latin typeface="Poppins" pitchFamily="2" charset="77"/>
                <a:cs typeface="Poppins" pitchFamily="2" charset="77"/>
              </a:rPr>
              <a:t>cell</a:t>
            </a:r>
            <a:r>
              <a:rPr lang="de-DE" sz="32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3200" b="1" dirty="0" err="1">
                <a:latin typeface="Poppins" pitchFamily="2" charset="77"/>
                <a:cs typeface="Poppins" pitchFamily="2" charset="77"/>
              </a:rPr>
              <a:t>phone</a:t>
            </a:r>
            <a:r>
              <a:rPr lang="de-DE" sz="3200" b="1" dirty="0">
                <a:latin typeface="Poppins" pitchFamily="2" charset="77"/>
                <a:cs typeface="Poppins" pitchFamily="2" charset="77"/>
              </a:rPr>
              <a:t>?</a:t>
            </a:r>
          </a:p>
          <a:p>
            <a:endParaRPr lang="de-DE" sz="2800" b="1" dirty="0">
              <a:latin typeface="Poppins" pitchFamily="2" charset="77"/>
              <a:cs typeface="Poppins" pitchFamily="2" charset="77"/>
            </a:endParaRPr>
          </a:p>
          <a:p>
            <a:r>
              <a:rPr lang="de-DE" sz="2400" b="1" dirty="0">
                <a:latin typeface="Poppins" pitchFamily="2" charset="77"/>
                <a:cs typeface="Poppins" pitchFamily="2" charset="77"/>
              </a:rPr>
              <a:t>Guess in </a:t>
            </a:r>
            <a:r>
              <a:rPr lang="de-DE" sz="2400" b="1" dirty="0" err="1">
                <a:latin typeface="Poppins" pitchFamily="2" charset="77"/>
                <a:cs typeface="Poppins" pitchFamily="2" charset="77"/>
              </a:rPr>
              <a:t>groups</a:t>
            </a:r>
            <a:r>
              <a:rPr lang="de-DE" sz="2400" b="1" dirty="0">
                <a:latin typeface="Poppins" pitchFamily="2" charset="77"/>
                <a:cs typeface="Poppins" pitchFamily="2" charset="77"/>
              </a:rPr>
              <a:t> and </a:t>
            </a:r>
            <a:r>
              <a:rPr lang="de-DE" sz="2400" b="1" dirty="0" err="1">
                <a:latin typeface="Poppins" pitchFamily="2" charset="77"/>
                <a:cs typeface="Poppins" pitchFamily="2" charset="77"/>
              </a:rPr>
              <a:t>write</a:t>
            </a:r>
            <a:r>
              <a:rPr lang="de-DE" sz="2400" b="1" dirty="0">
                <a:latin typeface="Poppins" pitchFamily="2" charset="77"/>
                <a:cs typeface="Poppins" pitchFamily="2" charset="77"/>
              </a:rPr>
              <a:t> down </a:t>
            </a:r>
            <a:r>
              <a:rPr lang="de-DE" sz="2400" b="1" dirty="0" err="1">
                <a:latin typeface="Poppins" pitchFamily="2" charset="77"/>
                <a:cs typeface="Poppins" pitchFamily="2" charset="77"/>
              </a:rPr>
              <a:t>the</a:t>
            </a:r>
            <a:r>
              <a:rPr lang="de-DE" sz="24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2400" b="1" dirty="0" err="1">
                <a:latin typeface="Poppins" pitchFamily="2" charset="77"/>
                <a:cs typeface="Poppins" pitchFamily="2" charset="77"/>
              </a:rPr>
              <a:t>number</a:t>
            </a:r>
            <a:r>
              <a:rPr lang="de-DE" sz="2400" b="1" dirty="0">
                <a:latin typeface="Poppins" pitchFamily="2" charset="77"/>
                <a:cs typeface="Poppins" pitchFamily="2" charset="77"/>
              </a:rPr>
              <a:t>!</a:t>
            </a:r>
            <a:endParaRPr lang="de-DE" b="1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37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Climate Killer AI?</a:t>
            </a:r>
            <a:endParaRPr lang="de-DE" dirty="0"/>
          </a:p>
        </p:txBody>
      </p:sp>
      <p:pic>
        <p:nvPicPr>
          <p:cNvPr id="9" name="Inhaltsplatzhalter 8" descr="Gruppe mit einfarbiger Füllung">
            <a:extLst>
              <a:ext uri="{FF2B5EF4-FFF2-40B4-BE49-F238E27FC236}">
                <a16:creationId xmlns:a16="http://schemas.microsoft.com/office/drawing/2014/main" id="{840101BE-F547-B888-6054-3A51D97F5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262" y="2718243"/>
            <a:ext cx="2110934" cy="2110934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3934CA3-AD09-76D2-E36A-FD08E5CD7C9C}"/>
              </a:ext>
            </a:extLst>
          </p:cNvPr>
          <p:cNvSpPr txBox="1"/>
          <p:nvPr/>
        </p:nvSpPr>
        <p:spPr>
          <a:xfrm>
            <a:off x="759620" y="1762128"/>
            <a:ext cx="251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atin typeface="Poppins" pitchFamily="2" charset="77"/>
                <a:cs typeface="Poppins" pitchFamily="2" charset="77"/>
              </a:rPr>
              <a:t>Total </a:t>
            </a:r>
            <a:r>
              <a:rPr lang="de-AT" sz="2400" b="1" dirty="0" err="1">
                <a:latin typeface="Poppins" pitchFamily="2" charset="77"/>
                <a:cs typeface="Poppins" pitchFamily="2" charset="77"/>
              </a:rPr>
              <a:t>population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F5D3FE-A05F-9A46-8714-AC8C693025A5}"/>
              </a:ext>
            </a:extLst>
          </p:cNvPr>
          <p:cNvSpPr txBox="1"/>
          <p:nvPr/>
        </p:nvSpPr>
        <p:spPr>
          <a:xfrm>
            <a:off x="960262" y="4954295"/>
            <a:ext cx="211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7.98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billion</a:t>
            </a:r>
            <a:r>
              <a:rPr lang="de-DE" sz="20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people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Grafik 3" descr="Smartphone mit einfarbiger Füllung">
            <a:extLst>
              <a:ext uri="{FF2B5EF4-FFF2-40B4-BE49-F238E27FC236}">
                <a16:creationId xmlns:a16="http://schemas.microsoft.com/office/drawing/2014/main" id="{2EA09D3B-9994-90A4-2E5D-3E7498275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2924" y="3040062"/>
            <a:ext cx="1443037" cy="14430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4533F87-42EF-FDFA-A75D-C438FDB1AF96}"/>
              </a:ext>
            </a:extLst>
          </p:cNvPr>
          <p:cNvSpPr txBox="1"/>
          <p:nvPr/>
        </p:nvSpPr>
        <p:spPr>
          <a:xfrm>
            <a:off x="3882626" y="1762128"/>
            <a:ext cx="238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Poppins" pitchFamily="2" charset="77"/>
                <a:cs typeface="Poppins" pitchFamily="2" charset="77"/>
              </a:rPr>
              <a:t>Mobile </a:t>
            </a:r>
            <a:r>
              <a:rPr lang="de-DE" sz="2400" b="1" dirty="0" err="1">
                <a:latin typeface="Poppins" pitchFamily="2" charset="77"/>
                <a:cs typeface="Poppins" pitchFamily="2" charset="77"/>
              </a:rPr>
              <a:t>phone</a:t>
            </a:r>
            <a:r>
              <a:rPr lang="de-DE" sz="24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2400" b="1" dirty="0" err="1">
                <a:latin typeface="Poppins" pitchFamily="2" charset="77"/>
                <a:cs typeface="Poppins" pitchFamily="2" charset="77"/>
              </a:rPr>
              <a:t>owners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474017C-261D-20B3-643B-0DA216E19666}"/>
              </a:ext>
            </a:extLst>
          </p:cNvPr>
          <p:cNvSpPr txBox="1"/>
          <p:nvPr/>
        </p:nvSpPr>
        <p:spPr>
          <a:xfrm>
            <a:off x="3882626" y="4954295"/>
            <a:ext cx="221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5.34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billion</a:t>
            </a:r>
            <a:r>
              <a:rPr lang="de-DE" sz="20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people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E6DA15D-1068-D16B-7C48-EFACD733DC49}"/>
              </a:ext>
            </a:extLst>
          </p:cNvPr>
          <p:cNvSpPr txBox="1"/>
          <p:nvPr/>
        </p:nvSpPr>
        <p:spPr>
          <a:xfrm>
            <a:off x="3967754" y="5662181"/>
            <a:ext cx="22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Poppins" pitchFamily="2" charset="77"/>
                <a:cs typeface="Poppins" pitchFamily="2" charset="77"/>
              </a:rPr>
              <a:t>66.9% </a:t>
            </a:r>
            <a:r>
              <a:rPr lang="de-DE" sz="1400" b="1" dirty="0" err="1">
                <a:latin typeface="Poppins" pitchFamily="2" charset="77"/>
                <a:cs typeface="Poppins" pitchFamily="2" charset="77"/>
              </a:rPr>
              <a:t>of</a:t>
            </a:r>
            <a:r>
              <a:rPr lang="de-DE" sz="14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1400" b="1" dirty="0" err="1">
                <a:latin typeface="Poppins" pitchFamily="2" charset="77"/>
                <a:cs typeface="Poppins" pitchFamily="2" charset="77"/>
              </a:rPr>
              <a:t>the</a:t>
            </a:r>
            <a:r>
              <a:rPr lang="de-DE" sz="1400" b="1" dirty="0">
                <a:latin typeface="Poppins" pitchFamily="2" charset="77"/>
                <a:cs typeface="Poppins" pitchFamily="2" charset="77"/>
              </a:rPr>
              <a:t> total </a:t>
            </a:r>
            <a:r>
              <a:rPr lang="de-DE" sz="1400" b="1" dirty="0" err="1">
                <a:latin typeface="Poppins" pitchFamily="2" charset="77"/>
                <a:cs typeface="Poppins" pitchFamily="2" charset="77"/>
              </a:rPr>
              <a:t>population</a:t>
            </a:r>
            <a:endParaRPr lang="de-DE" sz="1400" b="1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1036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Climate Killer AI?</a:t>
            </a:r>
            <a:endParaRPr lang="de-DE" dirty="0"/>
          </a:p>
        </p:txBody>
      </p:sp>
      <p:pic>
        <p:nvPicPr>
          <p:cNvPr id="9" name="Inhaltsplatzhalter 8" descr="Gruppe mit einfarbiger Füllung">
            <a:extLst>
              <a:ext uri="{FF2B5EF4-FFF2-40B4-BE49-F238E27FC236}">
                <a16:creationId xmlns:a16="http://schemas.microsoft.com/office/drawing/2014/main" id="{840101BE-F547-B888-6054-3A51D97F5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262" y="2718243"/>
            <a:ext cx="2110934" cy="2110934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3934CA3-AD09-76D2-E36A-FD08E5CD7C9C}"/>
              </a:ext>
            </a:extLst>
          </p:cNvPr>
          <p:cNvSpPr txBox="1"/>
          <p:nvPr/>
        </p:nvSpPr>
        <p:spPr>
          <a:xfrm>
            <a:off x="759620" y="1762128"/>
            <a:ext cx="251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atin typeface="Poppins" pitchFamily="2" charset="77"/>
                <a:cs typeface="Poppins" pitchFamily="2" charset="77"/>
              </a:rPr>
              <a:t>total </a:t>
            </a:r>
            <a:r>
              <a:rPr lang="de-AT" sz="2400" b="1" dirty="0" err="1">
                <a:latin typeface="Poppins" pitchFamily="2" charset="77"/>
                <a:cs typeface="Poppins" pitchFamily="2" charset="77"/>
              </a:rPr>
              <a:t>population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F5D3FE-A05F-9A46-8714-AC8C693025A5}"/>
              </a:ext>
            </a:extLst>
          </p:cNvPr>
          <p:cNvSpPr txBox="1"/>
          <p:nvPr/>
        </p:nvSpPr>
        <p:spPr>
          <a:xfrm>
            <a:off x="960262" y="4954295"/>
            <a:ext cx="211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7.98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billion</a:t>
            </a:r>
            <a:r>
              <a:rPr lang="de-DE" sz="20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people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Grafik 3" descr="Smartphone mit einfarbiger Füllung">
            <a:extLst>
              <a:ext uri="{FF2B5EF4-FFF2-40B4-BE49-F238E27FC236}">
                <a16:creationId xmlns:a16="http://schemas.microsoft.com/office/drawing/2014/main" id="{2EA09D3B-9994-90A4-2E5D-3E7498275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2924" y="3040062"/>
            <a:ext cx="1443037" cy="14430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4533F87-42EF-FDFA-A75D-C438FDB1AF96}"/>
              </a:ext>
            </a:extLst>
          </p:cNvPr>
          <p:cNvSpPr txBox="1"/>
          <p:nvPr/>
        </p:nvSpPr>
        <p:spPr>
          <a:xfrm>
            <a:off x="3882626" y="1762128"/>
            <a:ext cx="238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Poppins" pitchFamily="2" charset="77"/>
                <a:cs typeface="Poppins" pitchFamily="2" charset="77"/>
              </a:rPr>
              <a:t>Mobile </a:t>
            </a:r>
            <a:r>
              <a:rPr lang="de-DE" sz="2400" b="1" dirty="0" err="1">
                <a:latin typeface="Poppins" pitchFamily="2" charset="77"/>
                <a:cs typeface="Poppins" pitchFamily="2" charset="77"/>
              </a:rPr>
              <a:t>phone</a:t>
            </a:r>
            <a:r>
              <a:rPr lang="de-DE" sz="24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2400" b="1" dirty="0" err="1">
                <a:latin typeface="Poppins" pitchFamily="2" charset="77"/>
                <a:cs typeface="Poppins" pitchFamily="2" charset="77"/>
              </a:rPr>
              <a:t>owners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474017C-261D-20B3-643B-0DA216E19666}"/>
              </a:ext>
            </a:extLst>
          </p:cNvPr>
          <p:cNvSpPr txBox="1"/>
          <p:nvPr/>
        </p:nvSpPr>
        <p:spPr>
          <a:xfrm>
            <a:off x="3882626" y="4954295"/>
            <a:ext cx="221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5.34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billion</a:t>
            </a:r>
            <a:r>
              <a:rPr lang="de-DE" sz="20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people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E6DA15D-1068-D16B-7C48-EFACD733DC49}"/>
              </a:ext>
            </a:extLst>
          </p:cNvPr>
          <p:cNvSpPr txBox="1"/>
          <p:nvPr/>
        </p:nvSpPr>
        <p:spPr>
          <a:xfrm>
            <a:off x="3967754" y="5662181"/>
            <a:ext cx="22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Poppins" pitchFamily="2" charset="77"/>
                <a:cs typeface="Poppins" pitchFamily="2" charset="77"/>
              </a:rPr>
              <a:t>66.9% </a:t>
            </a:r>
            <a:r>
              <a:rPr lang="de-DE" sz="1400" b="1" dirty="0" err="1">
                <a:latin typeface="Poppins" pitchFamily="2" charset="77"/>
                <a:cs typeface="Poppins" pitchFamily="2" charset="77"/>
              </a:rPr>
              <a:t>of</a:t>
            </a:r>
            <a:r>
              <a:rPr lang="de-DE" sz="14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1400" b="1" dirty="0" err="1">
                <a:latin typeface="Poppins" pitchFamily="2" charset="77"/>
                <a:cs typeface="Poppins" pitchFamily="2" charset="77"/>
              </a:rPr>
              <a:t>the</a:t>
            </a:r>
            <a:r>
              <a:rPr lang="de-DE" sz="1400" b="1" dirty="0">
                <a:latin typeface="Poppins" pitchFamily="2" charset="77"/>
                <a:cs typeface="Poppins" pitchFamily="2" charset="77"/>
              </a:rPr>
              <a:t> total </a:t>
            </a:r>
            <a:r>
              <a:rPr lang="de-DE" sz="1400" b="1" dirty="0" err="1">
                <a:latin typeface="Poppins" pitchFamily="2" charset="77"/>
                <a:cs typeface="Poppins" pitchFamily="2" charset="77"/>
              </a:rPr>
              <a:t>population</a:t>
            </a:r>
            <a:endParaRPr lang="de-DE" sz="1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73597F-A99B-E5BC-9B87-6F465A65B2FC}"/>
              </a:ext>
            </a:extLst>
          </p:cNvPr>
          <p:cNvSpPr txBox="1"/>
          <p:nvPr/>
        </p:nvSpPr>
        <p:spPr>
          <a:xfrm>
            <a:off x="6643689" y="2593125"/>
            <a:ext cx="45529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Poppins" pitchFamily="2" charset="77"/>
                <a:cs typeface="Poppins" pitchFamily="2" charset="77"/>
              </a:rPr>
              <a:t>Wie viele Menschen benutzen das Internet?</a:t>
            </a:r>
          </a:p>
          <a:p>
            <a:endParaRPr lang="de-DE" sz="2800" b="1" dirty="0">
              <a:latin typeface="Poppins" pitchFamily="2" charset="77"/>
              <a:cs typeface="Poppins" pitchFamily="2" charset="77"/>
            </a:endParaRPr>
          </a:p>
          <a:p>
            <a:r>
              <a:rPr lang="de-DE" sz="2000" b="1" dirty="0">
                <a:latin typeface="Poppins" pitchFamily="2" charset="77"/>
                <a:cs typeface="Poppins" pitchFamily="2" charset="77"/>
              </a:rPr>
              <a:t>Schätzt in Gruppen und schreibt die Zahl auf!</a:t>
            </a:r>
          </a:p>
        </p:txBody>
      </p:sp>
    </p:spTree>
    <p:extLst>
      <p:ext uri="{BB962C8B-B14F-4D97-AF65-F5344CB8AC3E}">
        <p14:creationId xmlns:p14="http://schemas.microsoft.com/office/powerpoint/2010/main" val="36557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Climate Killer AI?</a:t>
            </a:r>
            <a:endParaRPr lang="de-DE" dirty="0"/>
          </a:p>
        </p:txBody>
      </p:sp>
      <p:pic>
        <p:nvPicPr>
          <p:cNvPr id="9" name="Inhaltsplatzhalter 8" descr="Gruppe mit einfarbiger Füllung">
            <a:extLst>
              <a:ext uri="{FF2B5EF4-FFF2-40B4-BE49-F238E27FC236}">
                <a16:creationId xmlns:a16="http://schemas.microsoft.com/office/drawing/2014/main" id="{840101BE-F547-B888-6054-3A51D97F5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262" y="2718243"/>
            <a:ext cx="2110934" cy="2110934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3934CA3-AD09-76D2-E36A-FD08E5CD7C9C}"/>
              </a:ext>
            </a:extLst>
          </p:cNvPr>
          <p:cNvSpPr txBox="1"/>
          <p:nvPr/>
        </p:nvSpPr>
        <p:spPr>
          <a:xfrm>
            <a:off x="759620" y="1762128"/>
            <a:ext cx="251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atin typeface="Poppins" pitchFamily="2" charset="77"/>
                <a:cs typeface="Poppins" pitchFamily="2" charset="77"/>
              </a:rPr>
              <a:t>total </a:t>
            </a:r>
            <a:r>
              <a:rPr lang="de-AT" sz="2400" b="1" dirty="0" err="1">
                <a:latin typeface="Poppins" pitchFamily="2" charset="77"/>
                <a:cs typeface="Poppins" pitchFamily="2" charset="77"/>
              </a:rPr>
              <a:t>population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F5D3FE-A05F-9A46-8714-AC8C693025A5}"/>
              </a:ext>
            </a:extLst>
          </p:cNvPr>
          <p:cNvSpPr txBox="1"/>
          <p:nvPr/>
        </p:nvSpPr>
        <p:spPr>
          <a:xfrm>
            <a:off x="960262" y="4954295"/>
            <a:ext cx="211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7.98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billion</a:t>
            </a:r>
            <a:r>
              <a:rPr lang="de-DE" sz="20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people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Grafik 3" descr="Smartphone mit einfarbiger Füllung">
            <a:extLst>
              <a:ext uri="{FF2B5EF4-FFF2-40B4-BE49-F238E27FC236}">
                <a16:creationId xmlns:a16="http://schemas.microsoft.com/office/drawing/2014/main" id="{2EA09D3B-9994-90A4-2E5D-3E7498275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2924" y="3040062"/>
            <a:ext cx="1443037" cy="14430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4533F87-42EF-FDFA-A75D-C438FDB1AF96}"/>
              </a:ext>
            </a:extLst>
          </p:cNvPr>
          <p:cNvSpPr txBox="1"/>
          <p:nvPr/>
        </p:nvSpPr>
        <p:spPr>
          <a:xfrm>
            <a:off x="3882626" y="1762128"/>
            <a:ext cx="238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Poppins" pitchFamily="2" charset="77"/>
                <a:cs typeface="Poppins" pitchFamily="2" charset="77"/>
              </a:rPr>
              <a:t>Mobile </a:t>
            </a:r>
            <a:r>
              <a:rPr lang="de-DE" sz="2400" b="1" dirty="0" err="1">
                <a:latin typeface="Poppins" pitchFamily="2" charset="77"/>
                <a:cs typeface="Poppins" pitchFamily="2" charset="77"/>
              </a:rPr>
              <a:t>phone</a:t>
            </a:r>
            <a:r>
              <a:rPr lang="de-DE" sz="24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2400" b="1" dirty="0" err="1">
                <a:latin typeface="Poppins" pitchFamily="2" charset="77"/>
                <a:cs typeface="Poppins" pitchFamily="2" charset="77"/>
              </a:rPr>
              <a:t>owners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474017C-261D-20B3-643B-0DA216E19666}"/>
              </a:ext>
            </a:extLst>
          </p:cNvPr>
          <p:cNvSpPr txBox="1"/>
          <p:nvPr/>
        </p:nvSpPr>
        <p:spPr>
          <a:xfrm>
            <a:off x="3882626" y="4954295"/>
            <a:ext cx="221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5.34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billion</a:t>
            </a:r>
            <a:r>
              <a:rPr lang="de-DE" sz="20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people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E6DA15D-1068-D16B-7C48-EFACD733DC49}"/>
              </a:ext>
            </a:extLst>
          </p:cNvPr>
          <p:cNvSpPr txBox="1"/>
          <p:nvPr/>
        </p:nvSpPr>
        <p:spPr>
          <a:xfrm>
            <a:off x="3967754" y="5662181"/>
            <a:ext cx="22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Poppins" pitchFamily="2" charset="77"/>
                <a:cs typeface="Poppins" pitchFamily="2" charset="77"/>
              </a:rPr>
              <a:t>66.9% </a:t>
            </a:r>
            <a:r>
              <a:rPr lang="de-DE" sz="1400" b="1" dirty="0" err="1">
                <a:latin typeface="Poppins" pitchFamily="2" charset="77"/>
                <a:cs typeface="Poppins" pitchFamily="2" charset="77"/>
              </a:rPr>
              <a:t>of</a:t>
            </a:r>
            <a:r>
              <a:rPr lang="de-DE" sz="14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1400" b="1" dirty="0" err="1">
                <a:latin typeface="Poppins" pitchFamily="2" charset="77"/>
                <a:cs typeface="Poppins" pitchFamily="2" charset="77"/>
              </a:rPr>
              <a:t>the</a:t>
            </a:r>
            <a:r>
              <a:rPr lang="de-DE" sz="1400" b="1" dirty="0">
                <a:latin typeface="Poppins" pitchFamily="2" charset="77"/>
                <a:cs typeface="Poppins" pitchFamily="2" charset="77"/>
              </a:rPr>
              <a:t> total </a:t>
            </a:r>
            <a:r>
              <a:rPr lang="de-DE" sz="1400" b="1" dirty="0" err="1">
                <a:latin typeface="Poppins" pitchFamily="2" charset="77"/>
                <a:cs typeface="Poppins" pitchFamily="2" charset="77"/>
              </a:rPr>
              <a:t>population</a:t>
            </a:r>
            <a:endParaRPr lang="de-DE" sz="1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481769A-A4E4-1DC7-1CB0-58C2581C199D}"/>
              </a:ext>
            </a:extLst>
          </p:cNvPr>
          <p:cNvSpPr txBox="1"/>
          <p:nvPr/>
        </p:nvSpPr>
        <p:spPr>
          <a:xfrm>
            <a:off x="7163989" y="1762127"/>
            <a:ext cx="238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Poppins" pitchFamily="2" charset="77"/>
                <a:cs typeface="Poppins" pitchFamily="2" charset="77"/>
              </a:rPr>
              <a:t>Internet-</a:t>
            </a:r>
          </a:p>
          <a:p>
            <a:pPr algn="ctr"/>
            <a:r>
              <a:rPr lang="de-DE" sz="2400" b="1" dirty="0" err="1">
                <a:latin typeface="Poppins" pitchFamily="2" charset="77"/>
                <a:cs typeface="Poppins" pitchFamily="2" charset="77"/>
              </a:rPr>
              <a:t>user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" name="Grafik 11" descr="Internet mit einfarbiger Füllung">
            <a:extLst>
              <a:ext uri="{FF2B5EF4-FFF2-40B4-BE49-F238E27FC236}">
                <a16:creationId xmlns:a16="http://schemas.microsoft.com/office/drawing/2014/main" id="{D4405A3F-D83E-3A73-C6AF-386B52537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0218" y="2939315"/>
            <a:ext cx="1731172" cy="173117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D9E27B3-AED5-8D8F-E1C2-64E833D81D8B}"/>
              </a:ext>
            </a:extLst>
          </p:cNvPr>
          <p:cNvSpPr txBox="1"/>
          <p:nvPr/>
        </p:nvSpPr>
        <p:spPr>
          <a:xfrm>
            <a:off x="7249117" y="4954295"/>
            <a:ext cx="221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5.03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billion</a:t>
            </a:r>
            <a:r>
              <a:rPr lang="de-DE" sz="20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2000" b="1" dirty="0" err="1">
                <a:latin typeface="Poppins" pitchFamily="2" charset="77"/>
                <a:cs typeface="Poppins" pitchFamily="2" charset="77"/>
              </a:rPr>
              <a:t>people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FAF674E-7F4B-D9B5-83F7-DABFAE10CA91}"/>
              </a:ext>
            </a:extLst>
          </p:cNvPr>
          <p:cNvSpPr txBox="1"/>
          <p:nvPr/>
        </p:nvSpPr>
        <p:spPr>
          <a:xfrm>
            <a:off x="7249117" y="5662181"/>
            <a:ext cx="22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Poppins" pitchFamily="2" charset="77"/>
                <a:cs typeface="Poppins" pitchFamily="2" charset="77"/>
              </a:rPr>
              <a:t>63.1% </a:t>
            </a:r>
            <a:r>
              <a:rPr lang="de-DE" sz="1400" b="1" dirty="0" err="1">
                <a:latin typeface="Poppins" pitchFamily="2" charset="77"/>
                <a:cs typeface="Poppins" pitchFamily="2" charset="77"/>
              </a:rPr>
              <a:t>of</a:t>
            </a:r>
            <a:r>
              <a:rPr lang="de-DE" sz="14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1400" b="1" dirty="0" err="1">
                <a:latin typeface="Poppins" pitchFamily="2" charset="77"/>
                <a:cs typeface="Poppins" pitchFamily="2" charset="77"/>
              </a:rPr>
              <a:t>the</a:t>
            </a:r>
            <a:r>
              <a:rPr lang="de-DE" sz="1400" b="1" dirty="0">
                <a:latin typeface="Poppins" pitchFamily="2" charset="77"/>
                <a:cs typeface="Poppins" pitchFamily="2" charset="77"/>
              </a:rPr>
              <a:t> total </a:t>
            </a:r>
            <a:r>
              <a:rPr lang="de-DE" sz="1400" b="1" dirty="0" err="1">
                <a:latin typeface="Poppins" pitchFamily="2" charset="77"/>
                <a:cs typeface="Poppins" pitchFamily="2" charset="77"/>
              </a:rPr>
              <a:t>population</a:t>
            </a:r>
            <a:endParaRPr lang="de-DE" sz="1400" b="1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52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Climate Killer AI?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763" y="2519128"/>
            <a:ext cx="9693408" cy="2841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dirty="0"/>
              <a:t>But </a:t>
            </a:r>
            <a:r>
              <a:rPr lang="de-DE" sz="4000" b="1" dirty="0" err="1"/>
              <a:t>what</a:t>
            </a:r>
            <a:r>
              <a:rPr lang="de-DE" sz="4000" b="1" dirty="0"/>
              <a:t> </a:t>
            </a:r>
            <a:r>
              <a:rPr lang="de-DE" sz="4000" b="1" dirty="0" err="1"/>
              <a:t>does</a:t>
            </a:r>
            <a:r>
              <a:rPr lang="de-DE" sz="4000" b="1" dirty="0"/>
              <a:t> </a:t>
            </a:r>
            <a:r>
              <a:rPr lang="de-DE" sz="4000" b="1" dirty="0" err="1"/>
              <a:t>using</a:t>
            </a:r>
            <a:r>
              <a:rPr lang="de-DE" sz="4000" b="1" dirty="0"/>
              <a:t> </a:t>
            </a:r>
            <a:r>
              <a:rPr lang="de-DE" sz="4000" b="1" dirty="0" err="1">
                <a:solidFill>
                  <a:schemeClr val="accent4"/>
                </a:solidFill>
              </a:rPr>
              <a:t>smartphones</a:t>
            </a:r>
            <a:r>
              <a:rPr lang="de-DE" sz="4000" b="1" dirty="0"/>
              <a:t> and </a:t>
            </a:r>
            <a:r>
              <a:rPr lang="de-DE" sz="4000" b="1" dirty="0" err="1">
                <a:solidFill>
                  <a:schemeClr val="accent4"/>
                </a:solidFill>
              </a:rPr>
              <a:t>computers</a:t>
            </a:r>
            <a:r>
              <a:rPr lang="de-DE" sz="4000" b="1" dirty="0"/>
              <a:t> </a:t>
            </a:r>
            <a:r>
              <a:rPr lang="de-DE" sz="4000" b="1" dirty="0" err="1"/>
              <a:t>have</a:t>
            </a:r>
            <a:r>
              <a:rPr lang="de-DE" sz="4000" b="1" dirty="0"/>
              <a:t> </a:t>
            </a:r>
            <a:r>
              <a:rPr lang="de-DE" sz="4000" b="1" dirty="0" err="1"/>
              <a:t>to</a:t>
            </a:r>
            <a:r>
              <a:rPr lang="de-DE" sz="4000" b="1" dirty="0"/>
              <a:t> do </a:t>
            </a:r>
            <a:r>
              <a:rPr lang="de-DE" sz="4000" b="1" dirty="0" err="1"/>
              <a:t>with</a:t>
            </a:r>
            <a:r>
              <a:rPr lang="de-DE" sz="4000" b="1" dirty="0"/>
              <a:t> </a:t>
            </a:r>
            <a:r>
              <a:rPr lang="de-DE" sz="4000" b="1" dirty="0">
                <a:solidFill>
                  <a:schemeClr val="accent1"/>
                </a:solidFill>
              </a:rPr>
              <a:t>environmental </a:t>
            </a:r>
            <a:r>
              <a:rPr lang="de-DE" sz="4000" b="1" dirty="0" err="1">
                <a:solidFill>
                  <a:schemeClr val="accent1"/>
                </a:solidFill>
              </a:rPr>
              <a:t>protection</a:t>
            </a:r>
            <a:r>
              <a:rPr lang="de-DE" sz="4000" b="1" dirty="0">
                <a:solidFill>
                  <a:schemeClr val="accent1"/>
                </a:solidFill>
              </a:rPr>
              <a:t> </a:t>
            </a:r>
            <a:r>
              <a:rPr lang="de-DE" sz="4000" b="1" dirty="0"/>
              <a:t>and </a:t>
            </a:r>
            <a:r>
              <a:rPr lang="de-DE" sz="4000" b="1" dirty="0" err="1">
                <a:solidFill>
                  <a:schemeClr val="accent1"/>
                </a:solidFill>
              </a:rPr>
              <a:t>climate</a:t>
            </a:r>
            <a:r>
              <a:rPr lang="de-DE" sz="4000" b="1" dirty="0">
                <a:solidFill>
                  <a:schemeClr val="accent1"/>
                </a:solidFill>
              </a:rPr>
              <a:t> </a:t>
            </a:r>
            <a:r>
              <a:rPr lang="de-DE" sz="4000" b="1" dirty="0" err="1">
                <a:solidFill>
                  <a:schemeClr val="accent1"/>
                </a:solidFill>
              </a:rPr>
              <a:t>change</a:t>
            </a:r>
            <a:r>
              <a:rPr lang="de-DE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856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59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822" y="178560"/>
            <a:ext cx="10515600" cy="16578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5400" dirty="0">
                <a:solidFill>
                  <a:schemeClr val="tx2"/>
                </a:solidFill>
              </a:rPr>
              <a:t>Climate Killer AI?</a:t>
            </a:r>
            <a:endParaRPr lang="en-US" sz="5200" kern="1200" dirty="0">
              <a:solidFill>
                <a:schemeClr val="tx1"/>
              </a:solidFill>
            </a:endParaRPr>
          </a:p>
        </p:txBody>
      </p:sp>
      <p:pic>
        <p:nvPicPr>
          <p:cNvPr id="1036" name="Picture 12" descr="traffic light sign underwater">
            <a:extLst>
              <a:ext uri="{FF2B5EF4-FFF2-40B4-BE49-F238E27FC236}">
                <a16:creationId xmlns:a16="http://schemas.microsoft.com/office/drawing/2014/main" id="{271F39D0-F8BA-9CE6-048A-D12694667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0" r="2" b="15934"/>
          <a:stretch/>
        </p:blipFill>
        <p:spPr bwMode="auto">
          <a:xfrm>
            <a:off x="198742" y="2028574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Photo of Brown Bare Tree on Brown Surface during Daytime Stock Photo">
            <a:extLst>
              <a:ext uri="{FF2B5EF4-FFF2-40B4-BE49-F238E27FC236}">
                <a16:creationId xmlns:a16="http://schemas.microsoft.com/office/drawing/2014/main" id="{7E3CE394-1945-8C39-3D3F-FB92D7E98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 r="2" b="2837"/>
          <a:stretch/>
        </p:blipFill>
        <p:spPr bwMode="auto">
          <a:xfrm>
            <a:off x="4208848" y="2028574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arbage near forest">
            <a:extLst>
              <a:ext uri="{FF2B5EF4-FFF2-40B4-BE49-F238E27FC236}">
                <a16:creationId xmlns:a16="http://schemas.microsoft.com/office/drawing/2014/main" id="{E5E3AA34-0C17-1C21-8933-1D55B83AF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4" r="2" b="2"/>
          <a:stretch/>
        </p:blipFill>
        <p:spPr bwMode="auto">
          <a:xfrm>
            <a:off x="8184248" y="2021786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Electric Towers during Golden Hour Stock Photo">
            <a:extLst>
              <a:ext uri="{FF2B5EF4-FFF2-40B4-BE49-F238E27FC236}">
                <a16:creationId xmlns:a16="http://schemas.microsoft.com/office/drawing/2014/main" id="{46B01150-CDA1-6BA0-B84F-CEBDFEDA0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 r="2" b="2"/>
          <a:stretch/>
        </p:blipFill>
        <p:spPr bwMode="auto">
          <a:xfrm>
            <a:off x="185394" y="4257335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lhouette of trees during sunset">
            <a:extLst>
              <a:ext uri="{FF2B5EF4-FFF2-40B4-BE49-F238E27FC236}">
                <a16:creationId xmlns:a16="http://schemas.microsoft.com/office/drawing/2014/main" id="{F9E4A119-F679-DCC5-A610-DA69F30F1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 r="2" b="2"/>
          <a:stretch/>
        </p:blipFill>
        <p:spPr bwMode="auto">
          <a:xfrm>
            <a:off x="4195500" y="4257335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Women holding Campaign Posters Stock Photo">
            <a:extLst>
              <a:ext uri="{FF2B5EF4-FFF2-40B4-BE49-F238E27FC236}">
                <a16:creationId xmlns:a16="http://schemas.microsoft.com/office/drawing/2014/main" id="{9DFC1ADE-18BB-CE15-C901-F64F5470B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488"/>
          <a:stretch/>
        </p:blipFill>
        <p:spPr bwMode="auto">
          <a:xfrm>
            <a:off x="8170900" y="4250547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D2945B5-C514-79A5-35FF-3B3EE4B8E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394" y="327852"/>
            <a:ext cx="13589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24" y="365125"/>
            <a:ext cx="8260975" cy="132556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Climate Killer AI?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63" y="1889915"/>
            <a:ext cx="9648825" cy="3468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/>
              <a:t>Not </a:t>
            </a:r>
            <a:r>
              <a:rPr lang="de-DE" sz="3600" dirty="0" err="1"/>
              <a:t>only</a:t>
            </a:r>
            <a:r>
              <a:rPr lang="de-DE" sz="3600" dirty="0"/>
              <a:t> </a:t>
            </a:r>
            <a:r>
              <a:rPr lang="de-DE" sz="3600" dirty="0" err="1"/>
              <a:t>driving</a:t>
            </a:r>
            <a:r>
              <a:rPr lang="de-DE" sz="3600" dirty="0"/>
              <a:t> a </a:t>
            </a:r>
            <a:r>
              <a:rPr lang="de-DE" sz="3600" dirty="0" err="1"/>
              <a:t>car</a:t>
            </a:r>
            <a:r>
              <a:rPr lang="de-DE" sz="3600" dirty="0"/>
              <a:t> and </a:t>
            </a:r>
            <a:r>
              <a:rPr lang="de-DE" sz="3600" dirty="0" err="1"/>
              <a:t>traveling</a:t>
            </a:r>
            <a:r>
              <a:rPr lang="de-DE" sz="3600" dirty="0"/>
              <a:t> </a:t>
            </a:r>
            <a:r>
              <a:rPr lang="de-DE" sz="3600" dirty="0" err="1"/>
              <a:t>by</a:t>
            </a:r>
            <a:r>
              <a:rPr lang="de-DE" sz="3600" dirty="0"/>
              <a:t> plane </a:t>
            </a:r>
            <a:r>
              <a:rPr lang="de-DE" sz="3600" dirty="0" err="1"/>
              <a:t>is</a:t>
            </a:r>
            <a:r>
              <a:rPr lang="de-DE" sz="3600" dirty="0"/>
              <a:t> </a:t>
            </a:r>
            <a:r>
              <a:rPr lang="de-DE" sz="3600" dirty="0" err="1"/>
              <a:t>harmful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environment</a:t>
            </a:r>
            <a:r>
              <a:rPr lang="de-DE" sz="3600" dirty="0"/>
              <a:t>!</a:t>
            </a:r>
          </a:p>
          <a:p>
            <a:pPr marL="0" indent="0" algn="ctr">
              <a:buNone/>
            </a:pPr>
            <a:endParaRPr lang="de-DE" sz="3600" dirty="0"/>
          </a:p>
          <a:p>
            <a:pPr marL="0" indent="0" algn="ctr">
              <a:buNone/>
            </a:pPr>
            <a:r>
              <a:rPr lang="de-DE" sz="3600" dirty="0"/>
              <a:t>The </a:t>
            </a:r>
            <a:r>
              <a:rPr lang="de-DE" sz="3600" dirty="0" err="1"/>
              <a:t>emission</a:t>
            </a:r>
            <a:r>
              <a:rPr lang="de-DE" sz="3600" dirty="0"/>
              <a:t> rate in </a:t>
            </a:r>
            <a:r>
              <a:rPr lang="de-DE" sz="3600" dirty="0" err="1"/>
              <a:t>information</a:t>
            </a:r>
            <a:r>
              <a:rPr lang="de-DE" sz="3600" dirty="0"/>
              <a:t> </a:t>
            </a:r>
            <a:r>
              <a:rPr lang="de-DE" sz="3600" dirty="0" err="1"/>
              <a:t>technology</a:t>
            </a:r>
            <a:r>
              <a:rPr lang="de-DE" sz="3600" dirty="0"/>
              <a:t> </a:t>
            </a:r>
            <a:r>
              <a:rPr lang="de-DE" sz="3600" dirty="0" err="1"/>
              <a:t>has</a:t>
            </a:r>
            <a:r>
              <a:rPr lang="de-DE" sz="3600" dirty="0"/>
              <a:t> </a:t>
            </a:r>
            <a:r>
              <a:rPr lang="de-DE" sz="3600" dirty="0" err="1"/>
              <a:t>already</a:t>
            </a:r>
            <a:r>
              <a:rPr lang="de-DE" sz="3600" dirty="0"/>
              <a:t> </a:t>
            </a:r>
            <a:r>
              <a:rPr lang="de-DE" sz="3600" b="1" dirty="0" err="1">
                <a:solidFill>
                  <a:schemeClr val="accent1"/>
                </a:solidFill>
              </a:rPr>
              <a:t>overtaken</a:t>
            </a:r>
            <a:r>
              <a:rPr lang="de-DE" sz="3600" b="1" dirty="0">
                <a:solidFill>
                  <a:schemeClr val="accent1"/>
                </a:solidFill>
              </a:rPr>
              <a:t> </a:t>
            </a:r>
            <a:r>
              <a:rPr lang="de-DE" sz="3600" b="1" dirty="0" err="1">
                <a:solidFill>
                  <a:schemeClr val="accent1"/>
                </a:solidFill>
              </a:rPr>
              <a:t>air</a:t>
            </a:r>
            <a:r>
              <a:rPr lang="de-DE" sz="3600" b="1" dirty="0">
                <a:solidFill>
                  <a:schemeClr val="accent1"/>
                </a:solidFill>
              </a:rPr>
              <a:t> </a:t>
            </a:r>
            <a:r>
              <a:rPr lang="de-DE" sz="3600" b="1" dirty="0" err="1">
                <a:solidFill>
                  <a:schemeClr val="accent1"/>
                </a:solidFill>
              </a:rPr>
              <a:t>travel</a:t>
            </a:r>
            <a:r>
              <a:rPr lang="de-DE" sz="3600" dirty="0"/>
              <a:t>!</a:t>
            </a:r>
          </a:p>
        </p:txBody>
      </p:sp>
      <p:pic>
        <p:nvPicPr>
          <p:cNvPr id="5" name="Grafik 4" descr="Landung Silhouette">
            <a:extLst>
              <a:ext uri="{FF2B5EF4-FFF2-40B4-BE49-F238E27FC236}">
                <a16:creationId xmlns:a16="http://schemas.microsoft.com/office/drawing/2014/main" id="{D279E997-C9C2-1B51-ACD5-AAC231D3D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868" y="5358604"/>
            <a:ext cx="1338263" cy="13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1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Climate Killer AI?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79" y="2254716"/>
            <a:ext cx="9693408" cy="337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The </a:t>
            </a:r>
            <a:r>
              <a:rPr lang="de-DE" sz="3200" b="1" dirty="0" err="1"/>
              <a:t>dilemmas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err="1"/>
              <a:t>computer</a:t>
            </a:r>
            <a:r>
              <a:rPr lang="de-DE" sz="3200" b="1" dirty="0"/>
              <a:t> </a:t>
            </a:r>
            <a:r>
              <a:rPr lang="de-DE" sz="3200" b="1" dirty="0" err="1"/>
              <a:t>science</a:t>
            </a:r>
            <a:r>
              <a:rPr lang="de-DE" sz="3200" b="1" dirty="0"/>
              <a:t>:</a:t>
            </a:r>
          </a:p>
          <a:p>
            <a:pPr>
              <a:buFontTx/>
              <a:buChar char="-"/>
            </a:pPr>
            <a:r>
              <a:rPr lang="de-AT" sz="3200" dirty="0">
                <a:effectLst/>
                <a:ea typeface="Calibri" panose="020F0502020204030204" pitchFamily="34" charset="0"/>
              </a:rPr>
              <a:t> </a:t>
            </a:r>
            <a:r>
              <a:rPr lang="de-AT" sz="3200" dirty="0" err="1">
                <a:effectLst/>
                <a:ea typeface="Calibri" panose="020F0502020204030204" pitchFamily="34" charset="0"/>
              </a:rPr>
              <a:t>Reduce</a:t>
            </a:r>
            <a:r>
              <a:rPr lang="de-AT" sz="3200" dirty="0">
                <a:effectLst/>
                <a:ea typeface="Calibri" panose="020F0502020204030204" pitchFamily="34" charset="0"/>
              </a:rPr>
              <a:t> </a:t>
            </a:r>
            <a:r>
              <a:rPr lang="de-AT" sz="3200" dirty="0" err="1">
                <a:effectLst/>
                <a:ea typeface="Calibri" panose="020F0502020204030204" pitchFamily="34" charset="0"/>
              </a:rPr>
              <a:t>emissions</a:t>
            </a:r>
            <a:r>
              <a:rPr lang="de-AT" sz="3200" dirty="0">
                <a:effectLst/>
                <a:ea typeface="Calibri" panose="020F0502020204030204" pitchFamily="34" charset="0"/>
              </a:rPr>
              <a:t> </a:t>
            </a:r>
            <a:r>
              <a:rPr lang="de-AT" sz="3200" dirty="0" err="1">
                <a:effectLst/>
                <a:ea typeface="Calibri" panose="020F0502020204030204" pitchFamily="34" charset="0"/>
              </a:rPr>
              <a:t>as</a:t>
            </a:r>
            <a:r>
              <a:rPr lang="de-AT" sz="3200" dirty="0">
                <a:effectLst/>
                <a:ea typeface="Calibri" panose="020F0502020204030204" pitchFamily="34" charset="0"/>
              </a:rPr>
              <a:t> </a:t>
            </a:r>
            <a:r>
              <a:rPr lang="de-AT" sz="3200" dirty="0" err="1">
                <a:effectLst/>
                <a:ea typeface="Calibri" panose="020F0502020204030204" pitchFamily="34" charset="0"/>
              </a:rPr>
              <a:t>much</a:t>
            </a:r>
            <a:r>
              <a:rPr lang="de-AT" sz="3200" dirty="0">
                <a:effectLst/>
                <a:ea typeface="Calibri" panose="020F0502020204030204" pitchFamily="34" charset="0"/>
              </a:rPr>
              <a:t> </a:t>
            </a:r>
            <a:r>
              <a:rPr lang="de-AT" sz="3200" dirty="0" err="1">
                <a:effectLst/>
                <a:ea typeface="Calibri" panose="020F0502020204030204" pitchFamily="34" charset="0"/>
              </a:rPr>
              <a:t>as</a:t>
            </a:r>
            <a:r>
              <a:rPr lang="de-AT" sz="3200" dirty="0">
                <a:effectLst/>
                <a:ea typeface="Calibri" panose="020F0502020204030204" pitchFamily="34" charset="0"/>
              </a:rPr>
              <a:t> possible</a:t>
            </a:r>
          </a:p>
          <a:p>
            <a:pPr>
              <a:buFontTx/>
              <a:buChar char="-"/>
            </a:pPr>
            <a:r>
              <a:rPr lang="de-AT" sz="3200" dirty="0">
                <a:effectLst/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B</a:t>
            </a:r>
            <a:r>
              <a:rPr lang="de-AT" sz="3200" dirty="0" err="1">
                <a:effectLst/>
                <a:ea typeface="Calibri" panose="020F0502020204030204" pitchFamily="34" charset="0"/>
              </a:rPr>
              <a:t>etter</a:t>
            </a:r>
            <a:r>
              <a:rPr lang="de-AT" sz="3200" dirty="0">
                <a:effectLst/>
                <a:ea typeface="Calibri" panose="020F0502020204030204" pitchFamily="34" charset="0"/>
              </a:rPr>
              <a:t> </a:t>
            </a:r>
            <a:r>
              <a:rPr lang="de-AT" sz="3200" dirty="0" err="1">
                <a:effectLst/>
                <a:ea typeface="Calibri" panose="020F0502020204030204" pitchFamily="34" charset="0"/>
              </a:rPr>
              <a:t>performance</a:t>
            </a:r>
            <a:r>
              <a:rPr lang="de-AT" sz="3200" dirty="0">
                <a:effectLst/>
                <a:ea typeface="Calibri" panose="020F0502020204030204" pitchFamily="34" charset="0"/>
              </a:rPr>
              <a:t> </a:t>
            </a:r>
            <a:r>
              <a:rPr lang="de-AT" sz="3200" dirty="0" err="1">
                <a:effectLst/>
                <a:ea typeface="Calibri" panose="020F0502020204030204" pitchFamily="34" charset="0"/>
              </a:rPr>
              <a:t>when</a:t>
            </a:r>
            <a:r>
              <a:rPr lang="de-AT" sz="3200" dirty="0">
                <a:effectLst/>
                <a:ea typeface="Calibri" panose="020F0502020204030204" pitchFamily="34" charset="0"/>
              </a:rPr>
              <a:t> </a:t>
            </a:r>
            <a:r>
              <a:rPr lang="de-AT" sz="3200" dirty="0" err="1">
                <a:effectLst/>
                <a:ea typeface="Calibri" panose="020F0502020204030204" pitchFamily="34" charset="0"/>
              </a:rPr>
              <a:t>using</a:t>
            </a:r>
            <a:r>
              <a:rPr lang="de-AT" sz="3200" dirty="0">
                <a:effectLst/>
                <a:ea typeface="Calibri" panose="020F0502020204030204" pitchFamily="34" charset="0"/>
              </a:rPr>
              <a:t> </a:t>
            </a:r>
            <a:r>
              <a:rPr lang="de-AT" sz="3200" dirty="0" err="1">
                <a:effectLst/>
                <a:ea typeface="Calibri" panose="020F0502020204030204" pitchFamily="34" charset="0"/>
              </a:rPr>
              <a:t>their</a:t>
            </a:r>
            <a:r>
              <a:rPr lang="de-AT" sz="3200" dirty="0">
                <a:effectLst/>
                <a:ea typeface="Calibri" panose="020F0502020204030204" pitchFamily="34" charset="0"/>
              </a:rPr>
              <a:t> </a:t>
            </a:r>
            <a:r>
              <a:rPr lang="de-AT" sz="3200" dirty="0" err="1">
                <a:effectLst/>
                <a:ea typeface="Calibri" panose="020F0502020204030204" pitchFamily="34" charset="0"/>
              </a:rPr>
              <a:t>technological</a:t>
            </a:r>
            <a:r>
              <a:rPr lang="de-AT" sz="3200" dirty="0">
                <a:effectLst/>
                <a:ea typeface="Calibri" panose="020F0502020204030204" pitchFamily="34" charset="0"/>
              </a:rPr>
              <a:t> </a:t>
            </a:r>
            <a:r>
              <a:rPr lang="de-AT" sz="3200" dirty="0" err="1">
                <a:effectLst/>
                <a:ea typeface="Calibri" panose="020F0502020204030204" pitchFamily="34" charset="0"/>
              </a:rPr>
              <a:t>devices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17683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695</Words>
  <Application>Microsoft Macintosh PowerPoint</Application>
  <PresentationFormat>Breitbild</PresentationFormat>
  <Paragraphs>76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Poppins</vt:lpstr>
      <vt:lpstr>Office</vt:lpstr>
      <vt:lpstr>AI and Environment Climate Killer AI?</vt:lpstr>
      <vt:lpstr>Climate Killer AI?</vt:lpstr>
      <vt:lpstr>Climate Killer AI?</vt:lpstr>
      <vt:lpstr>Climate Killer AI?</vt:lpstr>
      <vt:lpstr>Climate Killer AI?</vt:lpstr>
      <vt:lpstr>Climate Killer AI?</vt:lpstr>
      <vt:lpstr>Climate Killer AI?</vt:lpstr>
      <vt:lpstr>Climate Killer AI?</vt:lpstr>
      <vt:lpstr>Climate Killer AI?</vt:lpstr>
      <vt:lpstr>Mobile Phone Usage</vt:lpstr>
      <vt:lpstr>Music and video streaming</vt:lpstr>
      <vt:lpstr>Music and video streaming</vt:lpstr>
      <vt:lpstr>What measures can be taken now?</vt:lpstr>
      <vt:lpstr>What other measures can you implement yourself?  Collect ideas!</vt:lpstr>
      <vt:lpstr>What measures can you take? (further suggestions/ideas)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 und Umwelt Klimakiller KI? </dc:title>
  <dc:creator>Petra W</dc:creator>
  <cp:lastModifiedBy>Petra W</cp:lastModifiedBy>
  <cp:revision>2</cp:revision>
  <dcterms:created xsi:type="dcterms:W3CDTF">2022-10-09T16:40:37Z</dcterms:created>
  <dcterms:modified xsi:type="dcterms:W3CDTF">2022-10-09T18:40:18Z</dcterms:modified>
</cp:coreProperties>
</file>