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56" r:id="rId2"/>
    <p:sldId id="257" r:id="rId3"/>
    <p:sldId id="261" r:id="rId4"/>
    <p:sldId id="274" r:id="rId5"/>
    <p:sldId id="266" r:id="rId6"/>
    <p:sldId id="275" r:id="rId7"/>
    <p:sldId id="276" r:id="rId8"/>
    <p:sldId id="277" r:id="rId9"/>
    <p:sldId id="278" r:id="rId10"/>
    <p:sldId id="267" r:id="rId11"/>
    <p:sldId id="258" r:id="rId12"/>
    <p:sldId id="262" r:id="rId13"/>
    <p:sldId id="270" r:id="rId14"/>
    <p:sldId id="272" r:id="rId15"/>
    <p:sldId id="259" r:id="rId16"/>
    <p:sldId id="263" r:id="rId17"/>
    <p:sldId id="284" r:id="rId18"/>
    <p:sldId id="282" r:id="rId19"/>
    <p:sldId id="260" r:id="rId20"/>
    <p:sldId id="264" r:id="rId21"/>
    <p:sldId id="283" r:id="rId22"/>
    <p:sldId id="26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7"/>
  </p:normalViewPr>
  <p:slideViewPr>
    <p:cSldViewPr snapToGrid="0">
      <p:cViewPr varScale="1">
        <p:scale>
          <a:sx n="113" d="100"/>
          <a:sy n="113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09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53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029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07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1" y="1393797"/>
            <a:ext cx="8345488" cy="3563966"/>
          </a:xfrm>
        </p:spPr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Vertrauen auf Daten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Mögliche Lösungen</a:t>
            </a:r>
            <a:endParaRPr lang="de-AT" dirty="0"/>
          </a:p>
          <a:p>
            <a:r>
              <a:rPr lang="de-AT" sz="2400" b="1" dirty="0">
                <a:solidFill>
                  <a:schemeClr val="accent1"/>
                </a:solidFill>
              </a:rPr>
              <a:t>Mehr </a:t>
            </a:r>
            <a:r>
              <a:rPr lang="de-AT" sz="2400" dirty="0"/>
              <a:t>Daten</a:t>
            </a:r>
          </a:p>
          <a:p>
            <a:r>
              <a:rPr lang="de-AT" sz="2400" dirty="0"/>
              <a:t>Besser</a:t>
            </a:r>
            <a:r>
              <a:rPr lang="de-AT" sz="2400" b="1" dirty="0">
                <a:solidFill>
                  <a:schemeClr val="accent1"/>
                </a:solidFill>
              </a:rPr>
              <a:t> verallgemeinerte </a:t>
            </a:r>
            <a:r>
              <a:rPr lang="de-AT" sz="2400" dirty="0"/>
              <a:t>Daten</a:t>
            </a:r>
          </a:p>
          <a:p>
            <a:r>
              <a:rPr lang="de-AT" sz="2400" dirty="0"/>
              <a:t>Bearbeitung von Daten zur </a:t>
            </a:r>
            <a:r>
              <a:rPr lang="de-AT" sz="2400" b="1" dirty="0">
                <a:solidFill>
                  <a:schemeClr val="accent1"/>
                </a:solidFill>
              </a:rPr>
              <a:t>Reduzierung unbedeutender Unterschiede</a:t>
            </a:r>
          </a:p>
          <a:p>
            <a:r>
              <a:rPr lang="de-AT" sz="2400" b="1" dirty="0">
                <a:solidFill>
                  <a:schemeClr val="accent1"/>
                </a:solidFill>
              </a:rPr>
              <a:t>Vielfalt steigern durch:</a:t>
            </a:r>
            <a:endParaRPr lang="de-AT" sz="2400" dirty="0"/>
          </a:p>
        </p:txBody>
      </p:sp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003363E8-928A-48EE-9242-19421D40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22693" r="20722" b="17058"/>
          <a:stretch/>
        </p:blipFill>
        <p:spPr bwMode="auto">
          <a:xfrm>
            <a:off x="1923468" y="5389097"/>
            <a:ext cx="2268009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7D11768-A94D-42D8-B07C-6CA2CD98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71" y="4524550"/>
            <a:ext cx="2000250" cy="133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29DE22-F3AC-47A1-A300-0B858C56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16" y="4488296"/>
            <a:ext cx="1639903" cy="14316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A422FE-1730-4436-8DCB-25CCE0636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96" y="5375792"/>
            <a:ext cx="1870742" cy="1247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497159-6423-44AD-9157-6755528AA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238" y="4265294"/>
            <a:ext cx="2000250" cy="13335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B412D6E-5F8D-47FA-965A-081DB5C64A2F}"/>
              </a:ext>
            </a:extLst>
          </p:cNvPr>
          <p:cNvSpPr txBox="1"/>
          <p:nvPr/>
        </p:nvSpPr>
        <p:spPr>
          <a:xfrm>
            <a:off x="283565" y="5820782"/>
            <a:ext cx="163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Poppins"/>
              </a:rPr>
              <a:t>spiegeln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F56185-8CE5-45D7-982A-0A2A0B0950B7}"/>
              </a:ext>
            </a:extLst>
          </p:cNvPr>
          <p:cNvSpPr txBox="1"/>
          <p:nvPr/>
        </p:nvSpPr>
        <p:spPr>
          <a:xfrm>
            <a:off x="2108391" y="4949328"/>
            <a:ext cx="200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Poppins"/>
              </a:rPr>
              <a:t>skalieren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404F6D-F222-46CD-9693-6B06D4463632}"/>
              </a:ext>
            </a:extLst>
          </p:cNvPr>
          <p:cNvSpPr txBox="1"/>
          <p:nvPr/>
        </p:nvSpPr>
        <p:spPr>
          <a:xfrm>
            <a:off x="4048985" y="5872025"/>
            <a:ext cx="168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Poppins"/>
              </a:rPr>
              <a:t>drehen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AA7ECA-080A-45DA-B82E-41A101E007AE}"/>
              </a:ext>
            </a:extLst>
          </p:cNvPr>
          <p:cNvSpPr txBox="1"/>
          <p:nvPr/>
        </p:nvSpPr>
        <p:spPr>
          <a:xfrm>
            <a:off x="5638019" y="4597659"/>
            <a:ext cx="185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Poppins"/>
              </a:rPr>
              <a:t>Weich-zeichnen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9E7BB9-3664-4BA5-A71A-651EACD2B69F}"/>
              </a:ext>
            </a:extLst>
          </p:cNvPr>
          <p:cNvSpPr txBox="1"/>
          <p:nvPr/>
        </p:nvSpPr>
        <p:spPr>
          <a:xfrm>
            <a:off x="7482238" y="5563404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Poppins"/>
              </a:rPr>
              <a:t>entsättigen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348002-8C48-4BB8-8273-026BFDE944AD}"/>
              </a:ext>
            </a:extLst>
          </p:cNvPr>
          <p:cNvSpPr txBox="1"/>
          <p:nvPr/>
        </p:nvSpPr>
        <p:spPr>
          <a:xfrm>
            <a:off x="9612152" y="4752825"/>
            <a:ext cx="51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5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143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2115"/>
            <a:ext cx="9440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Charakteristika</a:t>
            </a:r>
            <a:endParaRPr lang="de-AT" dirty="0"/>
          </a:p>
          <a:p>
            <a:r>
              <a:rPr lang="de-AT" dirty="0"/>
              <a:t>das Modell liefert einfach </a:t>
            </a:r>
            <a:r>
              <a:rPr lang="de-AT" b="1" dirty="0">
                <a:solidFill>
                  <a:schemeClr val="accent1"/>
                </a:solidFill>
              </a:rPr>
              <a:t>keine brauchbaren Ergebnisse</a:t>
            </a:r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07A2B3FA-437E-4B41-A1E6-857E3213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6" y="3872843"/>
            <a:ext cx="1686424" cy="1686424"/>
          </a:xfrm>
          <a:prstGeom prst="rect">
            <a:avLst/>
          </a:prstGeom>
        </p:spPr>
      </p:pic>
      <p:sp>
        <p:nvSpPr>
          <p:cNvPr id="7" name="Textfeld 13">
            <a:extLst>
              <a:ext uri="{FF2B5EF4-FFF2-40B4-BE49-F238E27FC236}">
                <a16:creationId xmlns:a16="http://schemas.microsoft.com/office/drawing/2014/main" id="{37AE5D12-8DF6-4B1B-A4CA-2F169C9AC557}"/>
              </a:ext>
            </a:extLst>
          </p:cNvPr>
          <p:cNvSpPr txBox="1"/>
          <p:nvPr/>
        </p:nvSpPr>
        <p:spPr>
          <a:xfrm>
            <a:off x="5511800" y="4142410"/>
            <a:ext cx="119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Katze</a:t>
            </a:r>
          </a:p>
          <a:p>
            <a:r>
              <a:rPr lang="de-DE" sz="2800" dirty="0">
                <a:latin typeface="Poppins"/>
              </a:rPr>
              <a:t>Katze</a:t>
            </a:r>
          </a:p>
        </p:txBody>
      </p:sp>
      <p:sp>
        <p:nvSpPr>
          <p:cNvPr id="8" name="Textfeld 19">
            <a:extLst>
              <a:ext uri="{FF2B5EF4-FFF2-40B4-BE49-F238E27FC236}">
                <a16:creationId xmlns:a16="http://schemas.microsoft.com/office/drawing/2014/main" id="{AB7CA801-BB82-4E42-AADB-072F798F2921}"/>
              </a:ext>
            </a:extLst>
          </p:cNvPr>
          <p:cNvSpPr txBox="1"/>
          <p:nvPr/>
        </p:nvSpPr>
        <p:spPr>
          <a:xfrm>
            <a:off x="7117718" y="4424087"/>
            <a:ext cx="294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  <a:latin typeface="Poppins"/>
              </a:rPr>
              <a:t>50% Genauigkeit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21E836B-C494-4E37-A6D3-F496FBEA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773" y="3848421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6D73892-E878-4861-9A07-0BE2DC5B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10" y="3972383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1721CE20-0088-4C2D-A99F-7638B0944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76" y="4507900"/>
            <a:ext cx="853954" cy="792427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E77FDA3-6AAE-4348-A384-B290727EB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7" y="4120877"/>
            <a:ext cx="705733" cy="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g, Animal, Animal World, Pet, Hybrid, Mammal, Race">
            <a:extLst>
              <a:ext uri="{FF2B5EF4-FFF2-40B4-BE49-F238E27FC236}">
                <a16:creationId xmlns:a16="http://schemas.microsoft.com/office/drawing/2014/main" id="{C036EDFB-7040-481C-88CB-4E124C6B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41" y="4918758"/>
            <a:ext cx="930275" cy="18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tze, Kätzchen, Haustier, Gestreift">
            <a:extLst>
              <a:ext uri="{FF2B5EF4-FFF2-40B4-BE49-F238E27FC236}">
                <a16:creationId xmlns:a16="http://schemas.microsoft.com/office/drawing/2014/main" id="{87717F9C-EF3D-48B7-9FBB-512A8359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2" y="3597720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DC71B5-B92B-469C-BF8E-F7CC33907887}"/>
              </a:ext>
            </a:extLst>
          </p:cNvPr>
          <p:cNvSpPr txBox="1"/>
          <p:nvPr/>
        </p:nvSpPr>
        <p:spPr>
          <a:xfrm>
            <a:off x="828132" y="4717320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pic>
        <p:nvPicPr>
          <p:cNvPr id="1032" name="Picture 8" descr="Chihuahua, Puppies, Puppy, Comic Style, Fun, Dog">
            <a:extLst>
              <a:ext uri="{FF2B5EF4-FFF2-40B4-BE49-F238E27FC236}">
                <a16:creationId xmlns:a16="http://schemas.microsoft.com/office/drawing/2014/main" id="{E5AE33E0-17BE-4162-82EA-3C725D0B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13704"/>
          <a:stretch/>
        </p:blipFill>
        <p:spPr bwMode="auto">
          <a:xfrm>
            <a:off x="6366190" y="3942728"/>
            <a:ext cx="1979550" cy="16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Mögliche Gründe</a:t>
            </a:r>
            <a:endParaRPr lang="de-AT" dirty="0"/>
          </a:p>
          <a:p>
            <a:r>
              <a:rPr lang="de-AT" sz="2400" dirty="0"/>
              <a:t>Zu </a:t>
            </a:r>
            <a:r>
              <a:rPr lang="de-AT" sz="2400" b="1" dirty="0">
                <a:solidFill>
                  <a:schemeClr val="accent1"/>
                </a:solidFill>
              </a:rPr>
              <a:t>wenige</a:t>
            </a:r>
            <a:r>
              <a:rPr lang="de-AT" sz="2400" dirty="0"/>
              <a:t> Proben</a:t>
            </a:r>
          </a:p>
          <a:p>
            <a:r>
              <a:rPr lang="de-AT" sz="2400" dirty="0"/>
              <a:t>Trainingsdaten sind </a:t>
            </a:r>
            <a:r>
              <a:rPr lang="de-AT" sz="2400" b="1" dirty="0">
                <a:solidFill>
                  <a:schemeClr val="accent1"/>
                </a:solidFill>
              </a:rPr>
              <a:t>zu allgemein</a:t>
            </a:r>
          </a:p>
          <a:p>
            <a:r>
              <a:rPr lang="de-AT" sz="2400" dirty="0"/>
              <a:t>(Trainingsparameter sind </a:t>
            </a:r>
            <a:r>
              <a:rPr lang="de-AT" sz="2400" b="1" dirty="0">
                <a:solidFill>
                  <a:schemeClr val="accent1"/>
                </a:solidFill>
              </a:rPr>
              <a:t>unpassend gewählt</a:t>
            </a:r>
            <a:r>
              <a:rPr lang="de-AT" sz="2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E2E83-D0F5-48A4-BAD1-9C33BAFE6D73}"/>
              </a:ext>
            </a:extLst>
          </p:cNvPr>
          <p:cNvSpPr txBox="1"/>
          <p:nvPr/>
        </p:nvSpPr>
        <p:spPr>
          <a:xfrm>
            <a:off x="1977211" y="4639531"/>
            <a:ext cx="162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/>
              <a:t>CAT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ED57489-8D95-4D5D-B566-FB108303BDA9}"/>
              </a:ext>
            </a:extLst>
          </p:cNvPr>
          <p:cNvSpPr txBox="1"/>
          <p:nvPr/>
        </p:nvSpPr>
        <p:spPr>
          <a:xfrm>
            <a:off x="1977939" y="5306325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pic>
        <p:nvPicPr>
          <p:cNvPr id="1026" name="Picture 2" descr="Dog, Rude, Animal, Comic, Hybrid, Domestic Animal">
            <a:extLst>
              <a:ext uri="{FF2B5EF4-FFF2-40B4-BE49-F238E27FC236}">
                <a16:creationId xmlns:a16="http://schemas.microsoft.com/office/drawing/2014/main" id="{D2B431AC-C2FF-4876-BCBF-D052BB7E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0" y="4918758"/>
            <a:ext cx="1925202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t, Laughing, Grinning, Evil, Teeth, Psycho, Animal">
            <a:extLst>
              <a:ext uri="{FF2B5EF4-FFF2-40B4-BE49-F238E27FC236}">
                <a16:creationId xmlns:a16="http://schemas.microsoft.com/office/drawing/2014/main" id="{B41CC6C9-2F90-45E0-A5D2-77ACA7B8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49" y="4548600"/>
            <a:ext cx="2033984" cy="17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BA18121-149C-4738-8D99-0295CF6D13C5}"/>
              </a:ext>
            </a:extLst>
          </p:cNvPr>
          <p:cNvSpPr txBox="1"/>
          <p:nvPr/>
        </p:nvSpPr>
        <p:spPr>
          <a:xfrm>
            <a:off x="4336290" y="6023074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225CA-C51C-457C-B340-B862D58CA111}"/>
              </a:ext>
            </a:extLst>
          </p:cNvPr>
          <p:cNvSpPr txBox="1"/>
          <p:nvPr/>
        </p:nvSpPr>
        <p:spPr>
          <a:xfrm>
            <a:off x="3192268" y="6426086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E29E5-6C5B-4D27-8931-28BB09F1C758}"/>
              </a:ext>
            </a:extLst>
          </p:cNvPr>
          <p:cNvSpPr txBox="1"/>
          <p:nvPr/>
        </p:nvSpPr>
        <p:spPr>
          <a:xfrm>
            <a:off x="549686" y="6408516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3AB8B-31E5-4375-BE64-5C2A85D6B1E5}"/>
              </a:ext>
            </a:extLst>
          </p:cNvPr>
          <p:cNvSpPr txBox="1"/>
          <p:nvPr/>
        </p:nvSpPr>
        <p:spPr>
          <a:xfrm>
            <a:off x="6306922" y="5329107"/>
            <a:ext cx="60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highlight>
                  <a:srgbClr val="C0C0C0"/>
                </a:highlight>
                <a:latin typeface="Poppins"/>
              </a:rPr>
              <a:t>dog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3884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Mögliche Lösungen</a:t>
            </a:r>
            <a:endParaRPr lang="de-AT" dirty="0"/>
          </a:p>
          <a:p>
            <a:r>
              <a:rPr lang="de-AT" b="1" dirty="0">
                <a:solidFill>
                  <a:schemeClr val="accent1"/>
                </a:solidFill>
              </a:rPr>
              <a:t>mehr/bessere </a:t>
            </a:r>
            <a:r>
              <a:rPr lang="de-AT" dirty="0"/>
              <a:t>Stichproben für Trainingsdaten zu verwenden</a:t>
            </a:r>
          </a:p>
          <a:p>
            <a:r>
              <a:rPr lang="de-AT" dirty="0"/>
              <a:t>Trainingsparameter </a:t>
            </a:r>
            <a:r>
              <a:rPr lang="de-AT" b="1" dirty="0">
                <a:solidFill>
                  <a:schemeClr val="accent1"/>
                </a:solidFill>
              </a:rPr>
              <a:t>anpassen</a:t>
            </a:r>
            <a:r>
              <a:rPr lang="de-AT" dirty="0"/>
              <a:t> (mehr Iterationen, …)</a:t>
            </a:r>
          </a:p>
        </p:txBody>
      </p:sp>
    </p:spTree>
    <p:extLst>
      <p:ext uri="{BB962C8B-B14F-4D97-AF65-F5344CB8AC3E}">
        <p14:creationId xmlns:p14="http://schemas.microsoft.com/office/powerpoint/2010/main" val="2944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Biases</a:t>
            </a:r>
            <a:r>
              <a:rPr lang="de-AT" dirty="0"/>
              <a:t> (Vorurteile) </a:t>
            </a:r>
            <a:br>
              <a:rPr lang="de-AT" dirty="0"/>
            </a:br>
            <a:r>
              <a:rPr lang="de-AT" dirty="0"/>
              <a:t>und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29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Stell dir vor, du erstellst einen </a:t>
            </a:r>
            <a:r>
              <a:rPr lang="de-AT" sz="2400" dirty="0" err="1"/>
              <a:t>Chatbot</a:t>
            </a:r>
            <a:r>
              <a:rPr lang="de-AT" sz="2400" dirty="0"/>
              <a:t>, der sich wie ein normaler Mensch verhalten soll. Deshalb nutzt du Live-Chats von Streaming-Plattformen wie </a:t>
            </a:r>
            <a:r>
              <a:rPr lang="de-AT" sz="2400" dirty="0" err="1"/>
              <a:t>Twitch</a:t>
            </a:r>
            <a:r>
              <a:rPr lang="de-AT" sz="2400" dirty="0"/>
              <a:t> oder YouTube zum Training.</a:t>
            </a:r>
          </a:p>
        </p:txBody>
      </p:sp>
      <p:pic>
        <p:nvPicPr>
          <p:cNvPr id="1026" name="Picture 2" descr="Click to view an example">
            <a:extLst>
              <a:ext uri="{FF2B5EF4-FFF2-40B4-BE49-F238E27FC236}">
                <a16:creationId xmlns:a16="http://schemas.microsoft.com/office/drawing/2014/main" id="{C10FF9BF-1829-4B4E-A6A2-75CEF45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13160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58EA1-7A22-4F65-9522-B3EDE31D3184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412420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Stell dir vor, du erstellst einen </a:t>
            </a:r>
            <a:r>
              <a:rPr lang="de-AT" sz="2400" dirty="0" err="1"/>
              <a:t>Chatbot</a:t>
            </a:r>
            <a:r>
              <a:rPr lang="de-AT" sz="2400" dirty="0"/>
              <a:t>, der sich wie ein normaler Mensch verhalten soll. Deshalb nutzt du Live-Chats von Streaming-Plattformen wie </a:t>
            </a:r>
            <a:r>
              <a:rPr lang="de-AT" sz="2400" dirty="0" err="1"/>
              <a:t>Twitch</a:t>
            </a:r>
            <a:r>
              <a:rPr lang="de-AT" sz="2400" dirty="0"/>
              <a:t> oder YouTube zum Training.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DE" sz="2400" dirty="0"/>
              <a:t>Was glaubst du, wie gut dieser </a:t>
            </a:r>
            <a:br>
              <a:rPr lang="de-DE" sz="2400" dirty="0"/>
            </a:br>
            <a:r>
              <a:rPr lang="de-DE" sz="2400" dirty="0"/>
              <a:t>Bot funktionieren würde? 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r>
              <a:rPr lang="de-DE" sz="2400" dirty="0"/>
              <a:t>Siehst du irgendwelche </a:t>
            </a:r>
            <a:br>
              <a:rPr lang="de-DE" sz="2400" dirty="0"/>
            </a:br>
            <a:r>
              <a:rPr lang="de-DE" sz="2400" dirty="0"/>
              <a:t>Probleme, die auftreten könnten?</a:t>
            </a:r>
            <a:endParaRPr lang="de-AT" sz="2400" dirty="0"/>
          </a:p>
        </p:txBody>
      </p:sp>
      <p:pic>
        <p:nvPicPr>
          <p:cNvPr id="1026" name="Picture 2" descr="Click to view an example">
            <a:extLst>
              <a:ext uri="{FF2B5EF4-FFF2-40B4-BE49-F238E27FC236}">
                <a16:creationId xmlns:a16="http://schemas.microsoft.com/office/drawing/2014/main" id="{C10FF9BF-1829-4B4E-A6A2-75CEF45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58EA1-7A22-4F65-9522-B3EDE31D3184}"/>
              </a:ext>
            </a:extLst>
          </p:cNvPr>
          <p:cNvSpPr txBox="1"/>
          <p:nvPr/>
        </p:nvSpPr>
        <p:spPr>
          <a:xfrm>
            <a:off x="7797801" y="6560608"/>
            <a:ext cx="439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GPLv3 - https://github.com/cairthenn/TwitchChatVideo</a:t>
            </a:r>
          </a:p>
        </p:txBody>
      </p:sp>
    </p:spTree>
    <p:extLst>
      <p:ext uri="{BB962C8B-B14F-4D97-AF65-F5344CB8AC3E}">
        <p14:creationId xmlns:p14="http://schemas.microsoft.com/office/powerpoint/2010/main" val="212077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Biases and Fairness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9558867" cy="4576763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Das Netzwerk </a:t>
            </a:r>
            <a:r>
              <a:rPr lang="de-AT" b="1" dirty="0">
                <a:solidFill>
                  <a:schemeClr val="accent1"/>
                </a:solidFill>
              </a:rPr>
              <a:t>repliziert</a:t>
            </a:r>
            <a:r>
              <a:rPr lang="de-AT" dirty="0"/>
              <a:t>, was es </a:t>
            </a:r>
            <a:r>
              <a:rPr lang="de-AT" b="1" dirty="0">
                <a:solidFill>
                  <a:schemeClr val="accent1"/>
                </a:solidFill>
              </a:rPr>
              <a:t>gesehen/gelernt </a:t>
            </a:r>
            <a:r>
              <a:rPr lang="de-AT" dirty="0"/>
              <a:t>hat</a:t>
            </a:r>
          </a:p>
          <a:p>
            <a:pPr lvl="1"/>
            <a:r>
              <a:rPr lang="de-AT" dirty="0"/>
              <a:t>Rassismus, Sexismus, Vulgarität, ...</a:t>
            </a:r>
          </a:p>
          <a:p>
            <a:pPr lvl="1"/>
            <a:r>
              <a:rPr lang="de-AT" dirty="0"/>
              <a:t>Tendenz zu Streamern mit lautem/aktivem Publikum</a:t>
            </a:r>
          </a:p>
          <a:p>
            <a:pPr lvl="1"/>
            <a:r>
              <a:rPr lang="de-AT" dirty="0"/>
              <a:t>Voreingenommenheit gegenüber Namen und Normen, die zum Zeitpunkt des Trainings relevant sind…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dirty="0"/>
              <a:t>Es ist schwierig, unvoreingenommene Algorithmen zu erstellen!</a:t>
            </a:r>
          </a:p>
          <a:p>
            <a:pPr lvl="1"/>
            <a:endParaRPr lang="de-AT" sz="2800" dirty="0"/>
          </a:p>
          <a:p>
            <a:pPr lvl="1"/>
            <a:r>
              <a:rPr lang="de-AT" sz="2800" dirty="0"/>
              <a:t>Ethische Frage, wo solche Algorithmen eingesetzt werden sollen</a:t>
            </a:r>
          </a:p>
          <a:p>
            <a:pPr marL="457200" lvl="1" indent="0">
              <a:buNone/>
            </a:pPr>
            <a:r>
              <a:rPr lang="de-AT" dirty="0"/>
              <a:t>	Wo sollen Maschinen Entscheidungen treffen dürfen?</a:t>
            </a:r>
          </a:p>
          <a:p>
            <a:pPr marL="457200" lvl="1" indent="0">
              <a:buNone/>
            </a:pPr>
            <a:r>
              <a:rPr lang="de-AT" dirty="0"/>
              <a:t>	Wie können wir ein faires und unvoreingenommenes 	Ergebnis garantieren?</a:t>
            </a:r>
          </a:p>
        </p:txBody>
      </p:sp>
    </p:spTree>
    <p:extLst>
      <p:ext uri="{BB962C8B-B14F-4D97-AF65-F5344CB8AC3E}">
        <p14:creationId xmlns:p14="http://schemas.microsoft.com/office/powerpoint/2010/main" val="172125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Trainingszeit</a:t>
            </a:r>
            <a:br>
              <a:rPr lang="de-AT" dirty="0"/>
            </a:br>
            <a:r>
              <a:rPr lang="de-AT" dirty="0"/>
              <a:t>und</a:t>
            </a:r>
            <a:br>
              <a:rPr lang="de-AT" dirty="0"/>
            </a:br>
            <a:r>
              <a:rPr lang="de-AT" dirty="0"/>
              <a:t>Transfer Lernen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09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latin typeface="Poppins" panose="00000500000000000000" pitchFamily="2" charset="0"/>
                <a:cs typeface="Poppins" panose="00000500000000000000" pitchFamily="2" charset="0"/>
              </a:rPr>
              <a:t>Overfitting</a:t>
            </a:r>
            <a:r>
              <a:rPr lang="de-AT" dirty="0">
                <a:latin typeface="Poppins" panose="00000500000000000000" pitchFamily="2" charset="0"/>
                <a:cs typeface="Poppins" panose="00000500000000000000" pitchFamily="2" charset="0"/>
              </a:rPr>
              <a:t> (Überanpassung)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Trainingszeit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8200" cy="4351338"/>
          </a:xfrm>
        </p:spPr>
        <p:txBody>
          <a:bodyPr>
            <a:normAutofit/>
          </a:bodyPr>
          <a:lstStyle/>
          <a:p>
            <a:r>
              <a:rPr lang="de-AT" dirty="0"/>
              <a:t>Das Training eines </a:t>
            </a:r>
            <a:r>
              <a:rPr lang="de-AT" b="1" dirty="0">
                <a:solidFill>
                  <a:schemeClr val="accent1"/>
                </a:solidFill>
              </a:rPr>
              <a:t>guten</a:t>
            </a:r>
            <a:r>
              <a:rPr lang="de-AT" dirty="0"/>
              <a:t> Modells von Grund auf kann Wochen dauern</a:t>
            </a:r>
          </a:p>
          <a:p>
            <a:r>
              <a:rPr lang="de-AT" sz="2400" dirty="0"/>
              <a:t>Wenn du die Suche nach den richtigen Parametern mit einbeziehst, kann es sogar Monate oder Jahre dauern…</a:t>
            </a:r>
          </a:p>
        </p:txBody>
      </p:sp>
      <p:pic>
        <p:nvPicPr>
          <p:cNvPr id="1026" name="Picture 2" descr="Despaired, Businessman, Business, Despair">
            <a:extLst>
              <a:ext uri="{FF2B5EF4-FFF2-40B4-BE49-F238E27FC236}">
                <a16:creationId xmlns:a16="http://schemas.microsoft.com/office/drawing/2014/main" id="{0E3C0665-BC03-4E57-9BE6-40003503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2" t="40645" r="11509" b="11987"/>
          <a:stretch/>
        </p:blipFill>
        <p:spPr bwMode="auto">
          <a:xfrm>
            <a:off x="4002505" y="3492500"/>
            <a:ext cx="4186990" cy="28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7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Transfer Lernen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4351338"/>
          </a:xfrm>
        </p:spPr>
        <p:txBody>
          <a:bodyPr>
            <a:normAutofit/>
          </a:bodyPr>
          <a:lstStyle/>
          <a:p>
            <a:r>
              <a:rPr lang="de-AT" dirty="0"/>
              <a:t>Verwendet ein </a:t>
            </a:r>
            <a:r>
              <a:rPr lang="de-AT" b="1" dirty="0">
                <a:solidFill>
                  <a:schemeClr val="accent1"/>
                </a:solidFill>
              </a:rPr>
              <a:t>bereits trainiertes Modell </a:t>
            </a:r>
            <a:r>
              <a:rPr lang="de-AT" dirty="0"/>
              <a:t>als Ausgangspunkt</a:t>
            </a:r>
          </a:p>
          <a:p>
            <a:r>
              <a:rPr lang="de-AT" dirty="0"/>
              <a:t>Benötigt viel </a:t>
            </a:r>
            <a:r>
              <a:rPr lang="de-AT" b="1" dirty="0">
                <a:solidFill>
                  <a:schemeClr val="accent1"/>
                </a:solidFill>
              </a:rPr>
              <a:t>weniger</a:t>
            </a:r>
            <a:r>
              <a:rPr lang="de-AT" dirty="0"/>
              <a:t> Trainingsdaten</a:t>
            </a:r>
          </a:p>
          <a:p>
            <a:r>
              <a:rPr lang="de-AT" dirty="0"/>
              <a:t>brauchbare Ergebnisse oft mit ein </a:t>
            </a:r>
            <a:r>
              <a:rPr lang="de-AT" b="1" dirty="0">
                <a:solidFill>
                  <a:schemeClr val="accent1"/>
                </a:solidFill>
              </a:rPr>
              <a:t>paar Dutzend Bildern</a:t>
            </a:r>
          </a:p>
          <a:p>
            <a:r>
              <a:rPr lang="de-AT" dirty="0"/>
              <a:t>Benötigt viel </a:t>
            </a:r>
            <a:r>
              <a:rPr lang="de-AT" b="1" dirty="0">
                <a:solidFill>
                  <a:schemeClr val="accent1"/>
                </a:solidFill>
              </a:rPr>
              <a:t>weniger Zeit</a:t>
            </a:r>
          </a:p>
          <a:p>
            <a:r>
              <a:rPr lang="de-AT" dirty="0"/>
              <a:t>normalerweise Sekunden bis Minuten</a:t>
            </a:r>
          </a:p>
          <a:p>
            <a:r>
              <a:rPr lang="de-AT" dirty="0"/>
              <a:t>Viele vortrainierte Modelle sind </a:t>
            </a:r>
            <a:r>
              <a:rPr lang="de-AT" b="1" dirty="0">
                <a:solidFill>
                  <a:schemeClr val="accent1"/>
                </a:solidFill>
              </a:rPr>
              <a:t>frei verfügbar</a:t>
            </a:r>
          </a:p>
          <a:p>
            <a:r>
              <a:rPr lang="de-AT" dirty="0"/>
              <a:t>insbesondere für die Bilderkennung</a:t>
            </a:r>
          </a:p>
        </p:txBody>
      </p:sp>
    </p:spTree>
    <p:extLst>
      <p:ext uri="{BB962C8B-B14F-4D97-AF65-F5344CB8AC3E}">
        <p14:creationId xmlns:p14="http://schemas.microsoft.com/office/powerpoint/2010/main" val="41433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Als nächstes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Trainiere ein </a:t>
            </a:r>
            <a:r>
              <a:rPr lang="de-AT" b="1" dirty="0">
                <a:solidFill>
                  <a:schemeClr val="accent1"/>
                </a:solidFill>
              </a:rPr>
              <a:t>reales Bildklassifizierungsmodell </a:t>
            </a:r>
            <a:r>
              <a:rPr lang="de-AT" dirty="0"/>
              <a:t>und verwende es, um ein </a:t>
            </a:r>
            <a:r>
              <a:rPr lang="de-AT" b="1" dirty="0" err="1">
                <a:solidFill>
                  <a:schemeClr val="accent1"/>
                </a:solidFill>
              </a:rPr>
              <a:t>Snake</a:t>
            </a:r>
            <a:r>
              <a:rPr lang="de-AT" b="1" dirty="0">
                <a:solidFill>
                  <a:schemeClr val="accent1"/>
                </a:solidFill>
              </a:rPr>
              <a:t>-Spiel</a:t>
            </a:r>
            <a:r>
              <a:rPr lang="de-AT" dirty="0"/>
              <a:t> zu steuern!</a:t>
            </a:r>
          </a:p>
        </p:txBody>
      </p:sp>
    </p:spTree>
    <p:extLst>
      <p:ext uri="{BB962C8B-B14F-4D97-AF65-F5344CB8AC3E}">
        <p14:creationId xmlns:p14="http://schemas.microsoft.com/office/powerpoint/2010/main" val="19974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r>
              <a:rPr lang="de-AT" dirty="0"/>
              <a:t> (Überanpassung)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Charakteristika </a:t>
            </a:r>
            <a:endParaRPr lang="de-AT" dirty="0"/>
          </a:p>
          <a:p>
            <a:r>
              <a:rPr lang="de-AT" dirty="0"/>
              <a:t>Das Modell schneidet </a:t>
            </a:r>
            <a:r>
              <a:rPr lang="de-AT" b="1" dirty="0">
                <a:solidFill>
                  <a:schemeClr val="accent1"/>
                </a:solidFill>
              </a:rPr>
              <a:t>im Training </a:t>
            </a:r>
            <a:r>
              <a:rPr lang="de-AT" dirty="0"/>
              <a:t>sehr gut ab</a:t>
            </a:r>
            <a:endParaRPr lang="de-AT" b="1" dirty="0">
              <a:solidFill>
                <a:schemeClr val="accent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91" y="2803954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1" y="2750565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2750565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5765801" y="3020132"/>
            <a:ext cx="125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Hund</a:t>
            </a:r>
          </a:p>
          <a:p>
            <a:r>
              <a:rPr lang="de-DE" sz="2800" dirty="0">
                <a:latin typeface="Poppins"/>
              </a:rPr>
              <a:t>Katze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430985" y="3301809"/>
            <a:ext cx="346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Poppins"/>
              </a:rPr>
              <a:t>99% Genauigkeit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FC727B0-A3FD-4746-B78E-2105ECE84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10" y="2858082"/>
            <a:ext cx="853954" cy="79242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67D9E19-6F93-44DE-97BE-A69BF6CD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47" y="3341556"/>
            <a:ext cx="853954" cy="7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Charakteristika</a:t>
            </a:r>
            <a:endParaRPr lang="de-AT" dirty="0"/>
          </a:p>
          <a:p>
            <a:r>
              <a:rPr lang="de-AT" dirty="0"/>
              <a:t>Das Modell schneidet </a:t>
            </a:r>
            <a:r>
              <a:rPr lang="de-AT" b="1" dirty="0">
                <a:solidFill>
                  <a:schemeClr val="accent1"/>
                </a:solidFill>
              </a:rPr>
              <a:t>im Training </a:t>
            </a:r>
            <a:r>
              <a:rPr lang="de-AT" dirty="0"/>
              <a:t>sehr gut ab</a:t>
            </a:r>
            <a:endParaRPr lang="de-AT" b="1" dirty="0">
              <a:solidFill>
                <a:schemeClr val="accent1"/>
              </a:solidFill>
            </a:endParaRP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Das Modell schneidet bei </a:t>
            </a:r>
            <a:r>
              <a:rPr lang="de-AT" b="1" dirty="0">
                <a:solidFill>
                  <a:schemeClr val="accent1"/>
                </a:solidFill>
              </a:rPr>
              <a:t>verschiedenen Daten </a:t>
            </a:r>
            <a:r>
              <a:rPr lang="de-AT" dirty="0"/>
              <a:t>sehr schlecht ab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EC823-36E3-4029-B034-9CF4ABF2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91" y="2803954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C582B6D-B1A4-49F3-9CBD-6BF9298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1" y="2750565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9CDD9B-E590-486C-9EEC-8596B4A85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2750565"/>
            <a:ext cx="1686424" cy="16864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F4EDC-79BA-404F-AA37-377678480C43}"/>
              </a:ext>
            </a:extLst>
          </p:cNvPr>
          <p:cNvSpPr txBox="1"/>
          <p:nvPr/>
        </p:nvSpPr>
        <p:spPr>
          <a:xfrm>
            <a:off x="5842001" y="3020132"/>
            <a:ext cx="1182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Hund</a:t>
            </a:r>
          </a:p>
          <a:p>
            <a:r>
              <a:rPr lang="de-DE" sz="2800" dirty="0">
                <a:latin typeface="Poppins"/>
              </a:rPr>
              <a:t>Katze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F1CBADC-C2C2-4B73-893E-71148C1BE7C5}"/>
              </a:ext>
            </a:extLst>
          </p:cNvPr>
          <p:cNvSpPr txBox="1"/>
          <p:nvPr/>
        </p:nvSpPr>
        <p:spPr>
          <a:xfrm>
            <a:off x="7430986" y="3301809"/>
            <a:ext cx="333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Poppins"/>
              </a:rPr>
              <a:t>99% Genauigkeit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492F99-30B2-4C2C-9694-4995C414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73" y="4931177"/>
            <a:ext cx="1686424" cy="168642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825EE6-CD15-4773-891C-B18E1DF530D4}"/>
              </a:ext>
            </a:extLst>
          </p:cNvPr>
          <p:cNvSpPr txBox="1"/>
          <p:nvPr/>
        </p:nvSpPr>
        <p:spPr>
          <a:xfrm>
            <a:off x="5842001" y="5200744"/>
            <a:ext cx="1182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Poppins"/>
              </a:rPr>
              <a:t>Katze</a:t>
            </a:r>
          </a:p>
          <a:p>
            <a:r>
              <a:rPr lang="de-DE" sz="2800" dirty="0">
                <a:latin typeface="Poppins"/>
              </a:rPr>
              <a:t>Hund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3F88580-317D-4917-8AB0-30BBA22D4F19}"/>
              </a:ext>
            </a:extLst>
          </p:cNvPr>
          <p:cNvSpPr txBox="1"/>
          <p:nvPr/>
        </p:nvSpPr>
        <p:spPr>
          <a:xfrm>
            <a:off x="7430985" y="5482421"/>
            <a:ext cx="312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  <a:latin typeface="Poppins"/>
              </a:rPr>
              <a:t>30% Genauigkeit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CDF87A0-2CC9-498A-B9BB-F01A1224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6040" y="5198855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B1F977CC-3BB6-4D73-A487-9D48E9C9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377" y="5233917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19AE9E7-AC9E-4DC7-9FCB-F692C6176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3" y="5137304"/>
            <a:ext cx="705733" cy="690233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C1D45AD-5440-42A5-8E31-4489F36DD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5698792"/>
            <a:ext cx="705733" cy="690233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1F24A66-3061-4B09-B34A-BB156462C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10" y="2858082"/>
            <a:ext cx="853954" cy="792427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3886E817-3EE1-4FA0-BFD6-7B85CEF2A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47" y="3341556"/>
            <a:ext cx="853954" cy="7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223D-3A2D-44B1-8F51-0AF331C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Overfitting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27759-B832-48BF-A0C7-62C60E9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Mögliche Gründe</a:t>
            </a:r>
            <a:endParaRPr lang="de-AT" dirty="0"/>
          </a:p>
          <a:p>
            <a:r>
              <a:rPr lang="de-AT" dirty="0"/>
              <a:t>Das Modell hat nicht </a:t>
            </a:r>
            <a:r>
              <a:rPr lang="de-AT" b="1" dirty="0">
                <a:solidFill>
                  <a:schemeClr val="accent1"/>
                </a:solidFill>
              </a:rPr>
              <a:t>möglichst allgemeine Eigenschaften</a:t>
            </a:r>
            <a:r>
              <a:rPr lang="de-AT" dirty="0"/>
              <a:t> gelernt</a:t>
            </a:r>
          </a:p>
          <a:p>
            <a:r>
              <a:rPr lang="de-AT" dirty="0"/>
              <a:t>Das Modell konzentriert sich auf die </a:t>
            </a:r>
            <a:r>
              <a:rPr lang="de-AT" b="1" dirty="0">
                <a:solidFill>
                  <a:schemeClr val="accent1"/>
                </a:solidFill>
              </a:rPr>
              <a:t>falschen Merkmale</a:t>
            </a:r>
          </a:p>
        </p:txBody>
      </p:sp>
    </p:spTree>
    <p:extLst>
      <p:ext uri="{BB962C8B-B14F-4D97-AF65-F5344CB8AC3E}">
        <p14:creationId xmlns:p14="http://schemas.microsoft.com/office/powerpoint/2010/main" val="1217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5376709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Overfitting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12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Beispiel 1</a:t>
            </a:r>
          </a:p>
          <a:p>
            <a:pPr marL="0" indent="0">
              <a:buNone/>
            </a:pPr>
            <a:r>
              <a:rPr lang="de-DE" dirty="0"/>
              <a:t>Die meisten Bilder von Hunden im Trainingssatz enthalten Gras, daher </a:t>
            </a:r>
            <a:r>
              <a:rPr lang="de-DE" b="1" dirty="0">
                <a:solidFill>
                  <a:schemeClr val="accent1"/>
                </a:solidFill>
              </a:rPr>
              <a:t>wird jedes Bild mit Gras als Hund klassifiziert.</a:t>
            </a:r>
          </a:p>
        </p:txBody>
      </p:sp>
      <p:pic>
        <p:nvPicPr>
          <p:cNvPr id="4" name="Picture 2" descr="Hund, Golden Retriever, Hündchen, Klein">
            <a:extLst>
              <a:ext uri="{FF2B5EF4-FFF2-40B4-BE49-F238E27FC236}">
                <a16:creationId xmlns:a16="http://schemas.microsoft.com/office/drawing/2014/main" id="{B68BA48D-BD79-473B-83AD-FBDE76AB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3774070"/>
            <a:ext cx="1935818" cy="1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nd, Tier, Hündchen, Haustier">
            <a:extLst>
              <a:ext uri="{FF2B5EF4-FFF2-40B4-BE49-F238E27FC236}">
                <a16:creationId xmlns:a16="http://schemas.microsoft.com/office/drawing/2014/main" id="{FE264114-630C-4A06-8AA3-289A6EC1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5133003"/>
            <a:ext cx="1935818" cy="13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ätzchen, Spielerisch, Blumen">
            <a:extLst>
              <a:ext uri="{FF2B5EF4-FFF2-40B4-BE49-F238E27FC236}">
                <a16:creationId xmlns:a16="http://schemas.microsoft.com/office/drawing/2014/main" id="{61259559-4F93-4110-AFD5-3E37F825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4105799"/>
            <a:ext cx="1857375" cy="12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91" y="3639815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8849561C-FB42-42E8-84C8-ACF40B1A4F20}"/>
              </a:ext>
            </a:extLst>
          </p:cNvPr>
          <p:cNvSpPr txBox="1"/>
          <p:nvPr/>
        </p:nvSpPr>
        <p:spPr>
          <a:xfrm>
            <a:off x="346799" y="6209704"/>
            <a:ext cx="85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6CA3788-56A8-4C99-A424-2CBE53778FF7}"/>
              </a:ext>
            </a:extLst>
          </p:cNvPr>
          <p:cNvSpPr txBox="1"/>
          <p:nvPr/>
        </p:nvSpPr>
        <p:spPr>
          <a:xfrm>
            <a:off x="346799" y="4701975"/>
            <a:ext cx="83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500037" y="4567933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902130" y="5072375"/>
            <a:ext cx="84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6" name="Picture 6" descr="Englische Bulldogge, Hund, Süß, Charmant">
            <a:extLst>
              <a:ext uri="{FF2B5EF4-FFF2-40B4-BE49-F238E27FC236}">
                <a16:creationId xmlns:a16="http://schemas.microsoft.com/office/drawing/2014/main" id="{CC586633-575D-4F0A-9332-7FE2044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89" y="4567933"/>
            <a:ext cx="2005542" cy="13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EDA396AB-CC6E-4436-8A23-6E3DC05C953C}"/>
              </a:ext>
            </a:extLst>
          </p:cNvPr>
          <p:cNvSpPr txBox="1"/>
          <p:nvPr/>
        </p:nvSpPr>
        <p:spPr>
          <a:xfrm>
            <a:off x="1997740" y="5602780"/>
            <a:ext cx="82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442036" y="6474557"/>
            <a:ext cx="85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</p:spTree>
    <p:extLst>
      <p:ext uri="{BB962C8B-B14F-4D97-AF65-F5344CB8AC3E}">
        <p14:creationId xmlns:p14="http://schemas.microsoft.com/office/powerpoint/2010/main" val="38656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tze, Hauskatze, Kätzchen, Haustier, Katzenartig, Gras">
            <a:extLst>
              <a:ext uri="{FF2B5EF4-FFF2-40B4-BE49-F238E27FC236}">
                <a16:creationId xmlns:a16="http://schemas.microsoft.com/office/drawing/2014/main" id="{6A966D4B-7445-426E-9856-8B0F8ED7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99" y="3609645"/>
            <a:ext cx="3400823" cy="22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tze, Kätzchen, Haustier, Gestreift">
            <a:extLst>
              <a:ext uri="{FF2B5EF4-FFF2-40B4-BE49-F238E27FC236}">
                <a16:creationId xmlns:a16="http://schemas.microsoft.com/office/drawing/2014/main" id="{26C1B94D-A70D-47A0-9CB1-6E808AD0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47" y="4693357"/>
            <a:ext cx="1984883" cy="14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Beispiel 2</a:t>
            </a:r>
          </a:p>
          <a:p>
            <a:pPr marL="0" indent="0">
              <a:buNone/>
            </a:pPr>
            <a:r>
              <a:rPr lang="de-DE" dirty="0"/>
              <a:t>Alle Bilder sind </a:t>
            </a:r>
            <a:r>
              <a:rPr lang="de-DE" b="1" dirty="0">
                <a:solidFill>
                  <a:schemeClr val="accent1"/>
                </a:solidFill>
              </a:rPr>
              <a:t>Nahaufnahmen</a:t>
            </a:r>
            <a:r>
              <a:rPr lang="de-DE" dirty="0"/>
              <a:t> von Katzen, daher wird ein Bild einer Katze auf einem Feld nicht erkannt.</a:t>
            </a:r>
          </a:p>
        </p:txBody>
      </p:sp>
      <p:pic>
        <p:nvPicPr>
          <p:cNvPr id="2052" name="Picture 4" descr="Katze, Katzenaugen, Graue Katze">
            <a:extLst>
              <a:ext uri="{FF2B5EF4-FFF2-40B4-BE49-F238E27FC236}">
                <a16:creationId xmlns:a16="http://schemas.microsoft.com/office/drawing/2014/main" id="{83FF27CB-D6A3-4B56-AD93-393691AB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0" y="3327760"/>
            <a:ext cx="1802999" cy="1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C75C95-244F-4CCA-BADE-FED0C4557B4A}"/>
              </a:ext>
            </a:extLst>
          </p:cNvPr>
          <p:cNvSpPr txBox="1"/>
          <p:nvPr/>
        </p:nvSpPr>
        <p:spPr>
          <a:xfrm>
            <a:off x="2196336" y="4255878"/>
            <a:ext cx="864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7152F1F-362E-40B4-8995-E2130F8DC1C2}"/>
              </a:ext>
            </a:extLst>
          </p:cNvPr>
          <p:cNvSpPr txBox="1"/>
          <p:nvPr/>
        </p:nvSpPr>
        <p:spPr>
          <a:xfrm>
            <a:off x="2149347" y="5812957"/>
            <a:ext cx="911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110B915-D570-4A81-913B-CB814DAB2408}"/>
              </a:ext>
            </a:extLst>
          </p:cNvPr>
          <p:cNvSpPr txBox="1"/>
          <p:nvPr/>
        </p:nvSpPr>
        <p:spPr>
          <a:xfrm>
            <a:off x="5899716" y="5580626"/>
            <a:ext cx="141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Keine Katze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871671-0F2B-44EB-9AD8-DF21A60AD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5" y="3977195"/>
            <a:ext cx="1686424" cy="16864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BDBE12F-5259-4663-BD4B-65A9C4D5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00" y="4901128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A6A854A-1DC4-4971-92B4-0EFFE61F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453" y="3327760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5E6DB97A-F6B2-4E8D-93C7-293CF67B7EFD}"/>
              </a:ext>
            </a:extLst>
          </p:cNvPr>
          <p:cNvSpPr txBox="1"/>
          <p:nvPr/>
        </p:nvSpPr>
        <p:spPr>
          <a:xfrm>
            <a:off x="1059073" y="6230845"/>
            <a:ext cx="71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046E7AA-1E72-427B-BCA8-5ACE67E629DD}"/>
              </a:ext>
            </a:extLst>
          </p:cNvPr>
          <p:cNvSpPr txBox="1"/>
          <p:nvPr/>
        </p:nvSpPr>
        <p:spPr>
          <a:xfrm>
            <a:off x="1052399" y="4651821"/>
            <a:ext cx="71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</p:spTree>
    <p:extLst>
      <p:ext uri="{BB962C8B-B14F-4D97-AF65-F5344CB8AC3E}">
        <p14:creationId xmlns:p14="http://schemas.microsoft.com/office/powerpoint/2010/main" val="33918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Welche Beispiele fallen </a:t>
            </a:r>
            <a:r>
              <a:rPr lang="de-DE" b="1" dirty="0">
                <a:solidFill>
                  <a:schemeClr val="accent1"/>
                </a:solidFill>
              </a:rPr>
              <a:t>dir</a:t>
            </a:r>
            <a:r>
              <a:rPr lang="de-DE" dirty="0"/>
              <a:t> ein?</a:t>
            </a:r>
          </a:p>
        </p:txBody>
      </p:sp>
    </p:spTree>
    <p:extLst>
      <p:ext uri="{BB962C8B-B14F-4D97-AF65-F5344CB8AC3E}">
        <p14:creationId xmlns:p14="http://schemas.microsoft.com/office/powerpoint/2010/main" val="246731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9F56-DD41-4522-AD90-F69D92A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Overfitting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17EE5-DBBF-4106-B522-EFE2482A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426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Welche Beispiele fallen </a:t>
            </a:r>
            <a:r>
              <a:rPr lang="de-DE" b="1" dirty="0">
                <a:solidFill>
                  <a:schemeClr val="accent1"/>
                </a:solidFill>
              </a:rPr>
              <a:t>dir</a:t>
            </a:r>
            <a:r>
              <a:rPr lang="de-DE" dirty="0"/>
              <a:t> ein?</a:t>
            </a:r>
            <a:br>
              <a:rPr lang="de-DE" dirty="0"/>
            </a:br>
            <a:endParaRPr lang="de-DE" dirty="0"/>
          </a:p>
          <a:p>
            <a:r>
              <a:rPr lang="de-DE" dirty="0"/>
              <a:t>Fokus auf der Hand, die das Objekt hält</a:t>
            </a:r>
          </a:p>
          <a:p>
            <a:r>
              <a:rPr lang="de-DE" dirty="0"/>
              <a:t>Fokus auf Person oder Objekt im Hintergrund</a:t>
            </a:r>
          </a:p>
          <a:p>
            <a:r>
              <a:rPr lang="de-DE" dirty="0"/>
              <a:t>Fokus auf Körperhaltung statt Mimik</a:t>
            </a:r>
          </a:p>
          <a:p>
            <a:r>
              <a:rPr lang="de-DE" dirty="0"/>
              <a:t>Fokus auf Haare und Schmuck statt Gesicht</a:t>
            </a:r>
          </a:p>
          <a:p>
            <a:r>
              <a:rPr lang="de-DE" dirty="0"/>
              <a:t>Fokus auf Handhaltung statt Gesten</a:t>
            </a:r>
          </a:p>
          <a:p>
            <a:r>
              <a:rPr lang="de-DE" dirty="0"/>
              <a:t>Alle Trainingsbilder wurden bei Tageslicht aufgenommen</a:t>
            </a:r>
          </a:p>
          <a:p>
            <a:pPr marL="0" indent="0">
              <a:buNone/>
            </a:pP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8483454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564</Words>
  <Application>Microsoft Office PowerPoint</Application>
  <PresentationFormat>Widescreen</PresentationFormat>
  <Paragraphs>126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Poppins</vt:lpstr>
      <vt:lpstr>Enaris PPT Endfassung</vt:lpstr>
      <vt:lpstr>Supervised Learning Vertrauen auf Daten</vt:lpstr>
      <vt:lpstr>Overfitting (Überanpassung)</vt:lpstr>
      <vt:lpstr>Overfitting (Überanpassung)</vt:lpstr>
      <vt:lpstr>Overfitting</vt:lpstr>
      <vt:lpstr>Overfitting</vt:lpstr>
      <vt:lpstr>Overfitting</vt:lpstr>
      <vt:lpstr>Overfitting</vt:lpstr>
      <vt:lpstr>Overfitting</vt:lpstr>
      <vt:lpstr>Overfitting</vt:lpstr>
      <vt:lpstr>Overfitting</vt:lpstr>
      <vt:lpstr>Underfitting</vt:lpstr>
      <vt:lpstr>Underfitting</vt:lpstr>
      <vt:lpstr>Underfitting</vt:lpstr>
      <vt:lpstr>Underfitting</vt:lpstr>
      <vt:lpstr>Biases (Vorurteile)  und Fairness</vt:lpstr>
      <vt:lpstr>Biases and Fairness</vt:lpstr>
      <vt:lpstr>Biases and Fairness</vt:lpstr>
      <vt:lpstr>Biases and Fairness</vt:lpstr>
      <vt:lpstr>Trainingszeit und Transfer Lernen</vt:lpstr>
      <vt:lpstr>Trainingszeit</vt:lpstr>
      <vt:lpstr>Transfer Lernen</vt:lpstr>
      <vt:lpstr>Als nächstes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31</cp:revision>
  <dcterms:created xsi:type="dcterms:W3CDTF">2021-08-31T10:26:40Z</dcterms:created>
  <dcterms:modified xsi:type="dcterms:W3CDTF">2022-06-10T18:11:38Z</dcterms:modified>
</cp:coreProperties>
</file>