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media/image30.jpg" ContentType="image/jpeg"/>
  <Override PartName="/ppt/media/image31.jpg" ContentType="image/jpeg"/>
  <Override PartName="/ppt/media/image32.jpg" ContentType="image/jpeg"/>
  <Override PartName="/ppt/media/image34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  <p:sldMasterId id="2147483699" r:id="rId2"/>
  </p:sldMasterIdLst>
  <p:sldIdLst>
    <p:sldId id="256" r:id="rId3"/>
    <p:sldId id="29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</p:sldIdLst>
  <p:sldSz cx="10693400" cy="7562850"/>
  <p:notesSz cx="10693400" cy="75628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072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D0596E0-E4BB-2F4F-9103-30D6CA6D2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05" y="-11620"/>
            <a:ext cx="8501927" cy="756285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C350FD5-98AC-F24A-B1B2-3BE53C787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2" y="4961770"/>
            <a:ext cx="860699" cy="1082178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7F3EC346-3EB5-784D-9E16-6CFB6ABCD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060" y="6427452"/>
            <a:ext cx="2733089" cy="10343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E235848-7951-8743-BE01-0D2DA1C28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3099" y="1537048"/>
            <a:ext cx="6910235" cy="3930263"/>
          </a:xfrm>
        </p:spPr>
        <p:txBody>
          <a:bodyPr anchor="b"/>
          <a:lstStyle>
            <a:lvl1pPr algn="ctr">
              <a:defRPr sz="5263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FF0B17-0E63-1B40-B625-4C8D0DBB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2A50A21-B092-A347-BEBF-1739ECD4C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094" y="6425242"/>
            <a:ext cx="1233989" cy="1034348"/>
          </a:xfrm>
          <a:prstGeom prst="rect">
            <a:avLst/>
          </a:prstGeom>
        </p:spPr>
      </p:pic>
      <p:pic>
        <p:nvPicPr>
          <p:cNvPr id="15" name="Grafik 14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8B291F4D-3163-EE4A-8611-40F120FBF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90" y="6160572"/>
            <a:ext cx="1153982" cy="531144"/>
          </a:xfrm>
          <a:prstGeom prst="rect">
            <a:avLst/>
          </a:prstGeom>
        </p:spPr>
      </p:pic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00BFE2D-2317-0440-8DF7-7D97DE140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3" y="6881149"/>
            <a:ext cx="1662063" cy="531145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7B7A50DD-5D90-534C-8151-A7CA4E9BD7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964" y="18099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6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D6AD379-7819-EF4E-8233-B29E9C389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8383626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6C9C6C-7D01-AE46-8451-D3E9E283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662" y="400901"/>
            <a:ext cx="7859649" cy="1461801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B93AE1-4AA6-8E43-9150-7D8D9F648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13818" y="1953245"/>
            <a:ext cx="7643493" cy="4798559"/>
          </a:xfrm>
        </p:spPr>
        <p:txBody>
          <a:bodyPr vert="eaVert"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AA23C2-2F02-5D46-896D-AC62A0F79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9B5143-2F2B-6C47-B75B-38BE94AB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A8CE72-22FA-EE40-89C2-914D6B5E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69E8B5E5-287E-7F42-831F-A126B05E5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500" y="252095"/>
            <a:ext cx="1153982" cy="76298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B77F33C-BEDC-924B-AB9D-1CCFD3F28C77}"/>
              </a:ext>
            </a:extLst>
          </p:cNvPr>
          <p:cNvSpPr/>
          <p:nvPr/>
        </p:nvSpPr>
        <p:spPr>
          <a:xfrm>
            <a:off x="951713" y="5808269"/>
            <a:ext cx="245948" cy="6856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5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723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78A0322-74D9-E44A-B342-C556A705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8383626" cy="7562850"/>
          </a:xfrm>
          <a:prstGeom prst="rect">
            <a:avLst/>
          </a:prstGeom>
        </p:spPr>
      </p:pic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0507D15-D788-E148-9BA5-6529D9219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52465" y="402652"/>
            <a:ext cx="2305764" cy="6409166"/>
          </a:xfrm>
        </p:spPr>
        <p:txBody>
          <a:bodyPr vert="eaVert"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D9E6562-3541-6D41-B604-F75D81D07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171" y="402652"/>
            <a:ext cx="6783626" cy="6409166"/>
          </a:xfrm>
        </p:spPr>
        <p:txBody>
          <a:bodyPr vert="eaVert"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DBF76F-67FE-A945-8C84-ABE15634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2DCE4D-AFB2-E24B-A575-4F45B394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35B5CD-3CF1-A947-9A98-A7220AE5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E6FDDD73-2BC0-E140-AF8F-9FDF522E6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568277" y="6448467"/>
            <a:ext cx="1450929" cy="60683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F2BA0B5-CCA0-ED4C-A7EA-D405EE4F09E5}"/>
              </a:ext>
            </a:extLst>
          </p:cNvPr>
          <p:cNvSpPr/>
          <p:nvPr/>
        </p:nvSpPr>
        <p:spPr>
          <a:xfrm>
            <a:off x="930326" y="5808269"/>
            <a:ext cx="256642" cy="6588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5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477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0402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7991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33505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2D0596E0-E4BB-2F4F-9103-30D6CA6D2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05" y="-11620"/>
            <a:ext cx="8501927" cy="756285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3C350FD5-98AC-F24A-B1B2-3BE53C7873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2" y="4961770"/>
            <a:ext cx="860699" cy="1082178"/>
          </a:xfrm>
          <a:prstGeom prst="rect">
            <a:avLst/>
          </a:prstGeom>
        </p:spPr>
      </p:pic>
      <p:pic>
        <p:nvPicPr>
          <p:cNvPr id="19" name="Grafik 18" descr="Ein Bild, das Text enthält.&#10;&#10;Automatisch generierte Beschreibung">
            <a:extLst>
              <a:ext uri="{FF2B5EF4-FFF2-40B4-BE49-F238E27FC236}">
                <a16:creationId xmlns:a16="http://schemas.microsoft.com/office/drawing/2014/main" id="{7F3EC346-3EB5-784D-9E16-6CFB6ABCD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2060" y="6427452"/>
            <a:ext cx="2733089" cy="103434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E235848-7951-8743-BE01-0D2DA1C28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3099" y="1537048"/>
            <a:ext cx="6910235" cy="3930263"/>
          </a:xfrm>
        </p:spPr>
        <p:txBody>
          <a:bodyPr anchor="b"/>
          <a:lstStyle>
            <a:lvl1pPr algn="ctr">
              <a:defRPr sz="5263" b="1" i="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9FF0B17-0E63-1B40-B625-4C8D0DBB4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2A50A21-B092-A347-BEBF-1739ECD4C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6094" y="6425242"/>
            <a:ext cx="1233989" cy="1034348"/>
          </a:xfrm>
          <a:prstGeom prst="rect">
            <a:avLst/>
          </a:prstGeom>
        </p:spPr>
      </p:pic>
      <p:pic>
        <p:nvPicPr>
          <p:cNvPr id="15" name="Grafik 14" descr="Ein Bild, das Text, Uhr enthält.&#10;&#10;Automatisch generierte Beschreibung">
            <a:extLst>
              <a:ext uri="{FF2B5EF4-FFF2-40B4-BE49-F238E27FC236}">
                <a16:creationId xmlns:a16="http://schemas.microsoft.com/office/drawing/2014/main" id="{8B291F4D-3163-EE4A-8611-40F120FBFE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390" y="6160572"/>
            <a:ext cx="1153982" cy="531144"/>
          </a:xfrm>
          <a:prstGeom prst="rect">
            <a:avLst/>
          </a:prstGeom>
        </p:spPr>
      </p:pic>
      <p:pic>
        <p:nvPicPr>
          <p:cNvPr id="21" name="Grafik 2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00BFE2D-2317-0440-8DF7-7D97DE1403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63" y="6881149"/>
            <a:ext cx="1662063" cy="531145"/>
          </a:xfrm>
          <a:prstGeom prst="rect">
            <a:avLst/>
          </a:prstGeom>
        </p:spPr>
      </p:pic>
      <p:pic>
        <p:nvPicPr>
          <p:cNvPr id="4" name="Grafik 3" descr="Ein Bild, das Text enthält.&#10;&#10;Automatisch generierte Beschreibung">
            <a:extLst>
              <a:ext uri="{FF2B5EF4-FFF2-40B4-BE49-F238E27FC236}">
                <a16:creationId xmlns:a16="http://schemas.microsoft.com/office/drawing/2014/main" id="{7B7A50DD-5D90-534C-8151-A7CA4E9BD7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964" y="18099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53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1E346B4-F77E-F243-91E3-931B1D51F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463" y="0"/>
            <a:ext cx="8501927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B91EB3-149D-F34D-9453-0B298FAC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560" y="303022"/>
            <a:ext cx="8601669" cy="1461801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487B07-1D84-8A49-A163-8109574E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71" y="2013259"/>
            <a:ext cx="8501927" cy="4798559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F037FC-80A0-1645-A321-E8DB70EB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D18281-EBE8-8E4B-87B1-FF34B3E94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C7D3F3-D35C-204D-9D7C-956D5659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2F03526-3269-4343-A8FB-199640CAF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76" y="396428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37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6261C23-90E1-6949-A8FC-667089A62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4"/>
          <a:stretch/>
        </p:blipFill>
        <p:spPr>
          <a:xfrm>
            <a:off x="0" y="-564009"/>
            <a:ext cx="10693400" cy="8126858"/>
          </a:xfrm>
          <a:prstGeom prst="rect">
            <a:avLst/>
          </a:prstGeom>
        </p:spPr>
      </p:pic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D1D92DE7-59A9-DC42-8407-DF1FC81222D4}"/>
              </a:ext>
            </a:extLst>
          </p:cNvPr>
          <p:cNvSpPr/>
          <p:nvPr/>
        </p:nvSpPr>
        <p:spPr>
          <a:xfrm>
            <a:off x="566482" y="1046895"/>
            <a:ext cx="9223057" cy="4973624"/>
          </a:xfrm>
          <a:prstGeom prst="roundRect">
            <a:avLst/>
          </a:prstGeom>
          <a:solidFill>
            <a:schemeClr val="bg1">
              <a:alpha val="70309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5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DF437B-124A-4F41-B3E5-1B509958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02" y="847320"/>
            <a:ext cx="8459472" cy="3919728"/>
          </a:xfrm>
        </p:spPr>
        <p:txBody>
          <a:bodyPr anchor="b"/>
          <a:lstStyle>
            <a:lvl1pPr>
              <a:defRPr sz="5263"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6980F3-AC60-4C4D-AA10-EE5175D6A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602" y="5061158"/>
            <a:ext cx="9223058" cy="1654373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40101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202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303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404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50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606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707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808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A9A361-FD8E-DE40-9310-43D069ED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DB302D-0E2C-9F4E-AD53-B5F84C9F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482FB9-1F13-0440-8751-82AA6F23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C4C0E1-76A1-7045-A770-E28B51BC779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964" y="-12000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76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0A918594-422A-3046-B15B-1CFF09991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463" y="0"/>
            <a:ext cx="8501927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E18E06-AC08-2C45-B44D-D2E3DE141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946" y="402652"/>
            <a:ext cx="8580283" cy="1461801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58D1AD-7C63-AC4C-9B8A-77E140EF4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171" y="2013259"/>
            <a:ext cx="4544695" cy="4798559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58F2E8-EA65-CA49-B96C-54F98414E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3534" y="2013259"/>
            <a:ext cx="4544695" cy="4798559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5E802A-8C0D-094A-8185-8B91C809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4E1643-9DE5-C14F-9277-05A5DE1B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C30443-B971-BC43-B958-978EE87B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37F6A253-54A2-9D4D-8FD7-A2C924EA4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4" y="18099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957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3313149-DFE5-ED41-BDA0-125A9E314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463" y="0"/>
            <a:ext cx="8501927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5DBC076-01E6-094B-B3D7-8A7C4645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694" y="402652"/>
            <a:ext cx="7706551" cy="1461801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6D1774-A6F6-5B44-9063-74511DB69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565" y="1853949"/>
            <a:ext cx="4124979" cy="908592"/>
          </a:xfrm>
        </p:spPr>
        <p:txBody>
          <a:bodyPr anchor="b"/>
          <a:lstStyle>
            <a:lvl1pPr marL="0" indent="0">
              <a:buNone/>
              <a:defRPr sz="2105" b="1">
                <a:latin typeface="Poppins" pitchFamily="2" charset="77"/>
                <a:cs typeface="Poppins" pitchFamily="2" charset="77"/>
              </a:defRPr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69837B-4066-2842-A882-61179BADF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565" y="2762541"/>
            <a:ext cx="4124979" cy="4063282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EAD2673-9402-F34A-950D-07F1C2590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39265" y="1853949"/>
            <a:ext cx="4124979" cy="908592"/>
          </a:xfrm>
        </p:spPr>
        <p:txBody>
          <a:bodyPr anchor="b"/>
          <a:lstStyle>
            <a:lvl1pPr marL="0" indent="0">
              <a:buNone/>
              <a:defRPr sz="2105" b="1">
                <a:latin typeface="Poppins" pitchFamily="2" charset="77"/>
                <a:cs typeface="Poppins" pitchFamily="2" charset="77"/>
              </a:defRPr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0424258-04C4-4C47-8D09-B0C0C45E9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39265" y="2762541"/>
            <a:ext cx="4124979" cy="4063282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89F2045-DC9A-4F4D-BBEB-C251E7CC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39503B1-FD6B-5B49-A61C-F657995B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5F6D56-6098-4740-A09C-789B9AA48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7AE4024-01ED-9441-B2D9-C0027374A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4" y="18099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72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1E346B4-F77E-F243-91E3-931B1D51F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463" y="0"/>
            <a:ext cx="8501927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B91EB3-149D-F34D-9453-0B298FAC2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560" y="303022"/>
            <a:ext cx="8601669" cy="1461801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487B07-1D84-8A49-A163-8109574E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171" y="2013259"/>
            <a:ext cx="8501927" cy="4798559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F037FC-80A0-1645-A321-E8DB70EBE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D18281-EBE8-8E4B-87B1-FF34B3E94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C7D3F3-D35C-204D-9D7C-956D56597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2F03526-3269-4343-A8FB-199640CAF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76" y="396428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59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19DBEF3-5EB4-D648-85B3-02EB8EEA5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4"/>
          <a:stretch/>
        </p:blipFill>
        <p:spPr>
          <a:xfrm>
            <a:off x="0" y="-537118"/>
            <a:ext cx="10693400" cy="8126858"/>
          </a:xfrm>
          <a:prstGeom prst="rect">
            <a:avLst/>
          </a:prstGeom>
        </p:spPr>
      </p:pic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AF512F84-989F-CA48-A79C-28A819B15C0D}"/>
              </a:ext>
            </a:extLst>
          </p:cNvPr>
          <p:cNvSpPr/>
          <p:nvPr/>
        </p:nvSpPr>
        <p:spPr>
          <a:xfrm>
            <a:off x="735171" y="899639"/>
            <a:ext cx="9223057" cy="164187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57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5183EF-CCBB-F04C-9563-A3A766C9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0" y="935892"/>
            <a:ext cx="9223058" cy="1461801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E57408-A50C-2E4F-9354-6960CD69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682397-A8AD-0D49-BE6C-F3A3E2764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5B65EE-C4C4-D74B-A382-E858238C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978FC11-1329-394C-AE5E-9BE05036453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58179" y="-121584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683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8DF80AE-F703-F14D-A5B3-2832E26C4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FC7ADB-3080-634B-896D-FEF036727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8A22C3-275C-964B-B758-30FEBD5E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27F36B-618B-2B46-9381-88A401349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5" r="6878"/>
          <a:stretch/>
        </p:blipFill>
        <p:spPr>
          <a:xfrm rot="-5400000">
            <a:off x="1565275" y="-1565275"/>
            <a:ext cx="7562850" cy="10693400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ECCF2D-43C7-244F-AEEC-9DD6CD2902B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58180" y="258118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30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5B271778-A9EC-7543-8095-74F813F05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473" y="402652"/>
            <a:ext cx="8501927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D6022E-927B-3E44-8618-402A69FD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1088910"/>
            <a:ext cx="3448900" cy="1179945"/>
          </a:xfrm>
        </p:spPr>
        <p:txBody>
          <a:bodyPr anchor="b"/>
          <a:lstStyle>
            <a:lvl1pPr>
              <a:defRPr sz="2807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1DC629-A3D4-654A-BA36-08A726B1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088" y="1088911"/>
            <a:ext cx="4628849" cy="5374525"/>
          </a:xfrm>
        </p:spPr>
        <p:txBody>
          <a:bodyPr/>
          <a:lstStyle>
            <a:lvl1pPr>
              <a:defRPr sz="2807">
                <a:latin typeface="Poppins" pitchFamily="2" charset="77"/>
                <a:cs typeface="Poppins" pitchFamily="2" charset="77"/>
              </a:defRPr>
            </a:lvl1pPr>
            <a:lvl2pPr>
              <a:defRPr sz="2456">
                <a:latin typeface="Poppins" pitchFamily="2" charset="77"/>
                <a:cs typeface="Poppins" pitchFamily="2" charset="77"/>
              </a:defRPr>
            </a:lvl2pPr>
            <a:lvl3pPr>
              <a:defRPr sz="2105">
                <a:latin typeface="Poppins" pitchFamily="2" charset="77"/>
                <a:cs typeface="Poppins" pitchFamily="2" charset="77"/>
              </a:defRPr>
            </a:lvl3pPr>
            <a:lvl4pPr>
              <a:defRPr sz="1754">
                <a:latin typeface="Poppins" pitchFamily="2" charset="77"/>
                <a:cs typeface="Poppins" pitchFamily="2" charset="77"/>
              </a:defRPr>
            </a:lvl4pPr>
            <a:lvl5pPr>
              <a:defRPr sz="1754">
                <a:latin typeface="Poppins" pitchFamily="2" charset="77"/>
                <a:cs typeface="Poppins" pitchFamily="2" charset="77"/>
              </a:defRPr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EFA41F-3C7A-8A4E-9D41-BA837A5D6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403">
                <a:latin typeface="Poppins" pitchFamily="2" charset="77"/>
                <a:cs typeface="Poppins" pitchFamily="2" charset="77"/>
              </a:defRPr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9B57D5-A92F-6E41-BCC5-9C7F70E9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7567E9-CD6E-054C-BE3A-C96536F3D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1DACB7-8EB1-064B-80E1-BD1DBA89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9FB317C-9CC9-6743-8267-7AAFA20C4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4" y="18099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03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1DA0695-94DA-FD41-9DBE-FCCD8D15B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463" y="0"/>
            <a:ext cx="8501927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B5285FA-59BF-6E4F-9DD0-28FE3F86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1088910"/>
            <a:ext cx="3448900" cy="1179945"/>
          </a:xfrm>
        </p:spPr>
        <p:txBody>
          <a:bodyPr anchor="b"/>
          <a:lstStyle>
            <a:lvl1pPr>
              <a:defRPr sz="2807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53ED06B-70A2-6D46-A3DF-86D6E1AC0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6088" y="1088911"/>
            <a:ext cx="4671623" cy="5374525"/>
          </a:xfrm>
        </p:spPr>
        <p:txBody>
          <a:bodyPr/>
          <a:lstStyle>
            <a:lvl1pPr marL="0" indent="0">
              <a:buNone/>
              <a:defRPr sz="2807"/>
            </a:lvl1pPr>
            <a:lvl2pPr marL="401010" indent="0">
              <a:buNone/>
              <a:defRPr sz="2456"/>
            </a:lvl2pPr>
            <a:lvl3pPr marL="802020" indent="0">
              <a:buNone/>
              <a:defRPr sz="2105"/>
            </a:lvl3pPr>
            <a:lvl4pPr marL="1203030" indent="0">
              <a:buNone/>
              <a:defRPr sz="1754"/>
            </a:lvl4pPr>
            <a:lvl5pPr marL="1604040" indent="0">
              <a:buNone/>
              <a:defRPr sz="1754"/>
            </a:lvl5pPr>
            <a:lvl6pPr marL="2005051" indent="0">
              <a:buNone/>
              <a:defRPr sz="1754"/>
            </a:lvl6pPr>
            <a:lvl7pPr marL="2406061" indent="0">
              <a:buNone/>
              <a:defRPr sz="1754"/>
            </a:lvl7pPr>
            <a:lvl8pPr marL="2807071" indent="0">
              <a:buNone/>
              <a:defRPr sz="1754"/>
            </a:lvl8pPr>
            <a:lvl9pPr marL="3208081" indent="0">
              <a:buNone/>
              <a:defRPr sz="1754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700613-352E-EF4E-AE5C-EE1A734C3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403">
                <a:latin typeface="Poppins" pitchFamily="2" charset="77"/>
                <a:cs typeface="Poppins" pitchFamily="2" charset="77"/>
              </a:defRPr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076FA9-104B-6644-8300-E8CF72B42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4D0AFC1-C729-9446-B8A1-01BBB7658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CA726B1-6039-0745-86CB-EAB2549A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90F8496-E273-B04A-B51E-F131C698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4" y="18099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44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D6AD379-7819-EF4E-8233-B29E9C389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8383626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96C9C6C-7D01-AE46-8451-D3E9E2836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7662" y="400901"/>
            <a:ext cx="7859649" cy="1461801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8B93AE1-4AA6-8E43-9150-7D8D9F648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413818" y="1953245"/>
            <a:ext cx="7643493" cy="4798559"/>
          </a:xfrm>
        </p:spPr>
        <p:txBody>
          <a:bodyPr vert="eaVert"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AA23C2-2F02-5D46-896D-AC62A0F79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9B5143-2F2B-6C47-B75B-38BE94AB6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A8CE72-22FA-EE40-89C2-914D6B5E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69E8B5E5-287E-7F42-831F-A126B05E5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8500" y="252095"/>
            <a:ext cx="1153982" cy="762989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2B77F33C-BEDC-924B-AB9D-1CCFD3F28C77}"/>
              </a:ext>
            </a:extLst>
          </p:cNvPr>
          <p:cNvSpPr/>
          <p:nvPr/>
        </p:nvSpPr>
        <p:spPr>
          <a:xfrm>
            <a:off x="951713" y="5808269"/>
            <a:ext cx="245948" cy="68569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5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1342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C78A0322-74D9-E44A-B342-C556A7056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8383626" cy="7562850"/>
          </a:xfrm>
          <a:prstGeom prst="rect">
            <a:avLst/>
          </a:prstGeom>
        </p:spPr>
      </p:pic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0507D15-D788-E148-9BA5-6529D92192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652465" y="402652"/>
            <a:ext cx="2305764" cy="6409166"/>
          </a:xfrm>
        </p:spPr>
        <p:txBody>
          <a:bodyPr vert="eaVert"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D9E6562-3541-6D41-B604-F75D81D07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5171" y="402652"/>
            <a:ext cx="6783626" cy="6409166"/>
          </a:xfrm>
        </p:spPr>
        <p:txBody>
          <a:bodyPr vert="eaVert"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DBF76F-67FE-A945-8C84-ABE156343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D2DCE4D-AFB2-E24B-A575-4F45B394D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35B5CD-3CF1-A947-9A98-A7220AE51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E6FDDD73-2BC0-E140-AF8F-9FDF522E6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568277" y="6448467"/>
            <a:ext cx="1450929" cy="606836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2F2BA0B5-CCA0-ED4C-A7EA-D405EE4F09E5}"/>
              </a:ext>
            </a:extLst>
          </p:cNvPr>
          <p:cNvSpPr/>
          <p:nvPr/>
        </p:nvSpPr>
        <p:spPr>
          <a:xfrm>
            <a:off x="930326" y="5808269"/>
            <a:ext cx="256642" cy="6588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5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5291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7661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6185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3375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6261C23-90E1-6949-A8FC-667089A62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4"/>
          <a:stretch/>
        </p:blipFill>
        <p:spPr>
          <a:xfrm>
            <a:off x="0" y="-564009"/>
            <a:ext cx="10693400" cy="8126858"/>
          </a:xfrm>
          <a:prstGeom prst="rect">
            <a:avLst/>
          </a:prstGeom>
        </p:spPr>
      </p:pic>
      <p:sp>
        <p:nvSpPr>
          <p:cNvPr id="8" name="Abgerundetes Rechteck 7">
            <a:extLst>
              <a:ext uri="{FF2B5EF4-FFF2-40B4-BE49-F238E27FC236}">
                <a16:creationId xmlns:a16="http://schemas.microsoft.com/office/drawing/2014/main" id="{D1D92DE7-59A9-DC42-8407-DF1FC81222D4}"/>
              </a:ext>
            </a:extLst>
          </p:cNvPr>
          <p:cNvSpPr/>
          <p:nvPr/>
        </p:nvSpPr>
        <p:spPr>
          <a:xfrm>
            <a:off x="566482" y="1046895"/>
            <a:ext cx="9223057" cy="4973624"/>
          </a:xfrm>
          <a:prstGeom prst="roundRect">
            <a:avLst/>
          </a:prstGeom>
          <a:solidFill>
            <a:schemeClr val="bg1">
              <a:alpha val="70309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57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DF437B-124A-4F41-B3E5-1B5099582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602" y="847320"/>
            <a:ext cx="8459472" cy="3919728"/>
          </a:xfrm>
        </p:spPr>
        <p:txBody>
          <a:bodyPr anchor="b"/>
          <a:lstStyle>
            <a:lvl1pPr>
              <a:defRPr sz="5263"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D6980F3-AC60-4C4D-AA10-EE5175D6A1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602" y="5061158"/>
            <a:ext cx="9223058" cy="1654373"/>
          </a:xfrm>
        </p:spPr>
        <p:txBody>
          <a:bodyPr/>
          <a:lstStyle>
            <a:lvl1pPr marL="0" indent="0">
              <a:buNone/>
              <a:defRPr sz="2105">
                <a:solidFill>
                  <a:schemeClr val="tx1">
                    <a:tint val="75000"/>
                  </a:schemeClr>
                </a:solidFill>
                <a:latin typeface="Poppins" pitchFamily="2" charset="77"/>
                <a:cs typeface="Poppins" pitchFamily="2" charset="77"/>
              </a:defRPr>
            </a:lvl1pPr>
            <a:lvl2pPr marL="401010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02020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3pPr>
            <a:lvl4pPr marL="120303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4pPr>
            <a:lvl5pPr marL="1604040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5pPr>
            <a:lvl6pPr marL="200505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6pPr>
            <a:lvl7pPr marL="240606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7pPr>
            <a:lvl8pPr marL="280707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8pPr>
            <a:lvl9pPr marL="3208081" indent="0">
              <a:buNone/>
              <a:defRPr sz="140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EA9A361-FD8E-DE40-9310-43D069EDF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DB302D-0E2C-9F4E-AD53-B5F84C9F1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482FB9-1F13-0440-8751-82AA6F23E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0FC4C0E1-76A1-7045-A770-E28B51BC779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3964" y="-12000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9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0A918594-422A-3046-B15B-1CFF09991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463" y="0"/>
            <a:ext cx="8501927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E18E06-AC08-2C45-B44D-D2E3DE141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946" y="402652"/>
            <a:ext cx="8580283" cy="1461801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58D1AD-7C63-AC4C-9B8A-77E140EF4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5171" y="2013259"/>
            <a:ext cx="4544695" cy="4798559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58F2E8-EA65-CA49-B96C-54F98414E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3534" y="2013259"/>
            <a:ext cx="4544695" cy="4798559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95E802A-8C0D-094A-8185-8B91C809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4E1643-9DE5-C14F-9277-05A5DE1B5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C30443-B971-BC43-B958-978EE87B0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37F6A253-54A2-9D4D-8FD7-A2C924EA4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4" y="18099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830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E3313149-DFE5-ED41-BDA0-125A9E314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463" y="0"/>
            <a:ext cx="8501927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5DBC076-01E6-094B-B3D7-8A7C4645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694" y="402652"/>
            <a:ext cx="7706551" cy="1461801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96D1774-A6F6-5B44-9063-74511DB69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6565" y="1853949"/>
            <a:ext cx="4124979" cy="908592"/>
          </a:xfrm>
        </p:spPr>
        <p:txBody>
          <a:bodyPr anchor="b"/>
          <a:lstStyle>
            <a:lvl1pPr marL="0" indent="0">
              <a:buNone/>
              <a:defRPr sz="2105" b="1">
                <a:latin typeface="Poppins" pitchFamily="2" charset="77"/>
                <a:cs typeface="Poppins" pitchFamily="2" charset="77"/>
              </a:defRPr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D69837B-4066-2842-A882-61179BADF5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6565" y="2762541"/>
            <a:ext cx="4124979" cy="4063282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EAD2673-9402-F34A-950D-07F1C2590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39265" y="1853949"/>
            <a:ext cx="4124979" cy="908592"/>
          </a:xfrm>
        </p:spPr>
        <p:txBody>
          <a:bodyPr anchor="b"/>
          <a:lstStyle>
            <a:lvl1pPr marL="0" indent="0">
              <a:buNone/>
              <a:defRPr sz="2105" b="1">
                <a:latin typeface="Poppins" pitchFamily="2" charset="77"/>
                <a:cs typeface="Poppins" pitchFamily="2" charset="77"/>
              </a:defRPr>
            </a:lvl1pPr>
            <a:lvl2pPr marL="401010" indent="0">
              <a:buNone/>
              <a:defRPr sz="1754" b="1"/>
            </a:lvl2pPr>
            <a:lvl3pPr marL="802020" indent="0">
              <a:buNone/>
              <a:defRPr sz="1579" b="1"/>
            </a:lvl3pPr>
            <a:lvl4pPr marL="1203030" indent="0">
              <a:buNone/>
              <a:defRPr sz="1403" b="1"/>
            </a:lvl4pPr>
            <a:lvl5pPr marL="1604040" indent="0">
              <a:buNone/>
              <a:defRPr sz="1403" b="1"/>
            </a:lvl5pPr>
            <a:lvl6pPr marL="2005051" indent="0">
              <a:buNone/>
              <a:defRPr sz="1403" b="1"/>
            </a:lvl6pPr>
            <a:lvl7pPr marL="2406061" indent="0">
              <a:buNone/>
              <a:defRPr sz="1403" b="1"/>
            </a:lvl7pPr>
            <a:lvl8pPr marL="2807071" indent="0">
              <a:buNone/>
              <a:defRPr sz="1403" b="1"/>
            </a:lvl8pPr>
            <a:lvl9pPr marL="3208081" indent="0">
              <a:buNone/>
              <a:defRPr sz="1403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0424258-04C4-4C47-8D09-B0C0C45E9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39265" y="2762541"/>
            <a:ext cx="4124979" cy="4063282"/>
          </a:xfrm>
        </p:spPr>
        <p:txBody>
          <a:bodyPr/>
          <a:lstStyle>
            <a:lvl1pPr>
              <a:defRPr>
                <a:latin typeface="Poppins" pitchFamily="2" charset="77"/>
                <a:cs typeface="Poppins" pitchFamily="2" charset="77"/>
              </a:defRPr>
            </a:lvl1pPr>
            <a:lvl2pPr>
              <a:defRPr>
                <a:latin typeface="Poppins" pitchFamily="2" charset="77"/>
                <a:cs typeface="Poppins" pitchFamily="2" charset="77"/>
              </a:defRPr>
            </a:lvl2pPr>
            <a:lvl3pPr>
              <a:defRPr>
                <a:latin typeface="Poppins" pitchFamily="2" charset="77"/>
                <a:cs typeface="Poppins" pitchFamily="2" charset="77"/>
              </a:defRPr>
            </a:lvl3pPr>
            <a:lvl4pPr>
              <a:defRPr>
                <a:latin typeface="Poppins" pitchFamily="2" charset="77"/>
                <a:cs typeface="Poppins" pitchFamily="2" charset="77"/>
              </a:defRPr>
            </a:lvl4pPr>
            <a:lvl5pPr>
              <a:defRPr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89F2045-DC9A-4F4D-BBEB-C251E7CC9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339503B1-FD6B-5B49-A61C-F657995B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25F6D56-6098-4740-A09C-789B9AA48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87AE4024-01ED-9441-B2D9-C0027374A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4" y="18099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30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919DBEF3-5EB4-D648-85B3-02EB8EEA5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564"/>
          <a:stretch/>
        </p:blipFill>
        <p:spPr>
          <a:xfrm>
            <a:off x="0" y="-537118"/>
            <a:ext cx="10693400" cy="8126858"/>
          </a:xfrm>
          <a:prstGeom prst="rect">
            <a:avLst/>
          </a:prstGeom>
        </p:spPr>
      </p:pic>
      <p:sp>
        <p:nvSpPr>
          <p:cNvPr id="7" name="Abgerundetes Rechteck 6">
            <a:extLst>
              <a:ext uri="{FF2B5EF4-FFF2-40B4-BE49-F238E27FC236}">
                <a16:creationId xmlns:a16="http://schemas.microsoft.com/office/drawing/2014/main" id="{AF512F84-989F-CA48-A79C-28A819B15C0D}"/>
              </a:ext>
            </a:extLst>
          </p:cNvPr>
          <p:cNvSpPr/>
          <p:nvPr/>
        </p:nvSpPr>
        <p:spPr>
          <a:xfrm>
            <a:off x="735171" y="899639"/>
            <a:ext cx="9223057" cy="164187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2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57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5183EF-CCBB-F04C-9563-A3A766C90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0" y="935892"/>
            <a:ext cx="9223058" cy="1461801"/>
          </a:xfrm>
        </p:spPr>
        <p:txBody>
          <a:bodyPr/>
          <a:lstStyle>
            <a:lvl1pPr>
              <a:defRPr b="1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FE57408-A50C-2E4F-9354-6960CD692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682397-A8AD-0D49-BE6C-F3A3E2764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5B65EE-C4C4-D74B-A382-E858238C6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2978FC11-1329-394C-AE5E-9BE05036453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58179" y="-121584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4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8DF80AE-F703-F14D-A5B3-2832E26C4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FC7ADB-3080-634B-896D-FEF036727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8A22C3-275C-964B-B758-30FEBD5E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227F36B-618B-2B46-9381-88A401349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15" r="6878"/>
          <a:stretch/>
        </p:blipFill>
        <p:spPr>
          <a:xfrm rot="-5400000">
            <a:off x="1565275" y="-1565275"/>
            <a:ext cx="7562850" cy="10693400"/>
          </a:xfrm>
          <a:prstGeom prst="rect">
            <a:avLst/>
          </a:prstGeom>
        </p:spPr>
      </p:pic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A9ECCF2D-43C7-244F-AEEC-9DD6CD2902B9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58180" y="258118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5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5B271778-A9EC-7543-8095-74F813F05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1473" y="402652"/>
            <a:ext cx="8501927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7D6022E-927B-3E44-8618-402A69FDB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1088910"/>
            <a:ext cx="3448900" cy="1179945"/>
          </a:xfrm>
        </p:spPr>
        <p:txBody>
          <a:bodyPr anchor="b"/>
          <a:lstStyle>
            <a:lvl1pPr>
              <a:defRPr sz="2807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21DC629-A3D4-654A-BA36-08A726B1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46088" y="1088911"/>
            <a:ext cx="4628849" cy="5374525"/>
          </a:xfrm>
        </p:spPr>
        <p:txBody>
          <a:bodyPr/>
          <a:lstStyle>
            <a:lvl1pPr>
              <a:defRPr sz="2807">
                <a:latin typeface="Poppins" pitchFamily="2" charset="77"/>
                <a:cs typeface="Poppins" pitchFamily="2" charset="77"/>
              </a:defRPr>
            </a:lvl1pPr>
            <a:lvl2pPr>
              <a:defRPr sz="2456">
                <a:latin typeface="Poppins" pitchFamily="2" charset="77"/>
                <a:cs typeface="Poppins" pitchFamily="2" charset="77"/>
              </a:defRPr>
            </a:lvl2pPr>
            <a:lvl3pPr>
              <a:defRPr sz="2105">
                <a:latin typeface="Poppins" pitchFamily="2" charset="77"/>
                <a:cs typeface="Poppins" pitchFamily="2" charset="77"/>
              </a:defRPr>
            </a:lvl3pPr>
            <a:lvl4pPr>
              <a:defRPr sz="1754">
                <a:latin typeface="Poppins" pitchFamily="2" charset="77"/>
                <a:cs typeface="Poppins" pitchFamily="2" charset="77"/>
              </a:defRPr>
            </a:lvl4pPr>
            <a:lvl5pPr>
              <a:defRPr sz="1754">
                <a:latin typeface="Poppins" pitchFamily="2" charset="77"/>
                <a:cs typeface="Poppins" pitchFamily="2" charset="77"/>
              </a:defRPr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EFA41F-3C7A-8A4E-9D41-BA837A5D6D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403">
                <a:latin typeface="Poppins" pitchFamily="2" charset="77"/>
                <a:cs typeface="Poppins" pitchFamily="2" charset="77"/>
              </a:defRPr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B9B57D5-A92F-6E41-BCC5-9C7F70E9B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27567E9-CD6E-054C-BE3A-C96536F3D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01DACB7-8EB1-064B-80E1-BD1DBA899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99FB317C-9CC9-6743-8267-7AAFA20C4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4" y="18099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820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1DA0695-94DA-FD41-9DBE-FCCD8D15B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463" y="0"/>
            <a:ext cx="8501927" cy="756285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B5285FA-59BF-6E4F-9DD0-28FE3F862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564" y="1088910"/>
            <a:ext cx="3448900" cy="1179945"/>
          </a:xfrm>
        </p:spPr>
        <p:txBody>
          <a:bodyPr anchor="b"/>
          <a:lstStyle>
            <a:lvl1pPr>
              <a:defRPr sz="2807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53ED06B-70A2-6D46-A3DF-86D6E1AC02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546088" y="1088911"/>
            <a:ext cx="4671623" cy="5374525"/>
          </a:xfrm>
        </p:spPr>
        <p:txBody>
          <a:bodyPr/>
          <a:lstStyle>
            <a:lvl1pPr marL="0" indent="0">
              <a:buNone/>
              <a:defRPr sz="2807"/>
            </a:lvl1pPr>
            <a:lvl2pPr marL="401010" indent="0">
              <a:buNone/>
              <a:defRPr sz="2456"/>
            </a:lvl2pPr>
            <a:lvl3pPr marL="802020" indent="0">
              <a:buNone/>
              <a:defRPr sz="2105"/>
            </a:lvl3pPr>
            <a:lvl4pPr marL="1203030" indent="0">
              <a:buNone/>
              <a:defRPr sz="1754"/>
            </a:lvl4pPr>
            <a:lvl5pPr marL="1604040" indent="0">
              <a:buNone/>
              <a:defRPr sz="1754"/>
            </a:lvl5pPr>
            <a:lvl6pPr marL="2005051" indent="0">
              <a:buNone/>
              <a:defRPr sz="1754"/>
            </a:lvl6pPr>
            <a:lvl7pPr marL="2406061" indent="0">
              <a:buNone/>
              <a:defRPr sz="1754"/>
            </a:lvl7pPr>
            <a:lvl8pPr marL="2807071" indent="0">
              <a:buNone/>
              <a:defRPr sz="1754"/>
            </a:lvl8pPr>
            <a:lvl9pPr marL="3208081" indent="0">
              <a:buNone/>
              <a:defRPr sz="1754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C700613-352E-EF4E-AE5C-EE1A734C3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403">
                <a:latin typeface="Poppins" pitchFamily="2" charset="77"/>
                <a:cs typeface="Poppins" pitchFamily="2" charset="77"/>
              </a:defRPr>
            </a:lvl1pPr>
            <a:lvl2pPr marL="401010" indent="0">
              <a:buNone/>
              <a:defRPr sz="1228"/>
            </a:lvl2pPr>
            <a:lvl3pPr marL="802020" indent="0">
              <a:buNone/>
              <a:defRPr sz="1053"/>
            </a:lvl3pPr>
            <a:lvl4pPr marL="1203030" indent="0">
              <a:buNone/>
              <a:defRPr sz="877"/>
            </a:lvl4pPr>
            <a:lvl5pPr marL="1604040" indent="0">
              <a:buNone/>
              <a:defRPr sz="877"/>
            </a:lvl5pPr>
            <a:lvl6pPr marL="2005051" indent="0">
              <a:buNone/>
              <a:defRPr sz="877"/>
            </a:lvl6pPr>
            <a:lvl7pPr marL="2406061" indent="0">
              <a:buNone/>
              <a:defRPr sz="877"/>
            </a:lvl7pPr>
            <a:lvl8pPr marL="2807071" indent="0">
              <a:buNone/>
              <a:defRPr sz="877"/>
            </a:lvl8pPr>
            <a:lvl9pPr marL="3208081" indent="0">
              <a:buNone/>
              <a:defRPr sz="877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7076FA9-104B-6644-8300-E8CF72B42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4D0AFC1-C729-9446-B8A1-01BBB7658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CA726B1-6039-0745-86CB-EAB2549A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9" name="Grafik 8" descr="Ein Bild, das Text enthält.&#10;&#10;Automatisch generierte Beschreibung">
            <a:extLst>
              <a:ext uri="{FF2B5EF4-FFF2-40B4-BE49-F238E27FC236}">
                <a16:creationId xmlns:a16="http://schemas.microsoft.com/office/drawing/2014/main" id="{B90F8496-E273-B04A-B51E-F131C6980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64" y="180995"/>
            <a:ext cx="1153982" cy="76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31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EABFD32-FEE4-3F40-A614-1595351B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402652"/>
            <a:ext cx="9223058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DDD217-CABE-A54D-8B76-10BB2C04F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171" y="2013259"/>
            <a:ext cx="9223058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8D5EEF-549C-6D45-8368-9946889D68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171" y="7009642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1FE557-9715-3C46-9460-3218517C7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2189" y="7009642"/>
            <a:ext cx="3609023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68E82C-CD3C-7743-B162-01E2B4AFE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2214" y="7009642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84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defTabSz="802020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505" indent="-200505" algn="l" defTabSz="802020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51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52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53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54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55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56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57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58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101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202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303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404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505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606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707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808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EABFD32-FEE4-3F40-A614-1595351B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171" y="402652"/>
            <a:ext cx="9223058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FDDD217-CABE-A54D-8B76-10BB2C04F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5171" y="2013259"/>
            <a:ext cx="9223058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18D5EEF-549C-6D45-8368-9946889D68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5171" y="7009642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2020"/>
            <a:fld id="{9C725A6B-0011-4F0D-9B56-DD603D80EB93}" type="datetimeFigureOut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08.01.2023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1FE557-9715-3C46-9460-3218517C7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42189" y="7009642"/>
            <a:ext cx="3609023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2020"/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868E82C-CD3C-7743-B162-01E2B4AFE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52214" y="7009642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2020"/>
            <a:fld id="{1DB179FF-E3C9-4623-B9EA-EE9F139847C6}" type="slidenum">
              <a:rPr lang="de-AT" smtClean="0">
                <a:solidFill>
                  <a:srgbClr val="000000">
                    <a:tint val="75000"/>
                  </a:srgbClr>
                </a:solidFill>
              </a:rPr>
              <a:pPr defTabSz="802020"/>
              <a:t>‹Nr.›</a:t>
            </a:fld>
            <a:endParaRPr lang="de-AT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75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txStyles>
    <p:titleStyle>
      <a:lvl1pPr algn="l" defTabSz="802020" rtl="0" eaLnBrk="1" latinLnBrk="0" hangingPunct="1">
        <a:lnSpc>
          <a:spcPct val="90000"/>
        </a:lnSpc>
        <a:spcBef>
          <a:spcPct val="0"/>
        </a:spcBef>
        <a:buNone/>
        <a:defRPr sz="385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0505" indent="-200505" algn="l" defTabSz="802020" rtl="0" eaLnBrk="1" latinLnBrk="0" hangingPunct="1">
        <a:lnSpc>
          <a:spcPct val="90000"/>
        </a:lnSpc>
        <a:spcBef>
          <a:spcPts val="877"/>
        </a:spcBef>
        <a:buFont typeface="Arial" panose="020B0604020202020204" pitchFamily="34" charset="0"/>
        <a:buChar char="•"/>
        <a:defRPr sz="2456" kern="1200">
          <a:solidFill>
            <a:schemeClr val="tx1"/>
          </a:solidFill>
          <a:latin typeface="+mn-lt"/>
          <a:ea typeface="+mn-ea"/>
          <a:cs typeface="+mn-cs"/>
        </a:defRPr>
      </a:lvl1pPr>
      <a:lvl2pPr marL="60151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0252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403535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80454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20555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60656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300757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408586" indent="-200505" algn="l" defTabSz="802020" rtl="0" eaLnBrk="1" latinLnBrk="0" hangingPunct="1">
        <a:lnSpc>
          <a:spcPct val="90000"/>
        </a:lnSpc>
        <a:spcBef>
          <a:spcPts val="439"/>
        </a:spcBef>
        <a:buFont typeface="Arial" panose="020B0604020202020204" pitchFamily="34" charset="0"/>
        <a:buChar char="•"/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1pPr>
      <a:lvl2pPr marL="40101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2pPr>
      <a:lvl3pPr marL="80202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3pPr>
      <a:lvl4pPr marL="120303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4pPr>
      <a:lvl5pPr marL="1604040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5pPr>
      <a:lvl6pPr marL="200505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6pPr>
      <a:lvl7pPr marL="240606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7pPr>
      <a:lvl8pPr marL="280707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8pPr>
      <a:lvl9pPr marL="3208081" algn="l" defTabSz="802020" rtl="0" eaLnBrk="1" latinLnBrk="0" hangingPunct="1">
        <a:defRPr sz="15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searchgate.net/publication/341373030_The_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reativecommons.org/licenses/by/4.0/)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aircAruvnKk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xfrm>
            <a:off x="1636865" y="460762"/>
            <a:ext cx="6910235" cy="39302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700" b="1" spc="-5" dirty="0">
                <a:latin typeface="Arial"/>
                <a:cs typeface="Arial"/>
              </a:rPr>
              <a:t>Neuronale Netze </a:t>
            </a:r>
            <a:r>
              <a:rPr sz="4700" b="1" dirty="0">
                <a:latin typeface="Arial"/>
                <a:cs typeface="Arial"/>
              </a:rPr>
              <a:t>I </a:t>
            </a:r>
            <a:r>
              <a:rPr sz="4700" b="1" spc="-5" dirty="0">
                <a:latin typeface="Arial"/>
                <a:cs typeface="Arial"/>
              </a:rPr>
              <a:t>Grundlagen</a:t>
            </a:r>
            <a:endParaRPr sz="47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45373" y="657225"/>
            <a:ext cx="6352341" cy="606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mtClean="0"/>
              <a:t>Neuron</a:t>
            </a:r>
            <a:endParaRPr spc="-5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569173" y="1753700"/>
            <a:ext cx="8501927" cy="4798559"/>
          </a:xfrm>
        </p:spPr>
        <p:txBody>
          <a:bodyPr/>
          <a:lstStyle/>
          <a:p>
            <a:pPr marL="0" indent="0">
              <a:buNone/>
            </a:pPr>
            <a:r>
              <a:rPr lang="de-DE" spc="5" dirty="0"/>
              <a:t>Ein</a:t>
            </a:r>
            <a:r>
              <a:rPr lang="de-DE" spc="-20" dirty="0"/>
              <a:t> </a:t>
            </a:r>
            <a:r>
              <a:rPr lang="de-DE" dirty="0"/>
              <a:t>Neuron ist</a:t>
            </a:r>
            <a:r>
              <a:rPr lang="de-DE" spc="-20" dirty="0"/>
              <a:t> </a:t>
            </a:r>
            <a:r>
              <a:rPr lang="de-DE" dirty="0"/>
              <a:t>eine</a:t>
            </a:r>
            <a:r>
              <a:rPr lang="de-DE" spc="-5" dirty="0"/>
              <a:t> </a:t>
            </a:r>
            <a:r>
              <a:rPr lang="de-DE" dirty="0"/>
              <a:t>kleine Einheit</a:t>
            </a:r>
            <a:r>
              <a:rPr lang="de-DE" spc="-20" dirty="0"/>
              <a:t> </a:t>
            </a:r>
            <a:r>
              <a:rPr lang="de-DE" dirty="0"/>
              <a:t>mit</a:t>
            </a:r>
            <a:r>
              <a:rPr lang="de-DE" spc="-25" dirty="0"/>
              <a:t> </a:t>
            </a:r>
            <a:r>
              <a:rPr lang="de-DE" dirty="0"/>
              <a:t>einem</a:t>
            </a:r>
            <a:r>
              <a:rPr lang="de-DE" spc="-20" dirty="0"/>
              <a:t> </a:t>
            </a:r>
            <a:r>
              <a:rPr lang="de-DE" spc="-5" dirty="0"/>
              <a:t>Wert.</a:t>
            </a:r>
            <a:endParaRPr lang="en-US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6100" y="2333625"/>
            <a:ext cx="7013448" cy="4431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36700" y="1742108"/>
            <a:ext cx="7924800" cy="4429418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8415" marR="614680" indent="-6350">
              <a:lnSpc>
                <a:spcPts val="2810"/>
              </a:lnSpc>
              <a:spcBef>
                <a:spcPts val="200"/>
              </a:spcBef>
            </a:pPr>
            <a:r>
              <a:rPr sz="2350" dirty="0">
                <a:latin typeface="Arial MT"/>
                <a:cs typeface="Arial MT"/>
              </a:rPr>
              <a:t>Im Eingabe-Layer </a:t>
            </a:r>
            <a:r>
              <a:rPr sz="2350" spc="-5" dirty="0">
                <a:latin typeface="Arial MT"/>
                <a:cs typeface="Arial MT"/>
              </a:rPr>
              <a:t>werden</a:t>
            </a:r>
            <a:r>
              <a:rPr sz="2350" spc="5" dirty="0">
                <a:latin typeface="Arial MT"/>
                <a:cs typeface="Arial MT"/>
              </a:rPr>
              <a:t> die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Eingaben als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Aktivierungen</a:t>
            </a:r>
            <a:r>
              <a:rPr sz="2350" dirty="0">
                <a:latin typeface="Arial MT"/>
                <a:cs typeface="Arial MT"/>
              </a:rPr>
              <a:t> zur </a:t>
            </a:r>
            <a:r>
              <a:rPr sz="2350" spc="-64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Verfügung </a:t>
            </a:r>
            <a:r>
              <a:rPr sz="2350" dirty="0">
                <a:latin typeface="Arial MT"/>
                <a:cs typeface="Arial MT"/>
              </a:rPr>
              <a:t>gestellt.</a:t>
            </a:r>
          </a:p>
          <a:p>
            <a:pPr marL="12700" marR="2010410">
              <a:lnSpc>
                <a:spcPts val="2920"/>
              </a:lnSpc>
              <a:spcBef>
                <a:spcPts val="20"/>
              </a:spcBef>
            </a:pPr>
            <a:r>
              <a:rPr sz="2350" dirty="0">
                <a:latin typeface="Arial MT"/>
                <a:cs typeface="Arial MT"/>
              </a:rPr>
              <a:t>Innerhalb des </a:t>
            </a:r>
            <a:r>
              <a:rPr sz="2350" spc="-5" dirty="0">
                <a:latin typeface="Arial MT"/>
                <a:cs typeface="Arial MT"/>
              </a:rPr>
              <a:t>Netzes </a:t>
            </a:r>
            <a:r>
              <a:rPr sz="2350" dirty="0">
                <a:latin typeface="Arial MT"/>
                <a:cs typeface="Arial MT"/>
              </a:rPr>
              <a:t>stellen die </a:t>
            </a:r>
            <a:r>
              <a:rPr sz="2350" spc="-10" dirty="0">
                <a:latin typeface="Arial MT"/>
                <a:cs typeface="Arial MT"/>
              </a:rPr>
              <a:t>Werte </a:t>
            </a:r>
            <a:r>
              <a:rPr sz="2350" spc="-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Aktivierungszustände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der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einzelnen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Neuronen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dar.</a:t>
            </a:r>
          </a:p>
          <a:p>
            <a:pPr marL="18415" marR="285750" indent="-6350">
              <a:lnSpc>
                <a:spcPts val="2820"/>
              </a:lnSpc>
              <a:spcBef>
                <a:spcPts val="70"/>
              </a:spcBef>
            </a:pPr>
            <a:r>
              <a:rPr sz="2350" spc="5" dirty="0">
                <a:latin typeface="Arial MT"/>
                <a:cs typeface="Arial MT"/>
              </a:rPr>
              <a:t>Die</a:t>
            </a:r>
            <a:r>
              <a:rPr sz="2350" spc="-2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Anzahl </a:t>
            </a:r>
            <a:r>
              <a:rPr sz="2350" dirty="0">
                <a:latin typeface="Arial MT"/>
                <a:cs typeface="Arial MT"/>
              </a:rPr>
              <a:t>der</a:t>
            </a:r>
            <a:r>
              <a:rPr sz="2350" spc="-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Eingabeneuronen</a:t>
            </a:r>
            <a:r>
              <a:rPr sz="2350" spc="-5" dirty="0">
                <a:latin typeface="Arial MT"/>
                <a:cs typeface="Arial MT"/>
              </a:rPr>
              <a:t> ergibt</a:t>
            </a:r>
            <a:r>
              <a:rPr sz="2350" dirty="0">
                <a:latin typeface="Arial MT"/>
                <a:cs typeface="Arial MT"/>
              </a:rPr>
              <a:t> sich</a:t>
            </a:r>
            <a:r>
              <a:rPr sz="2350" spc="-5" dirty="0">
                <a:latin typeface="Arial MT"/>
                <a:cs typeface="Arial MT"/>
              </a:rPr>
              <a:t> aus </a:t>
            </a:r>
            <a:r>
              <a:rPr sz="2350" dirty="0">
                <a:latin typeface="Arial MT"/>
                <a:cs typeface="Arial MT"/>
              </a:rPr>
              <a:t>der</a:t>
            </a:r>
            <a:r>
              <a:rPr sz="2350" spc="-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Anzahl</a:t>
            </a:r>
            <a:r>
              <a:rPr sz="2350" spc="-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der </a:t>
            </a:r>
            <a:r>
              <a:rPr sz="2350" spc="-63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Pixel.</a:t>
            </a:r>
          </a:p>
          <a:p>
            <a:pPr marL="12700">
              <a:lnSpc>
                <a:spcPts val="2810"/>
              </a:lnSpc>
            </a:pPr>
            <a:r>
              <a:rPr sz="2350" dirty="0">
                <a:latin typeface="Arial MT"/>
                <a:cs typeface="Arial MT"/>
              </a:rPr>
              <a:t>Räumliche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Information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geht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verloren.</a:t>
            </a:r>
          </a:p>
          <a:p>
            <a:pPr marL="18415" marR="5080" indent="-6350">
              <a:lnSpc>
                <a:spcPct val="100000"/>
              </a:lnSpc>
              <a:spcBef>
                <a:spcPts val="95"/>
              </a:spcBef>
            </a:pPr>
            <a:r>
              <a:rPr sz="2350" spc="5" dirty="0">
                <a:latin typeface="Arial MT"/>
                <a:cs typeface="Arial MT"/>
              </a:rPr>
              <a:t>Die</a:t>
            </a:r>
            <a:r>
              <a:rPr sz="2350" spc="-2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Anzahl</a:t>
            </a:r>
            <a:r>
              <a:rPr sz="2350" dirty="0">
                <a:latin typeface="Arial MT"/>
                <a:cs typeface="Arial MT"/>
              </a:rPr>
              <a:t> der</a:t>
            </a:r>
            <a:r>
              <a:rPr sz="2350" spc="-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Neuronen in </a:t>
            </a:r>
            <a:r>
              <a:rPr sz="2350" spc="-5" dirty="0">
                <a:latin typeface="Arial MT"/>
                <a:cs typeface="Arial MT"/>
              </a:rPr>
              <a:t>der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zweiten und </a:t>
            </a:r>
            <a:r>
              <a:rPr sz="2350" spc="-5" dirty="0">
                <a:latin typeface="Arial MT"/>
                <a:cs typeface="Arial MT"/>
              </a:rPr>
              <a:t>dritten </a:t>
            </a:r>
            <a:r>
              <a:rPr sz="2350" dirty="0">
                <a:latin typeface="Arial MT"/>
                <a:cs typeface="Arial MT"/>
              </a:rPr>
              <a:t>Schicht ist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frei </a:t>
            </a:r>
            <a:r>
              <a:rPr sz="2350" spc="-63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wählbar</a:t>
            </a:r>
            <a:r>
              <a:rPr sz="2350" spc="-5" dirty="0">
                <a:latin typeface="Arial MT"/>
                <a:cs typeface="Arial MT"/>
              </a:rPr>
              <a:t> und</a:t>
            </a:r>
            <a:r>
              <a:rPr sz="235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wurde</a:t>
            </a:r>
            <a:r>
              <a:rPr sz="2350" dirty="0">
                <a:latin typeface="Arial MT"/>
                <a:cs typeface="Arial MT"/>
              </a:rPr>
              <a:t> relativ</a:t>
            </a:r>
            <a:r>
              <a:rPr sz="2350" spc="-2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willkürlich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mit</a:t>
            </a:r>
            <a:r>
              <a:rPr sz="2350" spc="-2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16 gewählt.</a:t>
            </a:r>
          </a:p>
          <a:p>
            <a:pPr marL="18415" marR="833755" indent="-6350">
              <a:lnSpc>
                <a:spcPts val="2810"/>
              </a:lnSpc>
              <a:spcBef>
                <a:spcPts val="200"/>
              </a:spcBef>
            </a:pPr>
            <a:r>
              <a:rPr sz="2350" spc="5" dirty="0">
                <a:latin typeface="Arial MT"/>
                <a:cs typeface="Arial MT"/>
              </a:rPr>
              <a:t>Die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Anzahl </a:t>
            </a:r>
            <a:r>
              <a:rPr sz="2350" dirty="0">
                <a:latin typeface="Arial MT"/>
                <a:cs typeface="Arial MT"/>
              </a:rPr>
              <a:t>der</a:t>
            </a:r>
            <a:r>
              <a:rPr sz="2350" spc="-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Ausgabeneuronen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entspricht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der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Anzahl</a:t>
            </a:r>
            <a:r>
              <a:rPr sz="2350" spc="-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der </a:t>
            </a:r>
            <a:r>
              <a:rPr sz="2350" spc="-64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möglichen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Ergebnisse.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460500" y="276225"/>
            <a:ext cx="6885741" cy="1461801"/>
          </a:xfrm>
        </p:spPr>
        <p:txBody>
          <a:bodyPr/>
          <a:lstStyle/>
          <a:p>
            <a:r>
              <a:rPr lang="de-DE" dirty="0" smtClean="0"/>
              <a:t>Schichtenaufbau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3900" y="2105025"/>
            <a:ext cx="5716440" cy="441629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536700" y="276225"/>
            <a:ext cx="8601669" cy="1461801"/>
          </a:xfrm>
        </p:spPr>
        <p:txBody>
          <a:bodyPr/>
          <a:lstStyle/>
          <a:p>
            <a:r>
              <a:rPr lang="de-DE" dirty="0" smtClean="0"/>
              <a:t>Netzwerkschichten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1689100" y="1571625"/>
            <a:ext cx="8501927" cy="479855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Im</a:t>
            </a:r>
            <a:r>
              <a:rPr lang="de-DE" spc="-10" dirty="0"/>
              <a:t> </a:t>
            </a:r>
            <a:r>
              <a:rPr lang="de-DE" dirty="0"/>
              <a:t>Ausgabe-Layer</a:t>
            </a:r>
            <a:r>
              <a:rPr lang="de-DE" spc="-30" dirty="0"/>
              <a:t> </a:t>
            </a:r>
            <a:r>
              <a:rPr lang="de-DE" dirty="0"/>
              <a:t>werden</a:t>
            </a:r>
            <a:r>
              <a:rPr lang="de-DE" spc="-10" dirty="0"/>
              <a:t> </a:t>
            </a:r>
            <a:r>
              <a:rPr lang="de-DE" dirty="0"/>
              <a:t>Ergebniswerte</a:t>
            </a:r>
            <a:r>
              <a:rPr lang="de-DE" spc="-25" dirty="0"/>
              <a:t> </a:t>
            </a:r>
            <a:r>
              <a:rPr lang="de-DE" spc="5" dirty="0"/>
              <a:t>als</a:t>
            </a:r>
            <a:r>
              <a:rPr lang="de-DE" spc="-30" dirty="0"/>
              <a:t/>
            </a:r>
            <a:br>
              <a:rPr lang="de-DE" spc="-30" dirty="0"/>
            </a:br>
            <a:r>
              <a:rPr lang="de-DE" dirty="0"/>
              <a:t>Aktivierungen</a:t>
            </a:r>
            <a:r>
              <a:rPr lang="de-DE" spc="-10" dirty="0"/>
              <a:t> </a:t>
            </a:r>
            <a:r>
              <a:rPr lang="de-DE" spc="-5" dirty="0"/>
              <a:t>zur </a:t>
            </a:r>
            <a:r>
              <a:rPr lang="de-DE" spc="-640" dirty="0"/>
              <a:t> </a:t>
            </a:r>
            <a:r>
              <a:rPr lang="de-DE" spc="-5" dirty="0"/>
              <a:t>Verfügung </a:t>
            </a:r>
            <a:r>
              <a:rPr lang="de-DE" dirty="0"/>
              <a:t>gestellt.</a:t>
            </a:r>
            <a:endParaRPr lang="en-US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100" y="2714625"/>
            <a:ext cx="6250855" cy="4416298"/>
          </a:xfrm>
          <a:prstGeom prst="rect">
            <a:avLst/>
          </a:prstGeom>
        </p:spPr>
      </p:pic>
      <p:sp>
        <p:nvSpPr>
          <p:cNvPr id="6" name="Titel 2"/>
          <p:cNvSpPr txBox="1">
            <a:spLocks/>
          </p:cNvSpPr>
          <p:nvPr/>
        </p:nvSpPr>
        <p:spPr>
          <a:xfrm>
            <a:off x="1689100" y="276975"/>
            <a:ext cx="8601669" cy="146180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802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50" b="0" i="0" kern="1200">
                <a:solidFill>
                  <a:schemeClr val="tx1"/>
                </a:solidFill>
                <a:latin typeface="Arial MT"/>
                <a:ea typeface="+mj-ea"/>
                <a:cs typeface="Arial MT"/>
              </a:defRPr>
            </a:lvl1pPr>
          </a:lstStyle>
          <a:p>
            <a:r>
              <a:rPr lang="de-DE" sz="3859" b="1" dirty="0" smtClean="0">
                <a:latin typeface="Poppins" pitchFamily="2" charset="77"/>
                <a:cs typeface="Poppins" pitchFamily="2" charset="77"/>
              </a:rPr>
              <a:t>Ausgabeschicht</a:t>
            </a:r>
            <a:endParaRPr lang="en-US" sz="3859" b="1" dirty="0">
              <a:latin typeface="Poppins" pitchFamily="2" charset="77"/>
              <a:cs typeface="Poppins" pitchFamily="2" charset="7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0500" y="762883"/>
            <a:ext cx="8601669" cy="38472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8415" marR="5080" indent="-6350">
              <a:lnSpc>
                <a:spcPts val="2810"/>
              </a:lnSpc>
              <a:spcBef>
                <a:spcPts val="200"/>
              </a:spcBef>
            </a:pPr>
            <a:r>
              <a:rPr lang="de-DE" spc="-5" dirty="0" smtClean="0"/>
              <a:t>V</a:t>
            </a:r>
            <a:r>
              <a:rPr spc="-5" dirty="0" err="1" smtClean="0"/>
              <a:t>erborgene</a:t>
            </a:r>
            <a:r>
              <a:rPr spc="-5" dirty="0" smtClean="0"/>
              <a:t> </a:t>
            </a:r>
            <a:r>
              <a:rPr lang="de-DE" dirty="0" smtClean="0"/>
              <a:t>Schichten</a:t>
            </a:r>
            <a:endParaRPr dirty="0"/>
          </a:p>
        </p:txBody>
      </p:sp>
      <p:sp>
        <p:nvSpPr>
          <p:cNvPr id="11" name="Inhaltsplatzhalter 10"/>
          <p:cNvSpPr>
            <a:spLocks noGrp="1"/>
          </p:cNvSpPr>
          <p:nvPr>
            <p:ph idx="1"/>
          </p:nvPr>
        </p:nvSpPr>
        <p:spPr>
          <a:xfrm>
            <a:off x="1460500" y="1495425"/>
            <a:ext cx="8501927" cy="4798559"/>
          </a:xfrm>
        </p:spPr>
        <p:txBody>
          <a:bodyPr/>
          <a:lstStyle/>
          <a:p>
            <a:pPr marL="0" indent="0">
              <a:buNone/>
            </a:pPr>
            <a:r>
              <a:rPr lang="de-DE" spc="5" dirty="0"/>
              <a:t>Die</a:t>
            </a:r>
            <a:r>
              <a:rPr lang="de-DE" spc="-25" dirty="0"/>
              <a:t> </a:t>
            </a:r>
            <a:r>
              <a:rPr lang="de-DE" dirty="0"/>
              <a:t>Layer</a:t>
            </a:r>
            <a:r>
              <a:rPr lang="de-DE" spc="-25" dirty="0"/>
              <a:t> </a:t>
            </a:r>
            <a:r>
              <a:rPr lang="de-DE" dirty="0"/>
              <a:t>zwischen</a:t>
            </a:r>
            <a:r>
              <a:rPr lang="de-DE" spc="-5" dirty="0"/>
              <a:t> </a:t>
            </a:r>
            <a:r>
              <a:rPr lang="de-DE" dirty="0"/>
              <a:t>Eingabe-</a:t>
            </a:r>
            <a:r>
              <a:rPr lang="de-DE" spc="-5" dirty="0"/>
              <a:t> und </a:t>
            </a:r>
            <a:r>
              <a:rPr lang="de-DE" dirty="0"/>
              <a:t>Ausgabe-Layer</a:t>
            </a:r>
            <a:r>
              <a:rPr lang="de-DE" spc="-25" dirty="0"/>
              <a:t> </a:t>
            </a:r>
            <a:r>
              <a:rPr lang="de-DE" dirty="0"/>
              <a:t>werden</a:t>
            </a:r>
            <a:r>
              <a:rPr lang="de-DE" spc="-5" dirty="0"/>
              <a:t> </a:t>
            </a:r>
            <a:r>
              <a:rPr lang="de-DE" spc="5" dirty="0"/>
              <a:t>als </a:t>
            </a:r>
            <a:r>
              <a:rPr lang="de-DE" spc="-635" dirty="0"/>
              <a:t> </a:t>
            </a:r>
            <a:r>
              <a:rPr lang="de-DE" spc="-5" dirty="0"/>
              <a:t>verborgene </a:t>
            </a:r>
            <a:r>
              <a:rPr lang="de-DE" dirty="0" smtClean="0"/>
              <a:t>Schichten</a:t>
            </a:r>
            <a:r>
              <a:rPr lang="de-DE" spc="-5" dirty="0" smtClean="0"/>
              <a:t> </a:t>
            </a:r>
            <a:r>
              <a:rPr lang="de-DE" dirty="0"/>
              <a:t>(</a:t>
            </a:r>
            <a:r>
              <a:rPr lang="de-DE" dirty="0" err="1"/>
              <a:t>hidden</a:t>
            </a:r>
            <a:r>
              <a:rPr lang="de-DE" dirty="0"/>
              <a:t> Layer)</a:t>
            </a:r>
            <a:r>
              <a:rPr lang="de-DE" spc="-5" dirty="0"/>
              <a:t> </a:t>
            </a:r>
            <a:r>
              <a:rPr lang="de-DE" dirty="0"/>
              <a:t>bezeichnet.</a:t>
            </a:r>
            <a:endParaRPr lang="en-US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9100" y="2714625"/>
            <a:ext cx="6725224" cy="44643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84300" y="826045"/>
            <a:ext cx="8601669" cy="41075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8415" marR="5080" indent="-6350">
              <a:lnSpc>
                <a:spcPts val="2810"/>
              </a:lnSpc>
              <a:spcBef>
                <a:spcPts val="200"/>
              </a:spcBef>
            </a:pPr>
            <a:r>
              <a:rPr lang="de-DE" dirty="0" smtClean="0"/>
              <a:t>Datenfluss durch das Netz</a:t>
            </a:r>
            <a:endParaRPr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308100" y="1571625"/>
            <a:ext cx="8501927" cy="4798559"/>
          </a:xfrm>
        </p:spPr>
        <p:txBody>
          <a:bodyPr/>
          <a:lstStyle/>
          <a:p>
            <a:pPr marL="0" indent="0">
              <a:buNone/>
            </a:pPr>
            <a:r>
              <a:rPr lang="de-DE" spc="5" dirty="0"/>
              <a:t>Die</a:t>
            </a:r>
            <a:r>
              <a:rPr lang="de-DE" spc="-20" dirty="0"/>
              <a:t> </a:t>
            </a:r>
            <a:r>
              <a:rPr lang="de-DE" spc="-5" dirty="0"/>
              <a:t>Aktivierungen</a:t>
            </a:r>
            <a:r>
              <a:rPr lang="de-DE" dirty="0"/>
              <a:t> eines Layer</a:t>
            </a:r>
            <a:r>
              <a:rPr lang="de-DE" spc="-20" dirty="0"/>
              <a:t> </a:t>
            </a:r>
            <a:r>
              <a:rPr lang="de-DE" dirty="0"/>
              <a:t>werden zu </a:t>
            </a:r>
            <a:r>
              <a:rPr lang="de-DE" spc="-5" dirty="0"/>
              <a:t>den</a:t>
            </a:r>
            <a:r>
              <a:rPr lang="de-DE" dirty="0"/>
              <a:t> Eingaben des </a:t>
            </a:r>
            <a:r>
              <a:rPr lang="de-DE" spc="-640" dirty="0"/>
              <a:t> </a:t>
            </a:r>
            <a:r>
              <a:rPr lang="de-DE" spc="-5" dirty="0"/>
              <a:t>nächsten </a:t>
            </a:r>
            <a:r>
              <a:rPr lang="de-DE" dirty="0"/>
              <a:t>Layer.</a:t>
            </a:r>
            <a:endParaRPr lang="en-US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7700" y="2638425"/>
            <a:ext cx="5716440" cy="44236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17700" y="2409825"/>
            <a:ext cx="5716440" cy="4416297"/>
          </a:xfrm>
          <a:prstGeom prst="rect">
            <a:avLst/>
          </a:prstGeom>
        </p:spPr>
      </p:pic>
      <p:sp>
        <p:nvSpPr>
          <p:cNvPr id="7" name="object 2"/>
          <p:cNvSpPr txBox="1">
            <a:spLocks noGrp="1"/>
          </p:cNvSpPr>
          <p:nvPr>
            <p:ph type="title"/>
          </p:nvPr>
        </p:nvSpPr>
        <p:spPr>
          <a:xfrm>
            <a:off x="1460500" y="352425"/>
            <a:ext cx="8601669" cy="146180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8415" marR="5080" indent="-6350">
              <a:lnSpc>
                <a:spcPts val="2810"/>
              </a:lnSpc>
              <a:spcBef>
                <a:spcPts val="200"/>
              </a:spcBef>
            </a:pPr>
            <a:r>
              <a:rPr lang="de-DE" dirty="0" smtClean="0"/>
              <a:t>Datenfluss durch das Netz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356559" y="1437225"/>
            <a:ext cx="7952541" cy="479855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Auf</a:t>
            </a:r>
            <a:r>
              <a:rPr lang="de-DE" spc="-25" dirty="0"/>
              <a:t> </a:t>
            </a:r>
            <a:r>
              <a:rPr lang="de-DE" dirty="0"/>
              <a:t>diese</a:t>
            </a:r>
            <a:r>
              <a:rPr lang="de-DE" spc="-25" dirty="0"/>
              <a:t> </a:t>
            </a:r>
            <a:r>
              <a:rPr lang="de-DE" dirty="0"/>
              <a:t>Weise</a:t>
            </a:r>
            <a:r>
              <a:rPr lang="de-DE" spc="-25" dirty="0"/>
              <a:t> </a:t>
            </a:r>
            <a:r>
              <a:rPr lang="de-DE" dirty="0"/>
              <a:t>"fließen"</a:t>
            </a:r>
            <a:r>
              <a:rPr lang="de-DE" spc="5" dirty="0"/>
              <a:t> </a:t>
            </a:r>
            <a:r>
              <a:rPr lang="de-DE" dirty="0"/>
              <a:t>die</a:t>
            </a:r>
            <a:r>
              <a:rPr lang="de-DE" spc="-25" dirty="0"/>
              <a:t> </a:t>
            </a:r>
            <a:r>
              <a:rPr lang="de-DE" dirty="0"/>
              <a:t>Daten</a:t>
            </a:r>
            <a:r>
              <a:rPr lang="de-DE" spc="-5" dirty="0"/>
              <a:t> </a:t>
            </a:r>
            <a:r>
              <a:rPr lang="de-DE" dirty="0"/>
              <a:t>durch</a:t>
            </a:r>
            <a:r>
              <a:rPr lang="de-DE" spc="-5" dirty="0"/>
              <a:t> das </a:t>
            </a:r>
            <a:r>
              <a:rPr lang="de-DE" spc="-640" dirty="0"/>
              <a:t> </a:t>
            </a:r>
            <a:r>
              <a:rPr lang="de-DE" dirty="0"/>
              <a:t>Netzwerk </a:t>
            </a:r>
            <a:r>
              <a:rPr lang="de-DE" spc="-5" dirty="0"/>
              <a:t>und </a:t>
            </a:r>
            <a:r>
              <a:rPr lang="de-DE" dirty="0"/>
              <a:t>auf </a:t>
            </a:r>
            <a:r>
              <a:rPr lang="de-DE" spc="-5" dirty="0"/>
              <a:t>diese </a:t>
            </a:r>
            <a:r>
              <a:rPr lang="de-DE" dirty="0"/>
              <a:t>Weise erfolgt der </a:t>
            </a:r>
            <a:r>
              <a:rPr lang="de-DE" spc="5" dirty="0"/>
              <a:t> </a:t>
            </a:r>
            <a:r>
              <a:rPr lang="de-DE" spc="-5" dirty="0"/>
              <a:t>Berechnungsvorgang.</a:t>
            </a:r>
            <a:endParaRPr lang="en-US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3900" y="2486025"/>
            <a:ext cx="5716440" cy="4416298"/>
          </a:xfrm>
          <a:prstGeom prst="rect">
            <a:avLst/>
          </a:prstGeom>
        </p:spPr>
      </p:pic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460500" y="770686"/>
            <a:ext cx="8601075" cy="60642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8415" marR="5080" indent="-6350">
              <a:lnSpc>
                <a:spcPts val="2810"/>
              </a:lnSpc>
              <a:spcBef>
                <a:spcPts val="200"/>
              </a:spcBef>
            </a:pPr>
            <a:r>
              <a:rPr lang="de-DE" dirty="0" smtClean="0"/>
              <a:t>Datenfluss durch das Netz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70100" y="2333625"/>
            <a:ext cx="5716440" cy="4416297"/>
          </a:xfrm>
          <a:prstGeom prst="rect">
            <a:avLst/>
          </a:prstGeom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1460500" y="276225"/>
            <a:ext cx="8601669" cy="146180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8415" marR="5080" indent="-6350">
              <a:lnSpc>
                <a:spcPts val="2810"/>
              </a:lnSpc>
              <a:spcBef>
                <a:spcPts val="200"/>
              </a:spcBef>
            </a:pPr>
            <a:r>
              <a:rPr lang="de-DE" dirty="0" smtClean="0"/>
              <a:t>Datenfluss durch das Netz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3500" y="3095625"/>
            <a:ext cx="5143499" cy="3880103"/>
          </a:xfrm>
          <a:prstGeom prst="rect">
            <a:avLst/>
          </a:prstGeom>
        </p:spPr>
      </p:pic>
      <p:sp>
        <p:nvSpPr>
          <p:cNvPr id="8" name="object 2"/>
          <p:cNvSpPr txBox="1">
            <a:spLocks noGrp="1"/>
          </p:cNvSpPr>
          <p:nvPr>
            <p:ph idx="1"/>
          </p:nvPr>
        </p:nvSpPr>
        <p:spPr>
          <a:xfrm>
            <a:off x="1460501" y="1621028"/>
            <a:ext cx="7876340" cy="11472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0" algn="just">
              <a:lnSpc>
                <a:spcPct val="99800"/>
              </a:lnSpc>
              <a:spcBef>
                <a:spcPts val="105"/>
              </a:spcBef>
              <a:buNone/>
            </a:pPr>
            <a:r>
              <a:rPr spc="-5" dirty="0"/>
              <a:t>Betrachten </a:t>
            </a:r>
            <a:r>
              <a:rPr spc="5" dirty="0"/>
              <a:t>wir </a:t>
            </a:r>
            <a:r>
              <a:rPr spc="-5" dirty="0"/>
              <a:t>nun </a:t>
            </a:r>
            <a:r>
              <a:rPr dirty="0"/>
              <a:t>einmal einige Zeichen genauer. </a:t>
            </a:r>
            <a:r>
              <a:rPr spc="-640" dirty="0"/>
              <a:t> </a:t>
            </a:r>
            <a:r>
              <a:rPr spc="-5" dirty="0"/>
              <a:t>Man </a:t>
            </a:r>
            <a:r>
              <a:rPr dirty="0"/>
              <a:t>kann sich diese </a:t>
            </a:r>
            <a:r>
              <a:rPr spc="-5" dirty="0"/>
              <a:t>aus kleineren Grundeinheiten </a:t>
            </a:r>
            <a:r>
              <a:rPr spc="-640" dirty="0"/>
              <a:t> </a:t>
            </a:r>
            <a:r>
              <a:rPr dirty="0"/>
              <a:t>zusammengesetzt</a:t>
            </a:r>
            <a:r>
              <a:rPr spc="-5" dirty="0"/>
              <a:t> </a:t>
            </a:r>
            <a:r>
              <a:rPr dirty="0"/>
              <a:t>vorstellen.</a:t>
            </a:r>
          </a:p>
        </p:txBody>
      </p:sp>
      <p:sp>
        <p:nvSpPr>
          <p:cNvPr id="9" name="object 2"/>
          <p:cNvSpPr txBox="1">
            <a:spLocks noGrp="1"/>
          </p:cNvSpPr>
          <p:nvPr>
            <p:ph type="title"/>
          </p:nvPr>
        </p:nvSpPr>
        <p:spPr>
          <a:xfrm>
            <a:off x="1460500" y="352425"/>
            <a:ext cx="8601669" cy="1461801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8415" marR="5080" indent="-6350">
              <a:lnSpc>
                <a:spcPts val="2810"/>
              </a:lnSpc>
              <a:spcBef>
                <a:spcPts val="200"/>
              </a:spcBef>
            </a:pPr>
            <a:r>
              <a:rPr lang="de-DE" dirty="0" smtClean="0"/>
              <a:t>Zusammensetzung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>
            <a:spLocks/>
          </p:cNvSpPr>
          <p:nvPr/>
        </p:nvSpPr>
        <p:spPr>
          <a:xfrm>
            <a:off x="1231900" y="1952625"/>
            <a:ext cx="7467600" cy="229383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 marL="200505" indent="-200505" algn="l" defTabSz="802020" rtl="0" eaLnBrk="1" latinLnBrk="0" hangingPunct="1">
              <a:lnSpc>
                <a:spcPct val="90000"/>
              </a:lnSpc>
              <a:spcBef>
                <a:spcPts val="877"/>
              </a:spcBef>
              <a:buFont typeface="Arial" panose="020B0604020202020204" pitchFamily="34" charset="0"/>
              <a:buChar char="•"/>
              <a:defRPr sz="245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1515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2525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3535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454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0555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0656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0757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08586" indent="-200505" algn="l" defTabSz="802020" rtl="0" eaLnBrk="1" latinLnBrk="0" hangingPunct="1">
              <a:lnSpc>
                <a:spcPct val="90000"/>
              </a:lnSpc>
              <a:spcBef>
                <a:spcPts val="439"/>
              </a:spcBef>
              <a:buFont typeface="Arial" panose="020B0604020202020204" pitchFamily="34" charset="0"/>
              <a:buChar char="•"/>
              <a:defRPr sz="157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4965" marR="5080" indent="-342900">
              <a:lnSpc>
                <a:spcPct val="99800"/>
              </a:lnSpc>
              <a:spcBef>
                <a:spcPts val="105"/>
              </a:spcBef>
            </a:pPr>
            <a:r>
              <a:rPr lang="de-DE" dirty="0" smtClean="0"/>
              <a:t>Vermutlich beruhen alle (Denk-) Prozesse in </a:t>
            </a:r>
            <a:r>
              <a:rPr lang="de-DE" spc="-5" dirty="0" smtClean="0"/>
              <a:t>unserem </a:t>
            </a:r>
            <a:r>
              <a:rPr lang="de-DE" dirty="0" smtClean="0"/>
              <a:t>Gehirn </a:t>
            </a:r>
            <a:r>
              <a:rPr lang="de-DE" spc="-5" dirty="0" smtClean="0"/>
              <a:t>auf </a:t>
            </a:r>
            <a:r>
              <a:rPr lang="de-DE" dirty="0" smtClean="0"/>
              <a:t> </a:t>
            </a:r>
            <a:r>
              <a:rPr lang="de-DE" spc="-5" dirty="0" smtClean="0"/>
              <a:t>Aktivierung</a:t>
            </a:r>
            <a:r>
              <a:rPr lang="de-DE" dirty="0" smtClean="0"/>
              <a:t> </a:t>
            </a:r>
            <a:r>
              <a:rPr lang="de-DE" spc="-5" dirty="0" smtClean="0"/>
              <a:t>von</a:t>
            </a:r>
            <a:r>
              <a:rPr lang="de-DE" spc="5" dirty="0" smtClean="0"/>
              <a:t> </a:t>
            </a:r>
            <a:r>
              <a:rPr lang="de-DE" dirty="0" smtClean="0"/>
              <a:t>Neuronen</a:t>
            </a:r>
            <a:r>
              <a:rPr lang="de-DE" spc="5" dirty="0" smtClean="0"/>
              <a:t> die</a:t>
            </a:r>
            <a:r>
              <a:rPr lang="de-DE" spc="-10" dirty="0" smtClean="0"/>
              <a:t> </a:t>
            </a:r>
            <a:r>
              <a:rPr lang="de-DE" spc="-5" dirty="0" smtClean="0"/>
              <a:t>untereinander</a:t>
            </a:r>
            <a:r>
              <a:rPr lang="de-DE" spc="5" dirty="0" smtClean="0"/>
              <a:t> </a:t>
            </a:r>
            <a:r>
              <a:rPr lang="de-DE" dirty="0" smtClean="0"/>
              <a:t>zu</a:t>
            </a:r>
            <a:r>
              <a:rPr lang="de-DE" spc="-15" dirty="0" smtClean="0"/>
              <a:t> </a:t>
            </a:r>
            <a:r>
              <a:rPr lang="de-DE" dirty="0" smtClean="0"/>
              <a:t>Netzen</a:t>
            </a:r>
            <a:r>
              <a:rPr lang="de-DE" spc="5" dirty="0" smtClean="0"/>
              <a:t> </a:t>
            </a:r>
            <a:r>
              <a:rPr lang="de-DE" dirty="0" smtClean="0"/>
              <a:t>verschaltet </a:t>
            </a:r>
            <a:r>
              <a:rPr lang="de-DE" spc="-640" dirty="0" smtClean="0"/>
              <a:t> </a:t>
            </a:r>
            <a:r>
              <a:rPr lang="de-DE" dirty="0" smtClean="0"/>
              <a:t>sind.</a:t>
            </a:r>
          </a:p>
          <a:p>
            <a:pPr marL="354965" marR="518795" indent="-342900">
              <a:lnSpc>
                <a:spcPct val="99800"/>
              </a:lnSpc>
              <a:spcBef>
                <a:spcPts val="105"/>
              </a:spcBef>
            </a:pPr>
            <a:r>
              <a:rPr lang="de-DE" dirty="0" smtClean="0"/>
              <a:t>Aber </a:t>
            </a:r>
            <a:r>
              <a:rPr lang="de-DE" spc="-5" dirty="0" smtClean="0"/>
              <a:t>diese </a:t>
            </a:r>
            <a:r>
              <a:rPr lang="de-DE" dirty="0" smtClean="0"/>
              <a:t>Neuronen sind nicht </a:t>
            </a:r>
            <a:r>
              <a:rPr lang="de-DE" spc="-5" dirty="0" smtClean="0"/>
              <a:t>einfach </a:t>
            </a:r>
            <a:r>
              <a:rPr lang="de-DE" dirty="0" smtClean="0"/>
              <a:t>wild miteinander </a:t>
            </a:r>
            <a:r>
              <a:rPr lang="de-DE" spc="5" dirty="0" smtClean="0"/>
              <a:t> </a:t>
            </a:r>
            <a:r>
              <a:rPr lang="de-DE" spc="-5" dirty="0" smtClean="0"/>
              <a:t>verdrahtet,</a:t>
            </a:r>
            <a:r>
              <a:rPr lang="de-DE" spc="30" dirty="0" smtClean="0"/>
              <a:t> </a:t>
            </a:r>
            <a:r>
              <a:rPr lang="de-DE" spc="-5" dirty="0" smtClean="0"/>
              <a:t>sondern</a:t>
            </a:r>
            <a:r>
              <a:rPr lang="de-DE" spc="5" dirty="0" smtClean="0"/>
              <a:t> </a:t>
            </a:r>
            <a:r>
              <a:rPr lang="de-DE" spc="-5" dirty="0" smtClean="0"/>
              <a:t>auf</a:t>
            </a:r>
            <a:r>
              <a:rPr lang="de-DE" spc="10" dirty="0" smtClean="0"/>
              <a:t> </a:t>
            </a:r>
            <a:r>
              <a:rPr lang="de-DE" spc="-5" dirty="0" smtClean="0"/>
              <a:t>verschiedene</a:t>
            </a:r>
            <a:r>
              <a:rPr lang="de-DE" spc="5" dirty="0" smtClean="0"/>
              <a:t> </a:t>
            </a:r>
            <a:r>
              <a:rPr lang="de-DE" dirty="0" smtClean="0"/>
              <a:t>Arten</a:t>
            </a:r>
            <a:r>
              <a:rPr lang="de-DE" spc="-15" dirty="0" smtClean="0"/>
              <a:t> </a:t>
            </a:r>
            <a:r>
              <a:rPr lang="de-DE" dirty="0" smtClean="0"/>
              <a:t>strukturiert</a:t>
            </a:r>
            <a:r>
              <a:rPr lang="de-DE" spc="10" dirty="0" smtClean="0"/>
              <a:t> </a:t>
            </a:r>
            <a:r>
              <a:rPr lang="de-DE" dirty="0" smtClean="0"/>
              <a:t>je</a:t>
            </a:r>
            <a:r>
              <a:rPr lang="de-DE" spc="5" dirty="0" smtClean="0"/>
              <a:t> </a:t>
            </a:r>
            <a:r>
              <a:rPr lang="de-DE" dirty="0" smtClean="0"/>
              <a:t>nach </a:t>
            </a:r>
            <a:r>
              <a:rPr lang="de-DE" spc="-635" dirty="0" smtClean="0"/>
              <a:t> </a:t>
            </a:r>
            <a:r>
              <a:rPr lang="de-DE" spc="-5" dirty="0" smtClean="0"/>
              <a:t>Gehirnregion.</a:t>
            </a:r>
            <a:endParaRPr lang="de-DE" spc="-5" dirty="0"/>
          </a:p>
        </p:txBody>
      </p:sp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1536700" y="733425"/>
            <a:ext cx="8601669" cy="5591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3550" b="1" dirty="0" smtClean="0">
                <a:latin typeface="Arial"/>
                <a:cs typeface="Arial"/>
              </a:rPr>
              <a:t>Grundlage von Denkprozessen</a:t>
            </a:r>
            <a:endParaRPr sz="35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526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54986" y="864822"/>
            <a:ext cx="7282815" cy="410753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8415" marR="5080" indent="-6350">
              <a:lnSpc>
                <a:spcPts val="2810"/>
              </a:lnSpc>
              <a:spcBef>
                <a:spcPts val="200"/>
              </a:spcBef>
            </a:pPr>
            <a:r>
              <a:rPr lang="de-DE" dirty="0" smtClean="0"/>
              <a:t>Zusammensetzung</a:t>
            </a:r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917700" y="4238625"/>
            <a:ext cx="70675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Arial MT"/>
                <a:cs typeface="Arial MT"/>
              </a:rPr>
              <a:t>oder: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0413" y="2528796"/>
            <a:ext cx="5141975" cy="15620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55900" y="4314825"/>
            <a:ext cx="5141975" cy="309524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531400" y="1421446"/>
            <a:ext cx="76200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350" dirty="0">
                <a:latin typeface="Arial MT"/>
                <a:cs typeface="Arial MT"/>
              </a:rPr>
              <a:t>Aus diesen zusammengesetzten Einheiten kann man  wiederum weitere größere Einheiten zusammenbauen.</a:t>
            </a:r>
            <a:endParaRPr lang="en-US" sz="235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89100" y="2333625"/>
            <a:ext cx="7372350" cy="284861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12700" marR="5080">
              <a:lnSpc>
                <a:spcPct val="98000"/>
              </a:lnSpc>
              <a:spcBef>
                <a:spcPts val="155"/>
              </a:spcBef>
              <a:tabLst>
                <a:tab pos="755015" algn="l"/>
                <a:tab pos="1512570" algn="l"/>
                <a:tab pos="1550035" algn="l"/>
                <a:tab pos="1740535" algn="l"/>
                <a:tab pos="2112645" algn="l"/>
                <a:tab pos="3486150" algn="l"/>
                <a:tab pos="4050665" algn="l"/>
                <a:tab pos="4077335" algn="l"/>
                <a:tab pos="4217035" algn="l"/>
                <a:tab pos="4866640" algn="l"/>
                <a:tab pos="5410835" algn="l"/>
                <a:tab pos="5544820" algn="l"/>
                <a:tab pos="5583555" algn="l"/>
              </a:tabLst>
            </a:pPr>
            <a:r>
              <a:rPr sz="2350" dirty="0">
                <a:latin typeface="Arial MT"/>
                <a:cs typeface="Arial MT"/>
              </a:rPr>
              <a:t>Eine</a:t>
            </a:r>
            <a:r>
              <a:rPr sz="2350" spc="-5" dirty="0">
                <a:latin typeface="Arial MT"/>
                <a:cs typeface="Arial MT"/>
              </a:rPr>
              <a:t> Interpretation</a:t>
            </a:r>
            <a:r>
              <a:rPr sz="2350" dirty="0">
                <a:latin typeface="Arial MT"/>
                <a:cs typeface="Arial MT"/>
              </a:rPr>
              <a:t> des Schichtaufbaus </a:t>
            </a:r>
            <a:r>
              <a:rPr sz="2350" spc="-5" dirty="0">
                <a:latin typeface="Arial MT"/>
                <a:cs typeface="Arial MT"/>
              </a:rPr>
              <a:t>eines </a:t>
            </a:r>
            <a:r>
              <a:rPr sz="2350" dirty="0">
                <a:latin typeface="Arial MT"/>
                <a:cs typeface="Arial MT"/>
              </a:rPr>
              <a:t> Neurona</a:t>
            </a:r>
            <a:r>
              <a:rPr sz="2350" spc="15" dirty="0">
                <a:latin typeface="Arial MT"/>
                <a:cs typeface="Arial MT"/>
              </a:rPr>
              <a:t>l</a:t>
            </a:r>
            <a:r>
              <a:rPr sz="2350" spc="-15" dirty="0">
                <a:latin typeface="Arial MT"/>
                <a:cs typeface="Arial MT"/>
              </a:rPr>
              <a:t>e</a:t>
            </a:r>
            <a:r>
              <a:rPr sz="2350" dirty="0">
                <a:latin typeface="Arial MT"/>
                <a:cs typeface="Arial MT"/>
              </a:rPr>
              <a:t>n	Netzwerkes	ist,	da</a:t>
            </a:r>
            <a:r>
              <a:rPr sz="2350" spc="20" dirty="0">
                <a:latin typeface="Arial MT"/>
                <a:cs typeface="Arial MT"/>
              </a:rPr>
              <a:t>s</a:t>
            </a:r>
            <a:r>
              <a:rPr sz="2350" dirty="0">
                <a:latin typeface="Arial MT"/>
                <a:cs typeface="Arial MT"/>
              </a:rPr>
              <a:t>s	s</a:t>
            </a:r>
            <a:r>
              <a:rPr sz="2350" spc="15" dirty="0">
                <a:latin typeface="Arial MT"/>
                <a:cs typeface="Arial MT"/>
              </a:rPr>
              <a:t>i</a:t>
            </a:r>
            <a:r>
              <a:rPr sz="2350" dirty="0">
                <a:latin typeface="Arial MT"/>
                <a:cs typeface="Arial MT"/>
              </a:rPr>
              <a:t>ch			v</a:t>
            </a:r>
            <a:r>
              <a:rPr sz="2350" spc="-15" dirty="0">
                <a:latin typeface="Arial MT"/>
                <a:cs typeface="Arial MT"/>
              </a:rPr>
              <a:t>e</a:t>
            </a:r>
            <a:r>
              <a:rPr sz="2350" spc="15" dirty="0">
                <a:latin typeface="Arial MT"/>
                <a:cs typeface="Arial MT"/>
              </a:rPr>
              <a:t>r</a:t>
            </a:r>
            <a:r>
              <a:rPr sz="2350" dirty="0">
                <a:latin typeface="Arial MT"/>
                <a:cs typeface="Arial MT"/>
              </a:rPr>
              <a:t>schiede</a:t>
            </a:r>
            <a:r>
              <a:rPr sz="2350" spc="-15" dirty="0">
                <a:latin typeface="Arial MT"/>
                <a:cs typeface="Arial MT"/>
              </a:rPr>
              <a:t>n</a:t>
            </a:r>
            <a:r>
              <a:rPr sz="2350" dirty="0">
                <a:latin typeface="Arial MT"/>
                <a:cs typeface="Arial MT"/>
              </a:rPr>
              <a:t>e  Neuronen	</a:t>
            </a:r>
            <a:r>
              <a:rPr sz="2350" spc="-5" dirty="0">
                <a:latin typeface="Arial MT"/>
                <a:cs typeface="Arial MT"/>
              </a:rPr>
              <a:t>auf	</a:t>
            </a:r>
            <a:r>
              <a:rPr sz="2350" dirty="0">
                <a:latin typeface="Arial MT"/>
                <a:cs typeface="Arial MT"/>
              </a:rPr>
              <a:t>verschiedene		Aufgaben		</a:t>
            </a:r>
            <a:r>
              <a:rPr sz="2350" spc="-5" dirty="0">
                <a:latin typeface="Arial MT"/>
                <a:cs typeface="Arial MT"/>
              </a:rPr>
              <a:t>spezialisieren </a:t>
            </a:r>
            <a:r>
              <a:rPr sz="2350" spc="-64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und,	dass		</a:t>
            </a:r>
            <a:r>
              <a:rPr sz="2350" spc="5" dirty="0">
                <a:latin typeface="Arial MT"/>
                <a:cs typeface="Arial MT"/>
              </a:rPr>
              <a:t>die	</a:t>
            </a:r>
            <a:r>
              <a:rPr sz="2350" dirty="0">
                <a:latin typeface="Arial MT"/>
                <a:cs typeface="Arial MT"/>
              </a:rPr>
              <a:t>verschiedenen		Ebenen	</a:t>
            </a:r>
            <a:r>
              <a:rPr sz="2350" spc="-5" dirty="0">
                <a:latin typeface="Arial MT"/>
                <a:cs typeface="Arial MT"/>
              </a:rPr>
              <a:t>verschiedenen </a:t>
            </a:r>
            <a:r>
              <a:rPr sz="2350" spc="-64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Abarbeitungsschritten</a:t>
            </a:r>
            <a:r>
              <a:rPr sz="235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entsprechen.</a:t>
            </a:r>
            <a:endParaRPr sz="2350" dirty="0">
              <a:latin typeface="Arial MT"/>
              <a:cs typeface="Arial MT"/>
            </a:endParaRPr>
          </a:p>
          <a:p>
            <a:pPr marL="12700">
              <a:lnSpc>
                <a:spcPts val="2725"/>
              </a:lnSpc>
            </a:pPr>
            <a:r>
              <a:rPr sz="2350" dirty="0">
                <a:latin typeface="Arial MT"/>
                <a:cs typeface="Arial MT"/>
              </a:rPr>
              <a:t>Neuronen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der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Schichten</a:t>
            </a:r>
            <a:r>
              <a:rPr sz="2350" spc="-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weiter</a:t>
            </a:r>
            <a:r>
              <a:rPr sz="2350" spc="-5" dirty="0">
                <a:latin typeface="Arial MT"/>
                <a:cs typeface="Arial MT"/>
              </a:rPr>
              <a:t> links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würden</a:t>
            </a:r>
            <a:r>
              <a:rPr sz="2350" spc="-5" dirty="0">
                <a:latin typeface="Arial MT"/>
                <a:cs typeface="Arial MT"/>
              </a:rPr>
              <a:t> dann </a:t>
            </a:r>
            <a:r>
              <a:rPr sz="2350" dirty="0">
                <a:latin typeface="Arial MT"/>
                <a:cs typeface="Arial MT"/>
              </a:rPr>
              <a:t>nach</a:t>
            </a:r>
          </a:p>
          <a:p>
            <a:pPr marL="18415" marR="193040">
              <a:lnSpc>
                <a:spcPts val="2810"/>
              </a:lnSpc>
              <a:spcBef>
                <a:spcPts val="105"/>
              </a:spcBef>
            </a:pPr>
            <a:r>
              <a:rPr sz="2350" spc="-5" dirty="0">
                <a:latin typeface="Arial MT"/>
                <a:cs typeface="Arial MT"/>
              </a:rPr>
              <a:t>einfacheren </a:t>
            </a:r>
            <a:r>
              <a:rPr sz="2350" dirty="0">
                <a:latin typeface="Arial MT"/>
                <a:cs typeface="Arial MT"/>
              </a:rPr>
              <a:t>Mustern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suchen,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Neuronen der</a:t>
            </a:r>
            <a:r>
              <a:rPr sz="2350" spc="-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Schichten </a:t>
            </a:r>
            <a:r>
              <a:rPr sz="2350" spc="-63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weiter </a:t>
            </a:r>
            <a:r>
              <a:rPr sz="2350" spc="-5" dirty="0">
                <a:latin typeface="Arial MT"/>
                <a:cs typeface="Arial MT"/>
              </a:rPr>
              <a:t>rechts</a:t>
            </a:r>
            <a:r>
              <a:rPr sz="235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nach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komplizierteren</a:t>
            </a:r>
            <a:r>
              <a:rPr sz="2350" spc="-2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Mustern.</a:t>
            </a:r>
            <a:endParaRPr sz="2350" dirty="0">
              <a:latin typeface="Arial MT"/>
              <a:cs typeface="Arial MT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545631" y="303022"/>
            <a:ext cx="8601669" cy="1461801"/>
          </a:xfrm>
        </p:spPr>
        <p:txBody>
          <a:bodyPr/>
          <a:lstStyle/>
          <a:p>
            <a:r>
              <a:rPr lang="de-DE" dirty="0" smtClean="0"/>
              <a:t>Schichtaufbau  und Abarbeitungsschritte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60500" y="657225"/>
            <a:ext cx="6915911" cy="64861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12900" y="1495425"/>
            <a:ext cx="6628765" cy="384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Arial MT"/>
                <a:cs typeface="Arial MT"/>
              </a:rPr>
              <a:t>Jede </a:t>
            </a:r>
            <a:r>
              <a:rPr sz="2350" spc="-5" dirty="0">
                <a:latin typeface="Arial MT"/>
                <a:cs typeface="Arial MT"/>
              </a:rPr>
              <a:t>Verbindung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hat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eine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bestimmte </a:t>
            </a:r>
            <a:r>
              <a:rPr sz="2350" spc="-5" dirty="0">
                <a:latin typeface="Arial MT"/>
                <a:cs typeface="Arial MT"/>
              </a:rPr>
              <a:t>Gewichtung.</a:t>
            </a:r>
            <a:endParaRPr sz="2350" dirty="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2900" y="2257425"/>
            <a:ext cx="6519710" cy="4805298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536700" y="605673"/>
            <a:ext cx="8601669" cy="1461801"/>
          </a:xfrm>
        </p:spPr>
        <p:txBody>
          <a:bodyPr/>
          <a:lstStyle/>
          <a:p>
            <a:r>
              <a:rPr lang="en-US" sz="4000" spc="-5" dirty="0">
                <a:latin typeface="Arial"/>
                <a:cs typeface="Arial"/>
              </a:rPr>
              <a:t>Details</a:t>
            </a:r>
            <a:r>
              <a:rPr lang="en-US" sz="4000" spc="10" dirty="0">
                <a:latin typeface="Arial"/>
                <a:cs typeface="Arial"/>
              </a:rPr>
              <a:t> </a:t>
            </a:r>
            <a:r>
              <a:rPr lang="en-US" sz="4000" spc="-10" dirty="0">
                <a:latin typeface="Arial"/>
                <a:cs typeface="Arial"/>
              </a:rPr>
              <a:t>der</a:t>
            </a:r>
            <a:r>
              <a:rPr lang="en-US" sz="4000" spc="-25" dirty="0">
                <a:latin typeface="Arial"/>
                <a:cs typeface="Arial"/>
              </a:rPr>
              <a:t> </a:t>
            </a:r>
            <a:r>
              <a:rPr lang="en-US" sz="4000" spc="-5" dirty="0" err="1">
                <a:latin typeface="Arial"/>
                <a:cs typeface="Arial"/>
              </a:rPr>
              <a:t>Durchführung</a:t>
            </a:r>
            <a:r>
              <a:rPr lang="en-US" sz="4000" dirty="0">
                <a:latin typeface="Arial"/>
                <a:cs typeface="Arial"/>
              </a:rPr>
              <a:t/>
            </a:r>
            <a:br>
              <a:rPr lang="en-US" sz="4000" dirty="0">
                <a:latin typeface="Arial"/>
                <a:cs typeface="Arial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36700" y="1571625"/>
            <a:ext cx="7239000" cy="545085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" marR="1486535" indent="-6350">
              <a:lnSpc>
                <a:spcPct val="99800"/>
              </a:lnSpc>
              <a:spcBef>
                <a:spcPts val="105"/>
              </a:spcBef>
            </a:pPr>
            <a:r>
              <a:rPr sz="2350" dirty="0">
                <a:latin typeface="Arial MT"/>
                <a:cs typeface="Arial MT"/>
              </a:rPr>
              <a:t>Das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Neuron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summiert</a:t>
            </a:r>
            <a:r>
              <a:rPr sz="2350" spc="-3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alle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eingehenden</a:t>
            </a:r>
            <a:r>
              <a:rPr sz="2350" spc="-3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Aktivierungen. </a:t>
            </a:r>
            <a:r>
              <a:rPr sz="2350" spc="-63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Rechts ist das sogenannte </a:t>
            </a:r>
            <a:r>
              <a:rPr sz="2350" spc="-5" dirty="0">
                <a:latin typeface="Arial MT"/>
                <a:cs typeface="Arial MT"/>
              </a:rPr>
              <a:t>"rezeptive </a:t>
            </a:r>
            <a:r>
              <a:rPr sz="2350" dirty="0">
                <a:latin typeface="Arial MT"/>
                <a:cs typeface="Arial MT"/>
              </a:rPr>
              <a:t>Feld"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angedeutet.</a:t>
            </a:r>
            <a:endParaRPr sz="2350" dirty="0">
              <a:latin typeface="Arial MT"/>
              <a:cs typeface="Arial MT"/>
            </a:endParaRPr>
          </a:p>
          <a:p>
            <a:pPr marL="18415" marR="5080" indent="-6350">
              <a:lnSpc>
                <a:spcPct val="99800"/>
              </a:lnSpc>
              <a:spcBef>
                <a:spcPts val="105"/>
              </a:spcBef>
            </a:pPr>
            <a:r>
              <a:rPr sz="2350" spc="-5" dirty="0">
                <a:latin typeface="Arial MT"/>
                <a:cs typeface="Arial MT"/>
              </a:rPr>
              <a:t>Darunter versteht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man</a:t>
            </a:r>
            <a:r>
              <a:rPr sz="2350" spc="3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den</a:t>
            </a:r>
            <a:r>
              <a:rPr sz="235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Bereich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10" dirty="0">
                <a:latin typeface="Arial MT"/>
                <a:cs typeface="Arial MT"/>
              </a:rPr>
              <a:t>von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Eingabeneuronen,</a:t>
            </a:r>
            <a:r>
              <a:rPr sz="2350" spc="-2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der an </a:t>
            </a:r>
            <a:r>
              <a:rPr sz="2350" spc="-63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ein</a:t>
            </a:r>
            <a:r>
              <a:rPr sz="2350" spc="1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einziges</a:t>
            </a:r>
            <a:r>
              <a:rPr sz="2350" spc="2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nachgeschaltetes</a:t>
            </a:r>
            <a:r>
              <a:rPr sz="2350" spc="1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Neuron</a:t>
            </a:r>
            <a:r>
              <a:rPr sz="2350" spc="2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Informationen</a:t>
            </a:r>
            <a:r>
              <a:rPr sz="2350" spc="1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weiterleitet. </a:t>
            </a:r>
            <a:r>
              <a:rPr sz="2350" dirty="0">
                <a:latin typeface="Arial MT"/>
                <a:cs typeface="Arial MT"/>
              </a:rPr>
              <a:t> Es sind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also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alle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Gewichtungen</a:t>
            </a:r>
            <a:r>
              <a:rPr sz="2350" dirty="0">
                <a:latin typeface="Arial MT"/>
                <a:cs typeface="Arial MT"/>
              </a:rPr>
              <a:t> zu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berücksichtigen,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die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ungleich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0 </a:t>
            </a:r>
            <a:r>
              <a:rPr sz="2350" spc="-64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oder deren Betrag unter einem klein </a:t>
            </a:r>
            <a:r>
              <a:rPr sz="2350" spc="-5" dirty="0">
                <a:latin typeface="Arial MT"/>
                <a:cs typeface="Arial MT"/>
              </a:rPr>
              <a:t>gewählten </a:t>
            </a:r>
            <a:r>
              <a:rPr sz="2350" dirty="0">
                <a:latin typeface="Arial MT"/>
                <a:cs typeface="Arial MT"/>
              </a:rPr>
              <a:t>Schwellwert sind.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In unserem </a:t>
            </a:r>
            <a:r>
              <a:rPr sz="2350" spc="-5" dirty="0">
                <a:latin typeface="Arial MT"/>
                <a:cs typeface="Arial MT"/>
              </a:rPr>
              <a:t>vorliegenden </a:t>
            </a:r>
            <a:r>
              <a:rPr sz="2350" dirty="0">
                <a:latin typeface="Arial MT"/>
                <a:cs typeface="Arial MT"/>
              </a:rPr>
              <a:t>Beispiel ist </a:t>
            </a:r>
            <a:r>
              <a:rPr sz="2350" spc="-5" dirty="0">
                <a:latin typeface="Arial MT"/>
                <a:cs typeface="Arial MT"/>
              </a:rPr>
              <a:t>das rezeptive </a:t>
            </a:r>
            <a:r>
              <a:rPr sz="2350" dirty="0">
                <a:latin typeface="Arial MT"/>
                <a:cs typeface="Arial MT"/>
              </a:rPr>
              <a:t>Feld des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betrachteten </a:t>
            </a:r>
            <a:r>
              <a:rPr sz="2350" dirty="0">
                <a:latin typeface="Arial MT"/>
                <a:cs typeface="Arial MT"/>
              </a:rPr>
              <a:t>Neurons noch sehr </a:t>
            </a:r>
            <a:r>
              <a:rPr sz="2350" spc="-5" dirty="0">
                <a:latin typeface="Arial MT"/>
                <a:cs typeface="Arial MT"/>
              </a:rPr>
              <a:t>groß </a:t>
            </a:r>
            <a:r>
              <a:rPr sz="2350" dirty="0">
                <a:latin typeface="Arial MT"/>
                <a:cs typeface="Arial MT"/>
              </a:rPr>
              <a:t>und </a:t>
            </a:r>
            <a:r>
              <a:rPr sz="2350" spc="-5" dirty="0">
                <a:latin typeface="Arial MT"/>
                <a:cs typeface="Arial MT"/>
              </a:rPr>
              <a:t>umfasst </a:t>
            </a:r>
            <a:r>
              <a:rPr sz="2350" dirty="0">
                <a:latin typeface="Arial MT"/>
                <a:cs typeface="Arial MT"/>
              </a:rPr>
              <a:t>eventuell den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gesamten </a:t>
            </a:r>
            <a:r>
              <a:rPr sz="2350" dirty="0">
                <a:latin typeface="Arial MT"/>
                <a:cs typeface="Arial MT"/>
              </a:rPr>
              <a:t>Eingabebereich. </a:t>
            </a:r>
            <a:r>
              <a:rPr sz="2350" spc="-10" dirty="0">
                <a:latin typeface="Arial MT"/>
                <a:cs typeface="Arial MT"/>
              </a:rPr>
              <a:t>Im </a:t>
            </a:r>
            <a:r>
              <a:rPr sz="2350" dirty="0">
                <a:latin typeface="Arial MT"/>
                <a:cs typeface="Arial MT"/>
              </a:rPr>
              <a:t>Verlauf </a:t>
            </a:r>
            <a:r>
              <a:rPr sz="2350" spc="-5" dirty="0">
                <a:latin typeface="Arial MT"/>
                <a:cs typeface="Arial MT"/>
              </a:rPr>
              <a:t>des </a:t>
            </a:r>
            <a:r>
              <a:rPr sz="2350" dirty="0">
                <a:latin typeface="Arial MT"/>
                <a:cs typeface="Arial MT"/>
              </a:rPr>
              <a:t>(später erklärten)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Trainings werden </a:t>
            </a:r>
            <a:r>
              <a:rPr sz="2350" dirty="0">
                <a:latin typeface="Arial MT"/>
                <a:cs typeface="Arial MT"/>
              </a:rPr>
              <a:t>sich die </a:t>
            </a:r>
            <a:r>
              <a:rPr sz="2350" spc="-5" dirty="0">
                <a:latin typeface="Arial MT"/>
                <a:cs typeface="Arial MT"/>
              </a:rPr>
              <a:t>Neuronen </a:t>
            </a:r>
            <a:r>
              <a:rPr sz="2350" dirty="0">
                <a:latin typeface="Arial MT"/>
                <a:cs typeface="Arial MT"/>
              </a:rPr>
              <a:t>aber </a:t>
            </a:r>
            <a:r>
              <a:rPr sz="2350" spc="5" dirty="0">
                <a:latin typeface="Arial MT"/>
                <a:cs typeface="Arial MT"/>
              </a:rPr>
              <a:t>jeweils </a:t>
            </a:r>
            <a:r>
              <a:rPr sz="2350" dirty="0">
                <a:latin typeface="Arial MT"/>
                <a:cs typeface="Arial MT"/>
              </a:rPr>
              <a:t>auf gewisse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Bereiche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spezialisieren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und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das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rezeptive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Feld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wird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schrumpfen.</a:t>
            </a:r>
            <a:endParaRPr sz="2350" dirty="0">
              <a:latin typeface="Arial MT"/>
              <a:cs typeface="Arial MT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60500" y="291193"/>
            <a:ext cx="6248400" cy="1461801"/>
          </a:xfrm>
        </p:spPr>
        <p:txBody>
          <a:bodyPr/>
          <a:lstStyle/>
          <a:p>
            <a:r>
              <a:rPr lang="de-DE" dirty="0" smtClean="0"/>
              <a:t>Rezeptives Feld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1779791"/>
            <a:ext cx="7086599" cy="5293202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469431" y="303022"/>
            <a:ext cx="8601669" cy="1461801"/>
          </a:xfrm>
        </p:spPr>
        <p:txBody>
          <a:bodyPr/>
          <a:lstStyle/>
          <a:p>
            <a:r>
              <a:rPr lang="de-DE" dirty="0"/>
              <a:t>Rezeptives Feld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0500" y="2181225"/>
            <a:ext cx="7372984" cy="4253729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8415" marR="1494790" indent="-6350">
              <a:lnSpc>
                <a:spcPts val="2810"/>
              </a:lnSpc>
              <a:spcBef>
                <a:spcPts val="200"/>
              </a:spcBef>
            </a:pPr>
            <a:r>
              <a:rPr sz="2350" dirty="0">
                <a:latin typeface="Arial MT"/>
                <a:cs typeface="Arial MT"/>
              </a:rPr>
              <a:t>Im Netz erfolgt </a:t>
            </a:r>
            <a:r>
              <a:rPr sz="2350" spc="5" dirty="0">
                <a:latin typeface="Arial MT"/>
                <a:cs typeface="Arial MT"/>
              </a:rPr>
              <a:t>ein </a:t>
            </a:r>
            <a:r>
              <a:rPr sz="2350" spc="-5" dirty="0">
                <a:latin typeface="Arial MT"/>
                <a:cs typeface="Arial MT"/>
              </a:rPr>
              <a:t>mehrstufiger Vorgang </a:t>
            </a:r>
            <a:r>
              <a:rPr sz="2350" spc="5" dirty="0">
                <a:latin typeface="Arial MT"/>
                <a:cs typeface="Arial MT"/>
              </a:rPr>
              <a:t>mit </a:t>
            </a:r>
            <a:r>
              <a:rPr sz="2350" spc="-64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Multiplikationen </a:t>
            </a:r>
            <a:r>
              <a:rPr sz="2350" dirty="0">
                <a:latin typeface="Arial MT"/>
                <a:cs typeface="Arial MT"/>
              </a:rPr>
              <a:t>und </a:t>
            </a:r>
            <a:r>
              <a:rPr sz="2350" spc="-5" dirty="0">
                <a:latin typeface="Arial MT"/>
                <a:cs typeface="Arial MT"/>
              </a:rPr>
              <a:t>Summen.</a:t>
            </a:r>
            <a:endParaRPr sz="2350" dirty="0">
              <a:latin typeface="Arial MT"/>
              <a:cs typeface="Arial MT"/>
            </a:endParaRPr>
          </a:p>
          <a:p>
            <a:pPr marL="18415" marR="5080" indent="-6350">
              <a:lnSpc>
                <a:spcPct val="96200"/>
              </a:lnSpc>
              <a:spcBef>
                <a:spcPts val="110"/>
              </a:spcBef>
            </a:pPr>
            <a:r>
              <a:rPr sz="2350" dirty="0">
                <a:latin typeface="Arial MT"/>
                <a:cs typeface="Arial MT"/>
              </a:rPr>
              <a:t>Das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Werte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könnten</a:t>
            </a:r>
            <a:r>
              <a:rPr sz="2350" dirty="0">
                <a:latin typeface="Arial MT"/>
                <a:cs typeface="Arial MT"/>
              </a:rPr>
              <a:t> dabei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leicht</a:t>
            </a:r>
            <a:r>
              <a:rPr sz="2350" dirty="0">
                <a:latin typeface="Arial MT"/>
                <a:cs typeface="Arial MT"/>
              </a:rPr>
              <a:t> (in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positive</a:t>
            </a:r>
            <a:r>
              <a:rPr sz="2350" dirty="0">
                <a:latin typeface="Arial MT"/>
                <a:cs typeface="Arial MT"/>
              </a:rPr>
              <a:t> oder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negative</a:t>
            </a:r>
            <a:r>
              <a:rPr sz="2350" dirty="0">
                <a:latin typeface="Arial MT"/>
                <a:cs typeface="Arial MT"/>
              </a:rPr>
              <a:t> Richtung)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ausufern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(stark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 err="1">
                <a:latin typeface="Arial MT"/>
                <a:cs typeface="Arial MT"/>
              </a:rPr>
              <a:t>anwachsen</a:t>
            </a:r>
            <a:r>
              <a:rPr sz="2350" dirty="0" smtClean="0">
                <a:latin typeface="Arial MT"/>
                <a:cs typeface="Arial MT"/>
              </a:rPr>
              <a:t>).</a:t>
            </a:r>
            <a:endParaRPr lang="de-DE" sz="2350" spc="5" dirty="0">
              <a:latin typeface="Arial MT"/>
              <a:cs typeface="Arial MT"/>
            </a:endParaRPr>
          </a:p>
          <a:p>
            <a:pPr marL="18415" marR="5080" indent="-6350">
              <a:lnSpc>
                <a:spcPct val="96200"/>
              </a:lnSpc>
              <a:spcBef>
                <a:spcPts val="110"/>
              </a:spcBef>
            </a:pPr>
            <a:endParaRPr lang="de-DE" sz="2350" spc="5" dirty="0">
              <a:latin typeface="Arial MT"/>
              <a:cs typeface="Arial MT"/>
            </a:endParaRPr>
          </a:p>
          <a:p>
            <a:pPr marL="18415" marR="5080" indent="-6350">
              <a:lnSpc>
                <a:spcPct val="96200"/>
              </a:lnSpc>
              <a:spcBef>
                <a:spcPts val="110"/>
              </a:spcBef>
            </a:pPr>
            <a:r>
              <a:rPr sz="2350" dirty="0" err="1" smtClean="0">
                <a:latin typeface="Arial MT"/>
                <a:cs typeface="Arial MT"/>
              </a:rPr>
              <a:t>Wir</a:t>
            </a:r>
            <a:r>
              <a:rPr sz="2350" dirty="0" smtClean="0">
                <a:latin typeface="Arial MT"/>
                <a:cs typeface="Arial MT"/>
              </a:rPr>
              <a:t> </a:t>
            </a:r>
            <a:r>
              <a:rPr sz="2350" spc="-640" dirty="0" smtClean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werden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deshalb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eine</a:t>
            </a:r>
            <a:r>
              <a:rPr sz="2350" dirty="0">
                <a:latin typeface="Arial MT"/>
                <a:cs typeface="Arial MT"/>
              </a:rPr>
              <a:t> Funktion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"Beschraenke()" </a:t>
            </a:r>
            <a:r>
              <a:rPr sz="2350" dirty="0">
                <a:latin typeface="Arial MT"/>
                <a:cs typeface="Arial MT"/>
              </a:rPr>
              <a:t> einsetzen,</a:t>
            </a:r>
            <a:r>
              <a:rPr sz="2350" spc="-140" dirty="0">
                <a:latin typeface="Arial MT"/>
                <a:cs typeface="Arial MT"/>
              </a:rPr>
              <a:t> </a:t>
            </a:r>
            <a:r>
              <a:rPr sz="2350" spc="-15" dirty="0">
                <a:latin typeface="Arial MT"/>
                <a:cs typeface="Arial MT"/>
              </a:rPr>
              <a:t>d</a:t>
            </a:r>
            <a:r>
              <a:rPr sz="2350" spc="15" dirty="0">
                <a:latin typeface="Arial MT"/>
                <a:cs typeface="Arial MT"/>
              </a:rPr>
              <a:t>i</a:t>
            </a:r>
            <a:r>
              <a:rPr sz="2350" dirty="0">
                <a:latin typeface="Arial MT"/>
                <a:cs typeface="Arial MT"/>
              </a:rPr>
              <a:t>e</a:t>
            </a:r>
            <a:r>
              <a:rPr sz="2350" spc="-150" dirty="0">
                <a:latin typeface="Arial MT"/>
                <a:cs typeface="Arial MT"/>
              </a:rPr>
              <a:t> </a:t>
            </a:r>
            <a:r>
              <a:rPr sz="2350" spc="-15" dirty="0">
                <a:latin typeface="Arial MT"/>
                <a:cs typeface="Arial MT"/>
              </a:rPr>
              <a:t>d</a:t>
            </a:r>
            <a:r>
              <a:rPr sz="2350" dirty="0">
                <a:latin typeface="Arial MT"/>
                <a:cs typeface="Arial MT"/>
              </a:rPr>
              <a:t>afür</a:t>
            </a:r>
            <a:r>
              <a:rPr sz="2350" spc="-16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s</a:t>
            </a:r>
            <a:r>
              <a:rPr sz="2350" spc="30" dirty="0">
                <a:latin typeface="Arial MT"/>
                <a:cs typeface="Arial MT"/>
              </a:rPr>
              <a:t>o</a:t>
            </a:r>
            <a:r>
              <a:rPr sz="2350" dirty="0">
                <a:latin typeface="Arial MT"/>
                <a:cs typeface="Arial MT"/>
              </a:rPr>
              <a:t>r</a:t>
            </a:r>
            <a:r>
              <a:rPr sz="2350" spc="-15" dirty="0">
                <a:latin typeface="Arial MT"/>
                <a:cs typeface="Arial MT"/>
              </a:rPr>
              <a:t>g</a:t>
            </a:r>
            <a:r>
              <a:rPr sz="2350" dirty="0">
                <a:latin typeface="Arial MT"/>
                <a:cs typeface="Arial MT"/>
              </a:rPr>
              <a:t>t,</a:t>
            </a:r>
            <a:r>
              <a:rPr sz="2350" spc="-140" dirty="0">
                <a:latin typeface="Arial MT"/>
                <a:cs typeface="Arial MT"/>
              </a:rPr>
              <a:t> </a:t>
            </a:r>
            <a:r>
              <a:rPr sz="2350" spc="-15" dirty="0">
                <a:latin typeface="Arial MT"/>
                <a:cs typeface="Arial MT"/>
              </a:rPr>
              <a:t>d</a:t>
            </a:r>
            <a:r>
              <a:rPr sz="2350" dirty="0">
                <a:latin typeface="Arial MT"/>
                <a:cs typeface="Arial MT"/>
              </a:rPr>
              <a:t>ass</a:t>
            </a:r>
            <a:r>
              <a:rPr sz="2350" spc="-140" dirty="0">
                <a:latin typeface="Arial MT"/>
                <a:cs typeface="Arial MT"/>
              </a:rPr>
              <a:t> </a:t>
            </a:r>
            <a:r>
              <a:rPr sz="2350" spc="-15" dirty="0">
                <a:latin typeface="Arial MT"/>
                <a:cs typeface="Arial MT"/>
              </a:rPr>
              <a:t>d</a:t>
            </a:r>
            <a:r>
              <a:rPr sz="2350" spc="15" dirty="0">
                <a:latin typeface="Arial MT"/>
                <a:cs typeface="Arial MT"/>
              </a:rPr>
              <a:t>i</a:t>
            </a:r>
            <a:r>
              <a:rPr sz="2350" dirty="0">
                <a:latin typeface="Arial MT"/>
                <a:cs typeface="Arial MT"/>
              </a:rPr>
              <a:t>e</a:t>
            </a:r>
            <a:r>
              <a:rPr sz="2350" spc="-14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W</a:t>
            </a:r>
            <a:r>
              <a:rPr sz="2350" spc="-15" dirty="0">
                <a:latin typeface="Arial MT"/>
                <a:cs typeface="Arial MT"/>
              </a:rPr>
              <a:t>e</a:t>
            </a:r>
            <a:r>
              <a:rPr sz="2350" dirty="0">
                <a:latin typeface="Arial MT"/>
                <a:cs typeface="Arial MT"/>
              </a:rPr>
              <a:t>rte</a:t>
            </a:r>
            <a:r>
              <a:rPr sz="2350" spc="-14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i</a:t>
            </a:r>
            <a:r>
              <a:rPr sz="2350" spc="15" dirty="0">
                <a:latin typeface="Arial MT"/>
                <a:cs typeface="Arial MT"/>
              </a:rPr>
              <a:t>m</a:t>
            </a:r>
            <a:r>
              <a:rPr sz="2350" dirty="0">
                <a:latin typeface="Arial MT"/>
                <a:cs typeface="Arial MT"/>
              </a:rPr>
              <a:t>m</a:t>
            </a:r>
            <a:r>
              <a:rPr sz="2350" spc="-15" dirty="0">
                <a:latin typeface="Arial MT"/>
                <a:cs typeface="Arial MT"/>
              </a:rPr>
              <a:t>e</a:t>
            </a:r>
            <a:r>
              <a:rPr sz="2350" dirty="0">
                <a:latin typeface="Arial MT"/>
                <a:cs typeface="Arial MT"/>
              </a:rPr>
              <a:t>r</a:t>
            </a:r>
            <a:r>
              <a:rPr sz="2350" spc="-16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auf</a:t>
            </a:r>
            <a:r>
              <a:rPr sz="2350" spc="-13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den  Bereich </a:t>
            </a:r>
            <a:r>
              <a:rPr sz="2350" spc="-5" dirty="0">
                <a:latin typeface="Arial MT"/>
                <a:cs typeface="Arial MT"/>
              </a:rPr>
              <a:t>zwischen </a:t>
            </a:r>
            <a:r>
              <a:rPr sz="2350" dirty="0">
                <a:latin typeface="Arial MT"/>
                <a:cs typeface="Arial MT"/>
              </a:rPr>
              <a:t>0 </a:t>
            </a:r>
            <a:r>
              <a:rPr sz="2350" spc="-10" dirty="0">
                <a:latin typeface="Arial MT"/>
                <a:cs typeface="Arial MT"/>
              </a:rPr>
              <a:t>und </a:t>
            </a:r>
            <a:r>
              <a:rPr sz="2350" dirty="0">
                <a:latin typeface="Arial MT"/>
                <a:cs typeface="Arial MT"/>
              </a:rPr>
              <a:t>1 </a:t>
            </a:r>
            <a:r>
              <a:rPr sz="2350" spc="-5" dirty="0">
                <a:latin typeface="Arial MT"/>
                <a:cs typeface="Arial MT"/>
              </a:rPr>
              <a:t>beschränkt </a:t>
            </a:r>
            <a:r>
              <a:rPr sz="2350" dirty="0">
                <a:latin typeface="Arial MT"/>
                <a:cs typeface="Arial MT"/>
              </a:rPr>
              <a:t>bleiben. </a:t>
            </a:r>
            <a:r>
              <a:rPr sz="2350" spc="-5" dirty="0">
                <a:latin typeface="Arial MT"/>
                <a:cs typeface="Arial MT"/>
              </a:rPr>
              <a:t>Werte, </a:t>
            </a:r>
            <a:r>
              <a:rPr sz="2350" dirty="0">
                <a:latin typeface="Arial MT"/>
                <a:cs typeface="Arial MT"/>
              </a:rPr>
              <a:t> die </a:t>
            </a:r>
            <a:r>
              <a:rPr sz="2350" spc="-5" dirty="0">
                <a:latin typeface="Arial MT"/>
                <a:cs typeface="Arial MT"/>
              </a:rPr>
              <a:t>sowieso schon </a:t>
            </a:r>
            <a:r>
              <a:rPr sz="2350" dirty="0">
                <a:latin typeface="Arial MT"/>
                <a:cs typeface="Arial MT"/>
              </a:rPr>
              <a:t>zwischen 0 und 1 liegen </a:t>
            </a:r>
            <a:r>
              <a:rPr sz="2350" spc="-5" dirty="0">
                <a:latin typeface="Arial MT"/>
                <a:cs typeface="Arial MT"/>
              </a:rPr>
              <a:t>werden </a:t>
            </a:r>
            <a:r>
              <a:rPr sz="2350" dirty="0">
                <a:latin typeface="Arial MT"/>
                <a:cs typeface="Arial MT"/>
              </a:rPr>
              <a:t> kaum oder nicht </a:t>
            </a:r>
            <a:r>
              <a:rPr sz="2350" spc="-5" dirty="0">
                <a:latin typeface="Arial MT"/>
                <a:cs typeface="Arial MT"/>
              </a:rPr>
              <a:t>verändert, Werte </a:t>
            </a:r>
            <a:r>
              <a:rPr sz="2350" dirty="0">
                <a:latin typeface="Arial MT"/>
                <a:cs typeface="Arial MT"/>
              </a:rPr>
              <a:t>die zu groß </a:t>
            </a:r>
            <a:r>
              <a:rPr sz="2350" spc="-5" dirty="0">
                <a:latin typeface="Arial MT"/>
                <a:cs typeface="Arial MT"/>
              </a:rPr>
              <a:t>oder </a:t>
            </a:r>
            <a:r>
              <a:rPr sz="2350" dirty="0">
                <a:latin typeface="Arial MT"/>
                <a:cs typeface="Arial MT"/>
              </a:rPr>
              <a:t>zu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klein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sind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werden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so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gestaucht,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dass</a:t>
            </a:r>
            <a:r>
              <a:rPr sz="2350" dirty="0">
                <a:latin typeface="Arial MT"/>
                <a:cs typeface="Arial MT"/>
              </a:rPr>
              <a:t> </a:t>
            </a:r>
            <a:r>
              <a:rPr sz="2350" spc="5" dirty="0">
                <a:latin typeface="Arial MT"/>
                <a:cs typeface="Arial MT"/>
              </a:rPr>
              <a:t>sie</a:t>
            </a:r>
            <a:r>
              <a:rPr sz="2350" spc="10" dirty="0">
                <a:latin typeface="Arial MT"/>
                <a:cs typeface="Arial MT"/>
              </a:rPr>
              <a:t> </a:t>
            </a:r>
            <a:r>
              <a:rPr sz="2350" spc="5" dirty="0">
                <a:latin typeface="Arial MT"/>
                <a:cs typeface="Arial MT"/>
              </a:rPr>
              <a:t>in</a:t>
            </a:r>
            <a:r>
              <a:rPr sz="2350" spc="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die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gewünschten Grenzen</a:t>
            </a:r>
            <a:r>
              <a:rPr sz="2350" dirty="0">
                <a:latin typeface="Arial MT"/>
                <a:cs typeface="Arial MT"/>
              </a:rPr>
              <a:t> fallen.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84300" y="276225"/>
            <a:ext cx="6733341" cy="1461801"/>
          </a:xfrm>
        </p:spPr>
        <p:txBody>
          <a:bodyPr/>
          <a:lstStyle/>
          <a:p>
            <a:r>
              <a:rPr lang="de-DE" dirty="0" smtClean="0"/>
              <a:t>Beschränkungsfunktion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1738026"/>
            <a:ext cx="5018956" cy="4191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84300" y="276225"/>
            <a:ext cx="8601669" cy="1461801"/>
          </a:xfrm>
        </p:spPr>
        <p:txBody>
          <a:bodyPr/>
          <a:lstStyle/>
          <a:p>
            <a:r>
              <a:rPr lang="de-DE" dirty="0"/>
              <a:t>Beschränkungsfunktion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08785" y="2409825"/>
            <a:ext cx="7371715" cy="2884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Arial MT"/>
                <a:cs typeface="Arial MT"/>
              </a:rPr>
              <a:t>Eine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Ergänzung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haben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spc="5" dirty="0">
                <a:latin typeface="Arial MT"/>
                <a:cs typeface="Arial MT"/>
              </a:rPr>
              <a:t>wir</a:t>
            </a:r>
            <a:r>
              <a:rPr sz="2350" spc="-3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noch.</a:t>
            </a:r>
          </a:p>
          <a:p>
            <a:pPr marL="18415" marR="248920" indent="-6350">
              <a:lnSpc>
                <a:spcPts val="2810"/>
              </a:lnSpc>
              <a:spcBef>
                <a:spcPts val="200"/>
              </a:spcBef>
            </a:pPr>
            <a:r>
              <a:rPr sz="2350" dirty="0">
                <a:latin typeface="Arial MT"/>
                <a:cs typeface="Arial MT"/>
              </a:rPr>
              <a:t>Neuronen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können</a:t>
            </a:r>
            <a:r>
              <a:rPr sz="2350" spc="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eine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gewisse</a:t>
            </a:r>
            <a:r>
              <a:rPr sz="2350" spc="-5" dirty="0">
                <a:latin typeface="Arial MT"/>
                <a:cs typeface="Arial MT"/>
              </a:rPr>
              <a:t> Voreingenommenheit </a:t>
            </a:r>
            <a:r>
              <a:rPr sz="2350" spc="-64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(bias)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haben.</a:t>
            </a:r>
          </a:p>
          <a:p>
            <a:pPr marL="12700" marR="5080">
              <a:lnSpc>
                <a:spcPct val="98000"/>
              </a:lnSpc>
              <a:spcBef>
                <a:spcPts val="55"/>
              </a:spcBef>
              <a:tabLst>
                <a:tab pos="992505" algn="l"/>
                <a:tab pos="1506220" algn="l"/>
                <a:tab pos="2770505" algn="l"/>
                <a:tab pos="3648075" algn="l"/>
                <a:tab pos="4513580" algn="l"/>
                <a:tab pos="5144770" algn="l"/>
                <a:tab pos="5842635" algn="l"/>
                <a:tab pos="7036434" algn="l"/>
              </a:tabLst>
            </a:pPr>
            <a:r>
              <a:rPr sz="2350" dirty="0">
                <a:latin typeface="Arial MT"/>
                <a:cs typeface="Arial MT"/>
              </a:rPr>
              <a:t>Das kann </a:t>
            </a:r>
            <a:r>
              <a:rPr sz="2350" spc="-10" dirty="0">
                <a:latin typeface="Arial MT"/>
                <a:cs typeface="Arial MT"/>
              </a:rPr>
              <a:t>sich </a:t>
            </a:r>
            <a:r>
              <a:rPr sz="2350" spc="5" dirty="0">
                <a:latin typeface="Arial MT"/>
                <a:cs typeface="Arial MT"/>
              </a:rPr>
              <a:t>in </a:t>
            </a:r>
            <a:r>
              <a:rPr sz="2350" dirty="0">
                <a:latin typeface="Arial MT"/>
                <a:cs typeface="Arial MT"/>
              </a:rPr>
              <a:t>einer </a:t>
            </a:r>
            <a:r>
              <a:rPr sz="2350" spc="-5" dirty="0">
                <a:latin typeface="Arial MT"/>
                <a:cs typeface="Arial MT"/>
              </a:rPr>
              <a:t>gewissen </a:t>
            </a:r>
            <a:r>
              <a:rPr sz="2350" dirty="0">
                <a:latin typeface="Arial MT"/>
                <a:cs typeface="Arial MT"/>
              </a:rPr>
              <a:t>Trägheit der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Erregungsfreudigkeit</a:t>
            </a:r>
            <a:r>
              <a:rPr sz="2350" spc="10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äußern</a:t>
            </a:r>
            <a:r>
              <a:rPr sz="2350" spc="12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(dann</a:t>
            </a:r>
            <a:r>
              <a:rPr sz="2350" spc="120" dirty="0">
                <a:latin typeface="Arial MT"/>
                <a:cs typeface="Arial MT"/>
              </a:rPr>
              <a:t> </a:t>
            </a:r>
            <a:r>
              <a:rPr sz="2350" spc="5" dirty="0">
                <a:latin typeface="Arial MT"/>
                <a:cs typeface="Arial MT"/>
              </a:rPr>
              <a:t>ist</a:t>
            </a:r>
            <a:r>
              <a:rPr sz="2350" spc="12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mehr</a:t>
            </a:r>
            <a:r>
              <a:rPr sz="2350" spc="13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Input</a:t>
            </a:r>
            <a:r>
              <a:rPr sz="2350" spc="12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nötig </a:t>
            </a:r>
            <a:r>
              <a:rPr sz="2350" spc="-63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um</a:t>
            </a:r>
            <a:r>
              <a:rPr sz="2350" spc="-7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das</a:t>
            </a:r>
            <a:r>
              <a:rPr sz="2350" spc="-5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Neuron</a:t>
            </a:r>
            <a:r>
              <a:rPr sz="2350" spc="-4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zu</a:t>
            </a:r>
            <a:r>
              <a:rPr sz="2350" spc="-5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aktivieren)</a:t>
            </a:r>
            <a:r>
              <a:rPr sz="2350" spc="-5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oder</a:t>
            </a:r>
            <a:r>
              <a:rPr sz="2350" spc="-4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in</a:t>
            </a:r>
            <a:r>
              <a:rPr sz="2350" spc="-6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einer</a:t>
            </a:r>
            <a:r>
              <a:rPr sz="2350" spc="-5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Vorerregung </a:t>
            </a:r>
            <a:r>
              <a:rPr sz="2350" spc="-63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(</a:t>
            </a:r>
            <a:r>
              <a:rPr sz="2350" spc="-15" dirty="0">
                <a:latin typeface="Arial MT"/>
                <a:cs typeface="Arial MT"/>
              </a:rPr>
              <a:t>d</a:t>
            </a:r>
            <a:r>
              <a:rPr sz="2350" dirty="0">
                <a:latin typeface="Arial MT"/>
                <a:cs typeface="Arial MT"/>
              </a:rPr>
              <a:t>ann	ist	</a:t>
            </a:r>
            <a:r>
              <a:rPr sz="2350" spc="15" dirty="0">
                <a:latin typeface="Arial MT"/>
                <a:cs typeface="Arial MT"/>
              </a:rPr>
              <a:t>w</a:t>
            </a:r>
            <a:r>
              <a:rPr sz="2350" spc="-15" dirty="0">
                <a:latin typeface="Arial MT"/>
                <a:cs typeface="Arial MT"/>
              </a:rPr>
              <a:t>e</a:t>
            </a:r>
            <a:r>
              <a:rPr sz="2350" dirty="0">
                <a:latin typeface="Arial MT"/>
                <a:cs typeface="Arial MT"/>
              </a:rPr>
              <a:t>n</a:t>
            </a:r>
            <a:r>
              <a:rPr sz="2350" spc="15" dirty="0">
                <a:latin typeface="Arial MT"/>
                <a:cs typeface="Arial MT"/>
              </a:rPr>
              <a:t>i</a:t>
            </a:r>
            <a:r>
              <a:rPr sz="2350" spc="-15" dirty="0">
                <a:latin typeface="Arial MT"/>
                <a:cs typeface="Arial MT"/>
              </a:rPr>
              <a:t>g</a:t>
            </a:r>
            <a:r>
              <a:rPr sz="2350" dirty="0">
                <a:latin typeface="Arial MT"/>
                <a:cs typeface="Arial MT"/>
              </a:rPr>
              <a:t>er	I</a:t>
            </a:r>
            <a:r>
              <a:rPr sz="2350" spc="-15" dirty="0">
                <a:latin typeface="Arial MT"/>
                <a:cs typeface="Arial MT"/>
              </a:rPr>
              <a:t>n</a:t>
            </a:r>
            <a:r>
              <a:rPr sz="2350" dirty="0">
                <a:latin typeface="Arial MT"/>
                <a:cs typeface="Arial MT"/>
              </a:rPr>
              <a:t>put	nötig	</a:t>
            </a:r>
            <a:r>
              <a:rPr sz="2350" spc="-15" dirty="0">
                <a:latin typeface="Arial MT"/>
                <a:cs typeface="Arial MT"/>
              </a:rPr>
              <a:t>u</a:t>
            </a:r>
            <a:r>
              <a:rPr sz="2350" dirty="0">
                <a:latin typeface="Arial MT"/>
                <a:cs typeface="Arial MT"/>
              </a:rPr>
              <a:t>m	</a:t>
            </a:r>
            <a:r>
              <a:rPr sz="2350" spc="-15" dirty="0">
                <a:latin typeface="Arial MT"/>
                <a:cs typeface="Arial MT"/>
              </a:rPr>
              <a:t>d</a:t>
            </a:r>
            <a:r>
              <a:rPr sz="2350" dirty="0">
                <a:latin typeface="Arial MT"/>
                <a:cs typeface="Arial MT"/>
              </a:rPr>
              <a:t>as	N</a:t>
            </a:r>
            <a:r>
              <a:rPr sz="2350" spc="-15" dirty="0">
                <a:latin typeface="Arial MT"/>
                <a:cs typeface="Arial MT"/>
              </a:rPr>
              <a:t>e</a:t>
            </a:r>
            <a:r>
              <a:rPr sz="2350" dirty="0">
                <a:latin typeface="Arial MT"/>
                <a:cs typeface="Arial MT"/>
              </a:rPr>
              <a:t>ur</a:t>
            </a:r>
            <a:r>
              <a:rPr sz="2350" spc="-15" dirty="0">
                <a:latin typeface="Arial MT"/>
                <a:cs typeface="Arial MT"/>
              </a:rPr>
              <a:t>o</a:t>
            </a:r>
            <a:r>
              <a:rPr sz="2350" dirty="0">
                <a:latin typeface="Arial MT"/>
                <a:cs typeface="Arial MT"/>
              </a:rPr>
              <a:t>n	zu  </a:t>
            </a:r>
            <a:r>
              <a:rPr sz="2350" spc="-5" dirty="0">
                <a:latin typeface="Arial MT"/>
                <a:cs typeface="Arial MT"/>
              </a:rPr>
              <a:t>aktivieren).</a:t>
            </a:r>
            <a:endParaRPr sz="2350" dirty="0">
              <a:latin typeface="Arial MT"/>
              <a:cs typeface="Arial MT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621831" y="303022"/>
            <a:ext cx="8601669" cy="1461801"/>
          </a:xfrm>
        </p:spPr>
        <p:txBody>
          <a:bodyPr/>
          <a:lstStyle/>
          <a:p>
            <a:r>
              <a:rPr lang="de-DE" dirty="0" smtClean="0"/>
              <a:t>Vorerregung </a:t>
            </a:r>
            <a:r>
              <a:rPr lang="de-DE" dirty="0"/>
              <a:t>-</a:t>
            </a:r>
            <a:r>
              <a:rPr lang="de-DE" dirty="0" smtClean="0"/>
              <a:t> Bias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2021916"/>
            <a:ext cx="7772400" cy="4731309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621831" y="303022"/>
            <a:ext cx="8601669" cy="1461801"/>
          </a:xfrm>
        </p:spPr>
        <p:txBody>
          <a:bodyPr/>
          <a:lstStyle/>
          <a:p>
            <a:r>
              <a:rPr lang="de-DE" dirty="0" smtClean="0"/>
              <a:t>Vorerregung - Bias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0895" y="200025"/>
            <a:ext cx="8601669" cy="14618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50" b="1" dirty="0">
                <a:latin typeface="Arial"/>
                <a:cs typeface="Arial"/>
              </a:rPr>
              <a:t>Künstliche</a:t>
            </a:r>
            <a:r>
              <a:rPr sz="3550" b="1" spc="-55" dirty="0">
                <a:latin typeface="Arial"/>
                <a:cs typeface="Arial"/>
              </a:rPr>
              <a:t> </a:t>
            </a:r>
            <a:r>
              <a:rPr sz="3550" b="1" dirty="0">
                <a:latin typeface="Arial"/>
                <a:cs typeface="Arial"/>
              </a:rPr>
              <a:t>Neuronale</a:t>
            </a:r>
            <a:r>
              <a:rPr sz="3550" b="1" spc="-30" dirty="0">
                <a:latin typeface="Arial"/>
                <a:cs typeface="Arial"/>
              </a:rPr>
              <a:t> </a:t>
            </a:r>
            <a:r>
              <a:rPr sz="3550" b="1" spc="5" dirty="0">
                <a:latin typeface="Arial"/>
                <a:cs typeface="Arial"/>
              </a:rPr>
              <a:t>Netze</a:t>
            </a:r>
            <a:endParaRPr sz="35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380145" y="1571625"/>
            <a:ext cx="8650605" cy="55374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Arial MT"/>
                <a:cs typeface="Arial MT"/>
              </a:rPr>
              <a:t>Künstliche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Neuronale</a:t>
            </a:r>
            <a:r>
              <a:rPr sz="2350" spc="-4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Netze</a:t>
            </a:r>
            <a:r>
              <a:rPr sz="2350" spc="-5" dirty="0">
                <a:latin typeface="Arial MT"/>
                <a:cs typeface="Arial MT"/>
              </a:rPr>
              <a:t> versuchen</a:t>
            </a:r>
            <a:endParaRPr sz="235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050" dirty="0">
              <a:latin typeface="Arial MT"/>
              <a:cs typeface="Arial MT"/>
            </a:endParaRPr>
          </a:p>
          <a:p>
            <a:pPr marL="480059" indent="-230504">
              <a:lnSpc>
                <a:spcPct val="100000"/>
              </a:lnSpc>
              <a:buFont typeface="Symbol"/>
              <a:buChar char=""/>
              <a:tabLst>
                <a:tab pos="480695" algn="l"/>
              </a:tabLst>
            </a:pPr>
            <a:r>
              <a:rPr sz="2350" dirty="0">
                <a:latin typeface="Arial MT"/>
                <a:cs typeface="Arial MT"/>
              </a:rPr>
              <a:t>die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Eigenschaften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der</a:t>
            </a:r>
            <a:r>
              <a:rPr sz="2350" spc="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Neuronen</a:t>
            </a:r>
          </a:p>
          <a:p>
            <a:pPr marL="480059" indent="-230504">
              <a:lnSpc>
                <a:spcPct val="100000"/>
              </a:lnSpc>
              <a:spcBef>
                <a:spcPts val="155"/>
              </a:spcBef>
              <a:buFont typeface="Symbol"/>
              <a:buChar char=""/>
              <a:tabLst>
                <a:tab pos="480695" algn="l"/>
              </a:tabLst>
            </a:pPr>
            <a:r>
              <a:rPr sz="2350" dirty="0">
                <a:latin typeface="Arial MT"/>
                <a:cs typeface="Arial MT"/>
              </a:rPr>
              <a:t>die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Struktur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ihrer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Anordnung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(Topologie)</a:t>
            </a:r>
          </a:p>
          <a:p>
            <a:pPr marL="480059" indent="-230504">
              <a:lnSpc>
                <a:spcPct val="100000"/>
              </a:lnSpc>
              <a:spcBef>
                <a:spcPts val="170"/>
              </a:spcBef>
              <a:buFont typeface="Symbol"/>
              <a:buChar char=""/>
              <a:tabLst>
                <a:tab pos="480695" algn="l"/>
              </a:tabLst>
            </a:pPr>
            <a:r>
              <a:rPr sz="2350" spc="-5" dirty="0">
                <a:latin typeface="Arial MT"/>
                <a:cs typeface="Arial MT"/>
              </a:rPr>
              <a:t>Lernvorgänge</a:t>
            </a:r>
            <a:endParaRPr sz="2350" dirty="0">
              <a:latin typeface="Arial MT"/>
              <a:cs typeface="Arial MT"/>
            </a:endParaRPr>
          </a:p>
          <a:p>
            <a:pPr marL="21590">
              <a:lnSpc>
                <a:spcPct val="100000"/>
              </a:lnSpc>
            </a:pPr>
            <a:endParaRPr lang="de-DE" sz="2350" spc="-5" dirty="0" smtClean="0">
              <a:latin typeface="Arial MT"/>
              <a:cs typeface="Arial MT"/>
            </a:endParaRPr>
          </a:p>
          <a:p>
            <a:pPr marL="21590">
              <a:lnSpc>
                <a:spcPct val="100000"/>
              </a:lnSpc>
            </a:pPr>
            <a:r>
              <a:rPr sz="2350" spc="-5" dirty="0" err="1" smtClean="0">
                <a:latin typeface="Arial MT"/>
                <a:cs typeface="Arial MT"/>
              </a:rPr>
              <a:t>nachzubilden</a:t>
            </a:r>
            <a:r>
              <a:rPr sz="2350" spc="-5" dirty="0" smtClean="0">
                <a:latin typeface="Arial MT"/>
                <a:cs typeface="Arial MT"/>
              </a:rPr>
              <a:t>.</a:t>
            </a:r>
            <a:endParaRPr lang="de-DE" sz="2350" spc="-5" dirty="0" smtClean="0">
              <a:latin typeface="Arial MT"/>
              <a:cs typeface="Arial MT"/>
            </a:endParaRPr>
          </a:p>
          <a:p>
            <a:pPr marL="21590">
              <a:lnSpc>
                <a:spcPct val="100000"/>
              </a:lnSpc>
            </a:pPr>
            <a:endParaRPr sz="2350" dirty="0">
              <a:latin typeface="Arial MT"/>
              <a:cs typeface="Arial MT"/>
            </a:endParaRPr>
          </a:p>
          <a:p>
            <a:pPr marL="470534" indent="-229870">
              <a:lnSpc>
                <a:spcPct val="100000"/>
              </a:lnSpc>
              <a:buFont typeface="Symbol"/>
              <a:buChar char=""/>
              <a:tabLst>
                <a:tab pos="471170" algn="l"/>
              </a:tabLst>
            </a:pPr>
            <a:r>
              <a:rPr sz="2350" spc="-5" dirty="0" smtClean="0">
                <a:latin typeface="Arial MT"/>
                <a:cs typeface="Arial MT"/>
              </a:rPr>
              <a:t>Was</a:t>
            </a:r>
            <a:r>
              <a:rPr sz="2350" spc="-15" dirty="0" smtClean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ist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ein</a:t>
            </a:r>
            <a:r>
              <a:rPr sz="2350" spc="-3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Neuronales</a:t>
            </a:r>
            <a:r>
              <a:rPr sz="2350" spc="-3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Netz?</a:t>
            </a:r>
          </a:p>
          <a:p>
            <a:pPr marL="470534" indent="-229870">
              <a:lnSpc>
                <a:spcPct val="100000"/>
              </a:lnSpc>
              <a:spcBef>
                <a:spcPts val="160"/>
              </a:spcBef>
              <a:buFont typeface="Symbol"/>
              <a:buChar char=""/>
              <a:tabLst>
                <a:tab pos="471170" algn="l"/>
              </a:tabLst>
            </a:pPr>
            <a:r>
              <a:rPr sz="2350" spc="-5" dirty="0">
                <a:latin typeface="Arial MT"/>
                <a:cs typeface="Arial MT"/>
              </a:rPr>
              <a:t>Was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ist</a:t>
            </a:r>
            <a:r>
              <a:rPr sz="2350" spc="-2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ein</a:t>
            </a:r>
            <a:r>
              <a:rPr sz="2350" spc="-3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Neuron?</a:t>
            </a:r>
          </a:p>
          <a:p>
            <a:pPr marL="469265" marR="145415" indent="-228600">
              <a:lnSpc>
                <a:spcPct val="100000"/>
              </a:lnSpc>
              <a:spcBef>
                <a:spcPts val="155"/>
              </a:spcBef>
              <a:buFont typeface="Symbol"/>
              <a:buChar char=""/>
              <a:tabLst>
                <a:tab pos="471170" algn="l"/>
              </a:tabLst>
            </a:pPr>
            <a:r>
              <a:rPr sz="2350" spc="-5" dirty="0">
                <a:latin typeface="Arial MT"/>
                <a:cs typeface="Arial MT"/>
              </a:rPr>
              <a:t>Was</a:t>
            </a:r>
            <a:r>
              <a:rPr sz="2350" spc="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ist</a:t>
            </a:r>
            <a:r>
              <a:rPr sz="2350" spc="1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der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Unterschied</a:t>
            </a:r>
            <a:r>
              <a:rPr sz="2350" spc="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zum</a:t>
            </a:r>
            <a:r>
              <a:rPr sz="2350" spc="10" dirty="0">
                <a:latin typeface="Arial MT"/>
                <a:cs typeface="Arial MT"/>
              </a:rPr>
              <a:t> </a:t>
            </a:r>
            <a:r>
              <a:rPr sz="2350" spc="-5" dirty="0" err="1">
                <a:latin typeface="Arial MT"/>
                <a:cs typeface="Arial MT"/>
              </a:rPr>
              <a:t>konventionellen</a:t>
            </a:r>
            <a:r>
              <a:rPr sz="2350" spc="15" dirty="0">
                <a:latin typeface="Arial MT"/>
                <a:cs typeface="Arial MT"/>
              </a:rPr>
              <a:t> </a:t>
            </a:r>
            <a:r>
              <a:rPr sz="2350" spc="-5" dirty="0" smtClean="0">
                <a:latin typeface="Arial MT"/>
                <a:cs typeface="Arial MT"/>
              </a:rPr>
              <a:t>Computer</a:t>
            </a:r>
            <a:r>
              <a:rPr lang="de-DE" sz="2350" spc="5" dirty="0">
                <a:latin typeface="Arial MT"/>
                <a:cs typeface="Arial MT"/>
              </a:rPr>
              <a:t/>
            </a:r>
            <a:br>
              <a:rPr lang="de-DE" sz="2350" spc="5" dirty="0">
                <a:latin typeface="Arial MT"/>
                <a:cs typeface="Arial MT"/>
              </a:rPr>
            </a:br>
            <a:r>
              <a:rPr sz="2350" spc="-5" dirty="0" smtClean="0">
                <a:latin typeface="Arial MT"/>
                <a:cs typeface="Arial MT"/>
              </a:rPr>
              <a:t>(von </a:t>
            </a:r>
            <a:r>
              <a:rPr sz="2350" spc="-640" dirty="0" smtClean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Neumann</a:t>
            </a:r>
            <a:r>
              <a:rPr sz="2350" spc="-5" dirty="0">
                <a:latin typeface="Arial MT"/>
                <a:cs typeface="Arial MT"/>
              </a:rPr>
              <a:t> Architektur)?</a:t>
            </a:r>
            <a:endParaRPr sz="2350" dirty="0">
              <a:latin typeface="Arial MT"/>
              <a:cs typeface="Arial MT"/>
            </a:endParaRPr>
          </a:p>
          <a:p>
            <a:pPr marL="18415" marR="5080" indent="-6350">
              <a:lnSpc>
                <a:spcPts val="2810"/>
              </a:lnSpc>
              <a:spcBef>
                <a:spcPts val="195"/>
              </a:spcBef>
            </a:pPr>
            <a:endParaRPr lang="de-DE" sz="2350" dirty="0" smtClean="0">
              <a:latin typeface="Arial MT"/>
              <a:cs typeface="Arial MT"/>
            </a:endParaRPr>
          </a:p>
          <a:p>
            <a:pPr marL="18415" marR="5080" indent="-6350">
              <a:lnSpc>
                <a:spcPts val="2810"/>
              </a:lnSpc>
              <a:spcBef>
                <a:spcPts val="195"/>
              </a:spcBef>
            </a:pPr>
            <a:r>
              <a:rPr sz="2350" dirty="0" smtClean="0">
                <a:latin typeface="Arial MT"/>
                <a:cs typeface="Arial MT"/>
              </a:rPr>
              <a:t>Details</a:t>
            </a:r>
            <a:r>
              <a:rPr sz="2350" spc="-20" dirty="0" smtClean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zum</a:t>
            </a:r>
            <a:r>
              <a:rPr sz="2350" spc="-2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Lernvorgang</a:t>
            </a:r>
            <a:r>
              <a:rPr sz="2350" dirty="0">
                <a:latin typeface="Arial MT"/>
                <a:cs typeface="Arial MT"/>
              </a:rPr>
              <a:t> (Backpropagation) </a:t>
            </a:r>
            <a:r>
              <a:rPr sz="2350" dirty="0" err="1">
                <a:latin typeface="Arial MT"/>
                <a:cs typeface="Arial MT"/>
              </a:rPr>
              <a:t>wollen</a:t>
            </a:r>
            <a:r>
              <a:rPr sz="2350" dirty="0">
                <a:latin typeface="Arial MT"/>
                <a:cs typeface="Arial MT"/>
              </a:rPr>
              <a:t> </a:t>
            </a:r>
            <a:r>
              <a:rPr sz="2350" dirty="0" err="1" smtClean="0">
                <a:latin typeface="Arial MT"/>
                <a:cs typeface="Arial MT"/>
              </a:rPr>
              <a:t>wir</a:t>
            </a:r>
            <a:endParaRPr lang="de-DE" sz="2350" dirty="0" smtClean="0">
              <a:latin typeface="Arial MT"/>
              <a:cs typeface="Arial MT"/>
            </a:endParaRPr>
          </a:p>
          <a:p>
            <a:pPr marL="18415" marR="5080" indent="-6350">
              <a:lnSpc>
                <a:spcPts val="2810"/>
              </a:lnSpc>
              <a:spcBef>
                <a:spcPts val="195"/>
              </a:spcBef>
            </a:pPr>
            <a:r>
              <a:rPr sz="2350" spc="-5" dirty="0" err="1" smtClean="0">
                <a:latin typeface="Arial MT"/>
                <a:cs typeface="Arial MT"/>
              </a:rPr>
              <a:t>aber</a:t>
            </a:r>
            <a:r>
              <a:rPr sz="2350" spc="-20" dirty="0" smtClean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nicht </a:t>
            </a:r>
            <a:r>
              <a:rPr sz="2350" spc="-64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genau</a:t>
            </a:r>
            <a:r>
              <a:rPr sz="2350" spc="-5" dirty="0">
                <a:latin typeface="Arial MT"/>
                <a:cs typeface="Arial MT"/>
              </a:rPr>
              <a:t> erörtern.</a:t>
            </a:r>
            <a:endParaRPr sz="235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9100" y="2257425"/>
            <a:ext cx="6581111" cy="4416297"/>
          </a:xfrm>
          <a:prstGeom prst="rect">
            <a:avLst/>
          </a:prstGeom>
        </p:spPr>
      </p:pic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1545631" y="303022"/>
            <a:ext cx="8601669" cy="1461801"/>
          </a:xfrm>
        </p:spPr>
        <p:txBody>
          <a:bodyPr/>
          <a:lstStyle/>
          <a:p>
            <a:r>
              <a:rPr lang="de-DE" dirty="0" smtClean="0"/>
              <a:t>Vorerregung </a:t>
            </a:r>
            <a:r>
              <a:rPr lang="de-DE" dirty="0"/>
              <a:t>-</a:t>
            </a:r>
            <a:r>
              <a:rPr lang="de-DE" dirty="0" smtClean="0"/>
              <a:t> Bias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9100" y="1571625"/>
            <a:ext cx="498074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0" dirty="0"/>
              <a:t>Insgesamt</a:t>
            </a:r>
            <a:r>
              <a:rPr sz="2400" b="0" spc="-40" dirty="0"/>
              <a:t> </a:t>
            </a:r>
            <a:r>
              <a:rPr sz="2400" b="0" dirty="0"/>
              <a:t>kann</a:t>
            </a:r>
            <a:r>
              <a:rPr sz="2400" b="0" spc="-15" dirty="0"/>
              <a:t> </a:t>
            </a:r>
            <a:r>
              <a:rPr sz="2400" b="0" dirty="0"/>
              <a:t>man</a:t>
            </a:r>
            <a:r>
              <a:rPr sz="2400" b="0" spc="-20" dirty="0"/>
              <a:t> </a:t>
            </a:r>
            <a:r>
              <a:rPr sz="2400" b="0" dirty="0"/>
              <a:t>also</a:t>
            </a:r>
            <a:r>
              <a:rPr sz="2400" b="0" spc="-30" dirty="0"/>
              <a:t> </a:t>
            </a:r>
            <a:r>
              <a:rPr sz="2400" b="0" dirty="0"/>
              <a:t>schreiben:</a:t>
            </a:r>
          </a:p>
        </p:txBody>
      </p:sp>
      <p:pic>
        <p:nvPicPr>
          <p:cNvPr id="3" name="object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2181225"/>
            <a:ext cx="8229600" cy="3581400"/>
          </a:xfrm>
          <a:prstGeom prst="rect">
            <a:avLst/>
          </a:prstGeom>
        </p:spPr>
      </p:pic>
      <p:sp>
        <p:nvSpPr>
          <p:cNvPr id="5" name="Titel 2"/>
          <p:cNvSpPr txBox="1">
            <a:spLocks/>
          </p:cNvSpPr>
          <p:nvPr/>
        </p:nvSpPr>
        <p:spPr>
          <a:xfrm>
            <a:off x="1621831" y="303022"/>
            <a:ext cx="8601669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8020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59" b="1" kern="1200">
                <a:solidFill>
                  <a:schemeClr val="tx1"/>
                </a:solidFill>
                <a:latin typeface="Poppins" pitchFamily="2" charset="77"/>
                <a:ea typeface="+mj-ea"/>
                <a:cs typeface="Poppins" pitchFamily="2" charset="77"/>
              </a:defRPr>
            </a:lvl1pPr>
          </a:lstStyle>
          <a:p>
            <a:r>
              <a:rPr lang="de-DE" dirty="0" smtClean="0"/>
              <a:t>Vollständige Aktivierungsformel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36700" y="713536"/>
            <a:ext cx="2514600" cy="60683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860" b="1" dirty="0">
                <a:latin typeface="Arial"/>
                <a:cs typeface="Arial"/>
              </a:rPr>
              <a:t>Au</a:t>
            </a:r>
            <a:r>
              <a:rPr sz="3860" b="1" spc="20" dirty="0">
                <a:latin typeface="Arial"/>
                <a:cs typeface="Arial"/>
              </a:rPr>
              <a:t>f</a:t>
            </a:r>
            <a:r>
              <a:rPr sz="3860" b="1" dirty="0">
                <a:latin typeface="Arial"/>
                <a:cs typeface="Arial"/>
              </a:rPr>
              <a:t>g</a:t>
            </a:r>
            <a:r>
              <a:rPr sz="3860" b="1" spc="-25" dirty="0">
                <a:latin typeface="Arial"/>
                <a:cs typeface="Arial"/>
              </a:rPr>
              <a:t>a</a:t>
            </a:r>
            <a:r>
              <a:rPr sz="3860" b="1" spc="30" dirty="0">
                <a:latin typeface="Arial"/>
                <a:cs typeface="Arial"/>
              </a:rPr>
              <a:t>b</a:t>
            </a:r>
            <a:r>
              <a:rPr sz="3860" b="1" spc="-25" dirty="0">
                <a:latin typeface="Arial"/>
                <a:cs typeface="Arial"/>
              </a:rPr>
              <a:t>e</a:t>
            </a:r>
            <a:r>
              <a:rPr sz="3860" b="1" dirty="0">
                <a:latin typeface="Arial"/>
                <a:cs typeface="Arial"/>
              </a:rPr>
              <a:t>n</a:t>
            </a:r>
            <a:endParaRPr sz="386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12900" y="1952625"/>
            <a:ext cx="9372600" cy="25930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b="1" dirty="0">
                <a:latin typeface="Arial MT"/>
                <a:cs typeface="Arial MT"/>
              </a:rPr>
              <a:t>Beantworte</a:t>
            </a:r>
            <a:r>
              <a:rPr sz="2350" b="1" spc="-45" dirty="0">
                <a:latin typeface="Arial MT"/>
                <a:cs typeface="Arial MT"/>
              </a:rPr>
              <a:t> </a:t>
            </a:r>
            <a:r>
              <a:rPr sz="2350" b="1" spc="5" dirty="0">
                <a:latin typeface="Arial MT"/>
                <a:cs typeface="Arial MT"/>
              </a:rPr>
              <a:t>die</a:t>
            </a:r>
            <a:r>
              <a:rPr sz="2350" b="1" spc="-40" dirty="0">
                <a:latin typeface="Arial MT"/>
                <a:cs typeface="Arial MT"/>
              </a:rPr>
              <a:t> </a:t>
            </a:r>
            <a:r>
              <a:rPr sz="2350" b="1" dirty="0" err="1">
                <a:latin typeface="Arial MT"/>
                <a:cs typeface="Arial MT"/>
              </a:rPr>
              <a:t>Fragen</a:t>
            </a:r>
            <a:r>
              <a:rPr sz="2350" b="1" dirty="0" smtClean="0">
                <a:latin typeface="Arial MT"/>
                <a:cs typeface="Arial MT"/>
              </a:rPr>
              <a:t>:</a:t>
            </a:r>
            <a:endParaRPr lang="de-DE" sz="2350" b="1" dirty="0" smtClean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sz="2350" dirty="0">
              <a:latin typeface="Arial MT"/>
              <a:cs typeface="Arial MT"/>
            </a:endParaRPr>
          </a:p>
          <a:p>
            <a:pPr marL="354965" marR="1110615" indent="-342900">
              <a:lnSpc>
                <a:spcPts val="281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sz="2350" dirty="0">
                <a:latin typeface="Arial MT"/>
                <a:cs typeface="Arial MT"/>
              </a:rPr>
              <a:t>Wo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ist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das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Wissen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eines </a:t>
            </a:r>
            <a:r>
              <a:rPr sz="2350" dirty="0">
                <a:latin typeface="Arial MT"/>
                <a:cs typeface="Arial MT"/>
              </a:rPr>
              <a:t>Neuronalen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Netzes </a:t>
            </a:r>
            <a:r>
              <a:rPr sz="2350" spc="-63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gespeichert?</a:t>
            </a:r>
          </a:p>
          <a:p>
            <a:pPr marL="3556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2350" dirty="0">
                <a:latin typeface="Arial MT"/>
                <a:cs typeface="Arial MT"/>
              </a:rPr>
              <a:t>Was </a:t>
            </a:r>
            <a:r>
              <a:rPr sz="2350" spc="-5" dirty="0">
                <a:latin typeface="Arial MT"/>
                <a:cs typeface="Arial MT"/>
              </a:rPr>
              <a:t>geschieht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beim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Lernvorgang?</a:t>
            </a:r>
            <a:endParaRPr sz="2350" dirty="0">
              <a:latin typeface="Arial MT"/>
              <a:cs typeface="Arial MT"/>
            </a:endParaRPr>
          </a:p>
          <a:p>
            <a:pPr marL="354965" marR="5080" indent="-342900">
              <a:lnSpc>
                <a:spcPct val="998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sz="2350" dirty="0">
                <a:latin typeface="Arial MT"/>
                <a:cs typeface="Arial MT"/>
              </a:rPr>
              <a:t>Wieviele </a:t>
            </a:r>
            <a:r>
              <a:rPr sz="2350" spc="-5" dirty="0">
                <a:latin typeface="Arial MT"/>
                <a:cs typeface="Arial MT"/>
              </a:rPr>
              <a:t>Freiheitsgrade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(das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sind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 err="1">
                <a:latin typeface="Arial MT"/>
                <a:cs typeface="Arial MT"/>
              </a:rPr>
              <a:t>alle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spc="-5" dirty="0" smtClean="0">
                <a:latin typeface="Arial MT"/>
                <a:cs typeface="Arial MT"/>
              </a:rPr>
              <a:t>Parameter,</a:t>
            </a:r>
            <a:r>
              <a:rPr lang="de-DE" sz="2350" spc="-15" dirty="0">
                <a:latin typeface="Arial MT"/>
                <a:cs typeface="Arial MT"/>
              </a:rPr>
              <a:t/>
            </a:r>
            <a:br>
              <a:rPr lang="de-DE" sz="2350" spc="-15" dirty="0">
                <a:latin typeface="Arial MT"/>
                <a:cs typeface="Arial MT"/>
              </a:rPr>
            </a:br>
            <a:r>
              <a:rPr sz="2350" dirty="0" smtClean="0">
                <a:latin typeface="Arial MT"/>
                <a:cs typeface="Arial MT"/>
              </a:rPr>
              <a:t>die </a:t>
            </a:r>
            <a:r>
              <a:rPr sz="2350" spc="-640" dirty="0" smtClean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sich im </a:t>
            </a:r>
            <a:r>
              <a:rPr sz="2350" spc="-5" dirty="0">
                <a:latin typeface="Arial MT"/>
                <a:cs typeface="Arial MT"/>
              </a:rPr>
              <a:t>Verlauf des </a:t>
            </a:r>
            <a:r>
              <a:rPr sz="2350" dirty="0" err="1">
                <a:latin typeface="Arial MT"/>
                <a:cs typeface="Arial MT"/>
              </a:rPr>
              <a:t>Vorganges</a:t>
            </a:r>
            <a:r>
              <a:rPr sz="2350" dirty="0">
                <a:latin typeface="Arial MT"/>
                <a:cs typeface="Arial MT"/>
              </a:rPr>
              <a:t> </a:t>
            </a:r>
            <a:r>
              <a:rPr sz="2350" dirty="0" err="1" smtClean="0">
                <a:latin typeface="Arial MT"/>
                <a:cs typeface="Arial MT"/>
              </a:rPr>
              <a:t>ändern</a:t>
            </a:r>
            <a:r>
              <a:rPr sz="2350" dirty="0" smtClean="0">
                <a:latin typeface="Arial MT"/>
                <a:cs typeface="Arial MT"/>
              </a:rPr>
              <a:t>)</a:t>
            </a:r>
            <a:r>
              <a:rPr lang="de-DE" sz="2350" dirty="0">
                <a:latin typeface="Arial MT"/>
                <a:cs typeface="Arial MT"/>
              </a:rPr>
              <a:t/>
            </a:r>
            <a:br>
              <a:rPr lang="de-DE" sz="2350" dirty="0">
                <a:latin typeface="Arial MT"/>
                <a:cs typeface="Arial MT"/>
              </a:rPr>
            </a:br>
            <a:r>
              <a:rPr sz="2350" spc="-5" dirty="0" smtClean="0">
                <a:latin typeface="Arial MT"/>
                <a:cs typeface="Arial MT"/>
              </a:rPr>
              <a:t>hat </a:t>
            </a:r>
            <a:r>
              <a:rPr sz="2350" dirty="0">
                <a:latin typeface="Arial MT"/>
                <a:cs typeface="Arial MT"/>
              </a:rPr>
              <a:t>das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neuronale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Netzwerk?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3300" y="1495425"/>
            <a:ext cx="8534400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4700" y="1764823"/>
            <a:ext cx="8813064" cy="42632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69143" y="657225"/>
            <a:ext cx="5116830" cy="567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50" b="1" dirty="0">
                <a:latin typeface="Arial"/>
                <a:cs typeface="Arial"/>
              </a:rPr>
              <a:t>Netzwerk-Anordnungen</a:t>
            </a:r>
            <a:endParaRPr sz="35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669143" y="2105025"/>
            <a:ext cx="7209790" cy="2541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" marR="5080" indent="-6350">
              <a:lnSpc>
                <a:spcPct val="99800"/>
              </a:lnSpc>
              <a:spcBef>
                <a:spcPts val="105"/>
              </a:spcBef>
            </a:pPr>
            <a:r>
              <a:rPr sz="2350" dirty="0">
                <a:latin typeface="Arial MT"/>
                <a:cs typeface="Arial MT"/>
              </a:rPr>
              <a:t>Hier</a:t>
            </a:r>
            <a:r>
              <a:rPr sz="2350" spc="-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haben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spc="5" dirty="0">
                <a:latin typeface="Arial MT"/>
                <a:cs typeface="Arial MT"/>
              </a:rPr>
              <a:t>wir</a:t>
            </a:r>
            <a:r>
              <a:rPr sz="2350" spc="-5" dirty="0">
                <a:latin typeface="Arial MT"/>
                <a:cs typeface="Arial MT"/>
              </a:rPr>
              <a:t> uns</a:t>
            </a:r>
            <a:r>
              <a:rPr sz="2350" dirty="0">
                <a:latin typeface="Arial MT"/>
                <a:cs typeface="Arial MT"/>
              </a:rPr>
              <a:t> mit</a:t>
            </a:r>
            <a:r>
              <a:rPr sz="2350" spc="-5" dirty="0">
                <a:latin typeface="Arial MT"/>
                <a:cs typeface="Arial MT"/>
              </a:rPr>
              <a:t> einem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recht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einfachen und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weit </a:t>
            </a:r>
            <a:r>
              <a:rPr sz="2350" spc="-64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verbreiteten </a:t>
            </a:r>
            <a:r>
              <a:rPr sz="2350" dirty="0">
                <a:latin typeface="Arial MT"/>
                <a:cs typeface="Arial MT"/>
              </a:rPr>
              <a:t>Netzwerktyp beschäftigt, einem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FeedForward-Netzwerk.</a:t>
            </a:r>
          </a:p>
          <a:p>
            <a:pPr marL="18415" marR="321945" indent="-6350">
              <a:lnSpc>
                <a:spcPct val="99900"/>
              </a:lnSpc>
              <a:spcBef>
                <a:spcPts val="100"/>
              </a:spcBef>
            </a:pPr>
            <a:r>
              <a:rPr sz="2350" dirty="0">
                <a:latin typeface="Arial MT"/>
                <a:cs typeface="Arial MT"/>
              </a:rPr>
              <a:t>Es</a:t>
            </a:r>
            <a:r>
              <a:rPr sz="2350" spc="-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gibt</a:t>
            </a:r>
            <a:r>
              <a:rPr sz="2350" spc="-2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eine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große </a:t>
            </a:r>
            <a:r>
              <a:rPr sz="2350" dirty="0">
                <a:latin typeface="Arial MT"/>
                <a:cs typeface="Arial MT"/>
              </a:rPr>
              <a:t>und weiter</a:t>
            </a:r>
            <a:r>
              <a:rPr sz="2350" spc="-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stark</a:t>
            </a:r>
            <a:r>
              <a:rPr sz="2350" spc="-2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wachsende </a:t>
            </a:r>
            <a:r>
              <a:rPr sz="2350" dirty="0">
                <a:latin typeface="Arial MT"/>
                <a:cs typeface="Arial MT"/>
              </a:rPr>
              <a:t>Zahl </a:t>
            </a:r>
            <a:r>
              <a:rPr sz="2350" spc="-635" dirty="0">
                <a:latin typeface="Arial MT"/>
                <a:cs typeface="Arial MT"/>
              </a:rPr>
              <a:t> </a:t>
            </a:r>
            <a:r>
              <a:rPr sz="2350" spc="-10" dirty="0">
                <a:latin typeface="Arial MT"/>
                <a:cs typeface="Arial MT"/>
              </a:rPr>
              <a:t>von</a:t>
            </a:r>
            <a:r>
              <a:rPr sz="2350" spc="2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verschiedenen</a:t>
            </a:r>
            <a:r>
              <a:rPr sz="2350" dirty="0">
                <a:latin typeface="Arial MT"/>
                <a:cs typeface="Arial MT"/>
              </a:rPr>
              <a:t> Netzwerk-Anordnungen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(Topologien), </a:t>
            </a:r>
            <a:r>
              <a:rPr sz="2350" dirty="0">
                <a:latin typeface="Arial MT"/>
                <a:cs typeface="Arial MT"/>
              </a:rPr>
              <a:t>die </a:t>
            </a:r>
            <a:r>
              <a:rPr sz="2350" spc="-5" dirty="0">
                <a:latin typeface="Arial MT"/>
                <a:cs typeface="Arial MT"/>
              </a:rPr>
              <a:t>man </a:t>
            </a:r>
            <a:r>
              <a:rPr sz="2350" dirty="0">
                <a:latin typeface="Arial MT"/>
                <a:cs typeface="Arial MT"/>
              </a:rPr>
              <a:t>jeweils für spezielle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Anwendungen einsetzt.</a:t>
            </a:r>
            <a:endParaRPr sz="235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9647" y="1511042"/>
            <a:ext cx="3740853" cy="592798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422900" y="2333625"/>
            <a:ext cx="4738370" cy="12985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indent="5715">
              <a:lnSpc>
                <a:spcPct val="99500"/>
              </a:lnSpc>
              <a:spcBef>
                <a:spcPts val="110"/>
              </a:spcBef>
            </a:pPr>
            <a:r>
              <a:rPr sz="1400" dirty="0">
                <a:latin typeface="Arial MT"/>
                <a:cs typeface="Arial MT"/>
              </a:rPr>
              <a:t>Stefan</a:t>
            </a:r>
            <a:r>
              <a:rPr sz="1400" spc="1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Leijnen</a:t>
            </a:r>
            <a:r>
              <a:rPr sz="1400" spc="-10" dirty="0">
                <a:latin typeface="Arial MT"/>
                <a:cs typeface="Arial MT"/>
              </a:rPr>
              <a:t> </a:t>
            </a:r>
            <a:r>
              <a:rPr sz="1400" dirty="0">
                <a:latin typeface="Arial MT"/>
                <a:cs typeface="Arial MT"/>
              </a:rPr>
              <a:t>and Fjodor</a:t>
            </a:r>
            <a:r>
              <a:rPr sz="1400" spc="-5" dirty="0">
                <a:latin typeface="Arial MT"/>
                <a:cs typeface="Arial MT"/>
              </a:rPr>
              <a:t> van</a:t>
            </a:r>
            <a:r>
              <a:rPr sz="1400" dirty="0">
                <a:latin typeface="Arial MT"/>
                <a:cs typeface="Arial MT"/>
              </a:rPr>
              <a:t> Veen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https://</a:t>
            </a:r>
            <a:r>
              <a:rPr sz="1400" spc="-5" dirty="0">
                <a:latin typeface="Arial MT"/>
                <a:cs typeface="Arial MT"/>
                <a:hlinkClick r:id="rId3"/>
              </a:rPr>
              <a:t>www.researchgate.net/publication/341373030_The_ </a:t>
            </a:r>
            <a:r>
              <a:rPr sz="1400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Neural_Network_Zoo/fulltext/5ebd3f60a6fdcc90d6752941/T </a:t>
            </a:r>
            <a:r>
              <a:rPr sz="1400" spc="-37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heNeural-Network-Zoo.pdf</a:t>
            </a:r>
            <a:endParaRPr sz="1400" dirty="0">
              <a:latin typeface="Arial MT"/>
              <a:cs typeface="Arial MT"/>
            </a:endParaRPr>
          </a:p>
          <a:p>
            <a:pPr marL="18415" marR="1170305" indent="-6350">
              <a:lnSpc>
                <a:spcPts val="1660"/>
              </a:lnSpc>
              <a:spcBef>
                <a:spcPts val="60"/>
              </a:spcBef>
            </a:pPr>
            <a:r>
              <a:rPr sz="1400" dirty="0">
                <a:latin typeface="Arial MT"/>
                <a:cs typeface="Arial MT"/>
              </a:rPr>
              <a:t>(CC</a:t>
            </a:r>
            <a:r>
              <a:rPr sz="1400" spc="-5" dirty="0">
                <a:latin typeface="Arial MT"/>
                <a:cs typeface="Arial MT"/>
              </a:rPr>
              <a:t> BY)</a:t>
            </a:r>
            <a:r>
              <a:rPr sz="1400" dirty="0">
                <a:latin typeface="Arial MT"/>
                <a:cs typeface="Arial MT"/>
              </a:rPr>
              <a:t> license </a:t>
            </a:r>
            <a:r>
              <a:rPr sz="1400" spc="5" dirty="0">
                <a:latin typeface="Arial MT"/>
                <a:cs typeface="Arial MT"/>
              </a:rPr>
              <a:t> </a:t>
            </a:r>
            <a:r>
              <a:rPr sz="1400" spc="-5" dirty="0">
                <a:latin typeface="Arial MT"/>
                <a:cs typeface="Arial MT"/>
              </a:rPr>
              <a:t>(</a:t>
            </a:r>
            <a:r>
              <a:rPr sz="1400" spc="-5" dirty="0">
                <a:latin typeface="Arial MT"/>
                <a:cs typeface="Arial MT"/>
                <a:hlinkClick r:id="rId4"/>
              </a:rPr>
              <a:t>http://creativecommons.org/licenses/by/4.0/)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384300" y="707698"/>
            <a:ext cx="5116830" cy="5591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3550" b="1" dirty="0" smtClean="0">
                <a:latin typeface="Arial"/>
                <a:cs typeface="Arial"/>
              </a:rPr>
              <a:t>„</a:t>
            </a:r>
            <a:r>
              <a:rPr sz="3550" b="1" dirty="0" smtClean="0">
                <a:latin typeface="Arial"/>
                <a:cs typeface="Arial"/>
              </a:rPr>
              <a:t>N</a:t>
            </a:r>
            <a:r>
              <a:rPr lang="de-DE" sz="3550" b="1" dirty="0" err="1" smtClean="0">
                <a:latin typeface="Arial"/>
                <a:cs typeface="Arial"/>
              </a:rPr>
              <a:t>eural</a:t>
            </a:r>
            <a:r>
              <a:rPr lang="de-DE" sz="3550" b="1" dirty="0" smtClean="0">
                <a:latin typeface="Arial"/>
                <a:cs typeface="Arial"/>
              </a:rPr>
              <a:t> </a:t>
            </a:r>
            <a:r>
              <a:rPr lang="de-DE" sz="3550" dirty="0">
                <a:latin typeface="Arial"/>
                <a:cs typeface="Arial"/>
              </a:rPr>
              <a:t>N</a:t>
            </a:r>
            <a:r>
              <a:rPr lang="de-DE" sz="3550" b="1" dirty="0" smtClean="0">
                <a:latin typeface="Arial"/>
                <a:cs typeface="Arial"/>
              </a:rPr>
              <a:t>etwork Zoo“</a:t>
            </a:r>
            <a:endParaRPr sz="35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89100" y="352425"/>
            <a:ext cx="6580941" cy="959878"/>
          </a:xfrm>
          <a:prstGeom prst="rect">
            <a:avLst/>
          </a:prstGeom>
        </p:spPr>
        <p:txBody>
          <a:bodyPr vert="horz" wrap="square" lIns="0" tIns="2343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845"/>
              </a:spcBef>
            </a:pPr>
            <a:r>
              <a:rPr sz="4700" b="1" spc="-5" dirty="0" smtClean="0">
                <a:latin typeface="Arial"/>
                <a:cs typeface="Arial"/>
              </a:rPr>
              <a:t>Links</a:t>
            </a:r>
            <a:endParaRPr sz="4700" dirty="0">
              <a:latin typeface="Arial"/>
              <a:cs typeface="Arial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612900" y="2333625"/>
            <a:ext cx="8501927" cy="1752600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Aber</a:t>
            </a:r>
            <a:r>
              <a:rPr lang="de-DE" spc="-5" dirty="0"/>
              <a:t> </a:t>
            </a:r>
            <a:r>
              <a:rPr lang="de-DE" dirty="0"/>
              <a:t>was</a:t>
            </a:r>
            <a:r>
              <a:rPr lang="de-DE" spc="-5" dirty="0"/>
              <a:t> *ist*</a:t>
            </a:r>
            <a:r>
              <a:rPr lang="de-DE" dirty="0"/>
              <a:t> nun</a:t>
            </a:r>
            <a:r>
              <a:rPr lang="de-DE" spc="-5" dirty="0"/>
              <a:t> </a:t>
            </a:r>
            <a:r>
              <a:rPr lang="de-DE" dirty="0"/>
              <a:t>ein</a:t>
            </a:r>
            <a:r>
              <a:rPr lang="de-DE" spc="10" dirty="0"/>
              <a:t> </a:t>
            </a:r>
            <a:r>
              <a:rPr lang="de-DE" spc="-5" dirty="0"/>
              <a:t>neuronales</a:t>
            </a:r>
            <a:r>
              <a:rPr lang="de-DE" spc="-25" dirty="0"/>
              <a:t> </a:t>
            </a:r>
            <a:r>
              <a:rPr lang="de-DE" dirty="0"/>
              <a:t>Netzwerk? |</a:t>
            </a:r>
            <a:r>
              <a:rPr lang="de-DE" spc="-25" dirty="0"/>
              <a:t> </a:t>
            </a:r>
            <a:r>
              <a:rPr lang="de-DE" spc="5" dirty="0"/>
              <a:t>Teil </a:t>
            </a:r>
            <a:r>
              <a:rPr lang="de-DE" spc="-635" dirty="0"/>
              <a:t> </a:t>
            </a:r>
            <a:r>
              <a:rPr lang="de-DE" dirty="0"/>
              <a:t>1, </a:t>
            </a:r>
            <a:r>
              <a:rPr lang="de-DE" dirty="0" err="1"/>
              <a:t>Deep</a:t>
            </a:r>
            <a:r>
              <a:rPr lang="de-DE" dirty="0"/>
              <a:t> Learning </a:t>
            </a:r>
            <a:r>
              <a:rPr lang="de-DE" spc="5" dirty="0"/>
              <a:t> </a:t>
            </a:r>
            <a:r>
              <a:rPr lang="de-DE" u="heavy" spc="-5" dirty="0">
                <a:solidFill>
                  <a:srgbClr val="0000ED"/>
                </a:solidFill>
                <a:uFill>
                  <a:solidFill>
                    <a:srgbClr val="0000ED"/>
                  </a:solidFill>
                </a:uFill>
              </a:rPr>
              <a:t>https://</a:t>
            </a:r>
            <a:r>
              <a:rPr lang="de-DE" u="heavy" spc="-5" dirty="0">
                <a:solidFill>
                  <a:srgbClr val="0000ED"/>
                </a:solidFill>
                <a:uFill>
                  <a:solidFill>
                    <a:srgbClr val="0000ED"/>
                  </a:solidFill>
                </a:uFill>
                <a:hlinkClick r:id="rId2"/>
              </a:rPr>
              <a:t>www.</a:t>
            </a:r>
            <a:r>
              <a:rPr lang="de-DE" spc="-5" dirty="0">
                <a:solidFill>
                  <a:srgbClr val="0000ED"/>
                </a:solidFill>
                <a:hlinkClick r:id="rId2"/>
              </a:rPr>
              <a:t>y</a:t>
            </a:r>
            <a:r>
              <a:rPr lang="de-DE" u="heavy" spc="-5" dirty="0">
                <a:solidFill>
                  <a:srgbClr val="0000ED"/>
                </a:solidFill>
                <a:uFill>
                  <a:solidFill>
                    <a:srgbClr val="0000ED"/>
                  </a:solidFill>
                </a:uFill>
                <a:hlinkClick r:id="rId2"/>
              </a:rPr>
              <a:t>outube.com/watch?v=aircAruvnKk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0900" y="4010025"/>
            <a:ext cx="8752840" cy="220980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 marR="2030730">
              <a:lnSpc>
                <a:spcPct val="103400"/>
              </a:lnSpc>
              <a:spcBef>
                <a:spcPts val="5"/>
              </a:spcBef>
            </a:pPr>
            <a:r>
              <a:rPr sz="2350" dirty="0">
                <a:latin typeface="Arial MT"/>
                <a:cs typeface="Arial MT"/>
              </a:rPr>
              <a:t>Im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Gegensatz</a:t>
            </a:r>
            <a:r>
              <a:rPr sz="2350" spc="-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zu</a:t>
            </a:r>
            <a:r>
              <a:rPr sz="2350" spc="-5" dirty="0">
                <a:latin typeface="Arial MT"/>
                <a:cs typeface="Arial MT"/>
              </a:rPr>
              <a:t> einem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konventionellen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Computer </a:t>
            </a:r>
            <a:r>
              <a:rPr sz="2350" spc="-64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(Abbildung </a:t>
            </a:r>
            <a:r>
              <a:rPr sz="2350" dirty="0">
                <a:latin typeface="Arial MT"/>
                <a:cs typeface="Arial MT"/>
              </a:rPr>
              <a:t>oben),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gibt es</a:t>
            </a:r>
            <a:r>
              <a:rPr sz="2350" spc="-5" dirty="0">
                <a:latin typeface="Arial MT"/>
                <a:cs typeface="Arial MT"/>
              </a:rPr>
              <a:t> </a:t>
            </a:r>
            <a:r>
              <a:rPr sz="2350" spc="5" dirty="0">
                <a:latin typeface="Arial MT"/>
                <a:cs typeface="Arial MT"/>
              </a:rPr>
              <a:t>im</a:t>
            </a:r>
            <a:r>
              <a:rPr sz="2350" spc="-2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Gehirn</a:t>
            </a:r>
            <a:r>
              <a:rPr sz="2350" spc="-2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keine zentrale</a:t>
            </a:r>
          </a:p>
          <a:p>
            <a:pPr marL="18415" marR="118745" indent="-6350">
              <a:lnSpc>
                <a:spcPct val="100000"/>
              </a:lnSpc>
              <a:spcBef>
                <a:spcPts val="95"/>
              </a:spcBef>
            </a:pPr>
            <a:r>
              <a:rPr sz="2350" spc="-5" dirty="0">
                <a:latin typeface="Arial MT"/>
                <a:cs typeface="Arial MT"/>
              </a:rPr>
              <a:t>Recheneinheit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sondern</a:t>
            </a:r>
            <a:r>
              <a:rPr sz="2350" spc="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eine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Vielzahl</a:t>
            </a:r>
            <a:r>
              <a:rPr sz="2350" spc="1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kleiner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Recheneinheiten</a:t>
            </a:r>
            <a:r>
              <a:rPr sz="2350" spc="15" dirty="0">
                <a:latin typeface="Arial MT"/>
                <a:cs typeface="Arial MT"/>
              </a:rPr>
              <a:t> </a:t>
            </a:r>
            <a:r>
              <a:rPr sz="2350" spc="5" dirty="0">
                <a:latin typeface="Arial MT"/>
                <a:cs typeface="Arial MT"/>
              </a:rPr>
              <a:t>die </a:t>
            </a:r>
            <a:r>
              <a:rPr sz="2350" spc="-64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durch</a:t>
            </a:r>
            <a:r>
              <a:rPr sz="2350" spc="-2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Zusammenarbeit</a:t>
            </a:r>
            <a:r>
              <a:rPr sz="2350" spc="-20" dirty="0">
                <a:latin typeface="Arial MT"/>
                <a:cs typeface="Arial MT"/>
              </a:rPr>
              <a:t> </a:t>
            </a:r>
            <a:r>
              <a:rPr sz="2350" spc="5" dirty="0">
                <a:latin typeface="Arial MT"/>
                <a:cs typeface="Arial MT"/>
              </a:rPr>
              <a:t>die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Denkleistung</a:t>
            </a:r>
            <a:r>
              <a:rPr sz="2350" dirty="0">
                <a:latin typeface="Arial MT"/>
                <a:cs typeface="Arial MT"/>
              </a:rPr>
              <a:t> vollbringen.</a:t>
            </a:r>
          </a:p>
          <a:p>
            <a:pPr marL="18415" marR="5080" indent="-6350">
              <a:lnSpc>
                <a:spcPts val="2810"/>
              </a:lnSpc>
              <a:spcBef>
                <a:spcPts val="200"/>
              </a:spcBef>
            </a:pPr>
            <a:r>
              <a:rPr sz="2350" spc="5" dirty="0">
                <a:latin typeface="Arial MT"/>
                <a:cs typeface="Arial MT"/>
              </a:rPr>
              <a:t>Die</a:t>
            </a:r>
            <a:r>
              <a:rPr sz="2350" spc="-2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einzelnen </a:t>
            </a:r>
            <a:r>
              <a:rPr sz="2350" dirty="0">
                <a:latin typeface="Arial MT"/>
                <a:cs typeface="Arial MT"/>
              </a:rPr>
              <a:t>kleinen</a:t>
            </a:r>
            <a:r>
              <a:rPr sz="2350" spc="-2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Recheneinheiten</a:t>
            </a:r>
            <a:r>
              <a:rPr sz="2350" spc="-5" dirty="0">
                <a:latin typeface="Arial MT"/>
                <a:cs typeface="Arial MT"/>
              </a:rPr>
              <a:t> erledigen</a:t>
            </a:r>
            <a:r>
              <a:rPr sz="2350" dirty="0">
                <a:latin typeface="Arial MT"/>
                <a:cs typeface="Arial MT"/>
              </a:rPr>
              <a:t> nur</a:t>
            </a:r>
            <a:r>
              <a:rPr sz="2350" spc="-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relativ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kleine </a:t>
            </a:r>
            <a:r>
              <a:rPr sz="2350" spc="-64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Aufgaben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aber</a:t>
            </a:r>
            <a:r>
              <a:rPr sz="2350" spc="-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viele von ihnen</a:t>
            </a:r>
            <a:r>
              <a:rPr sz="2350" spc="-5" dirty="0">
                <a:latin typeface="Arial MT"/>
                <a:cs typeface="Arial MT"/>
              </a:rPr>
              <a:t> arbeiten</a:t>
            </a:r>
            <a:r>
              <a:rPr sz="2350" dirty="0">
                <a:latin typeface="Arial MT"/>
                <a:cs typeface="Arial MT"/>
              </a:rPr>
              <a:t> parallel.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49411" y="391739"/>
            <a:ext cx="5073445" cy="298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0500" y="1647825"/>
            <a:ext cx="7772400" cy="293221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415" marR="5080" indent="-6350">
              <a:lnSpc>
                <a:spcPct val="99800"/>
              </a:lnSpc>
              <a:spcBef>
                <a:spcPts val="105"/>
              </a:spcBef>
            </a:pPr>
            <a:r>
              <a:rPr sz="2350" dirty="0">
                <a:latin typeface="Arial MT"/>
                <a:cs typeface="Arial MT"/>
              </a:rPr>
              <a:t>In unserem </a:t>
            </a:r>
            <a:r>
              <a:rPr sz="2350" spc="-5" dirty="0">
                <a:latin typeface="Arial MT"/>
                <a:cs typeface="Arial MT"/>
              </a:rPr>
              <a:t>ersten </a:t>
            </a:r>
            <a:r>
              <a:rPr sz="2350" dirty="0">
                <a:latin typeface="Arial MT"/>
                <a:cs typeface="Arial MT"/>
              </a:rPr>
              <a:t>Beispiel </a:t>
            </a:r>
            <a:r>
              <a:rPr sz="2350" spc="-5" dirty="0">
                <a:latin typeface="Arial MT"/>
                <a:cs typeface="Arial MT"/>
              </a:rPr>
              <a:t>werden </a:t>
            </a:r>
            <a:r>
              <a:rPr sz="2350" spc="5" dirty="0">
                <a:latin typeface="Arial MT"/>
                <a:cs typeface="Arial MT"/>
              </a:rPr>
              <a:t>wir </a:t>
            </a:r>
            <a:r>
              <a:rPr sz="2350" spc="-5" dirty="0">
                <a:latin typeface="Arial MT"/>
                <a:cs typeface="Arial MT"/>
              </a:rPr>
              <a:t>sehen, </a:t>
            </a:r>
            <a:r>
              <a:rPr sz="2350" spc="5" dirty="0">
                <a:latin typeface="Arial MT"/>
                <a:cs typeface="Arial MT"/>
              </a:rPr>
              <a:t>wie </a:t>
            </a:r>
            <a:r>
              <a:rPr sz="2350" dirty="0">
                <a:latin typeface="Arial MT"/>
                <a:cs typeface="Arial MT"/>
              </a:rPr>
              <a:t>ein künstliches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Neuronales Netz </a:t>
            </a:r>
            <a:r>
              <a:rPr sz="2350" spc="-5" dirty="0">
                <a:latin typeface="Arial MT"/>
                <a:cs typeface="Arial MT"/>
              </a:rPr>
              <a:t>eine </a:t>
            </a:r>
            <a:r>
              <a:rPr sz="2350" dirty="0">
                <a:latin typeface="Arial MT"/>
                <a:cs typeface="Arial MT"/>
              </a:rPr>
              <a:t>grafische </a:t>
            </a:r>
            <a:r>
              <a:rPr sz="2350" spc="-5" dirty="0" err="1">
                <a:latin typeface="Arial MT"/>
                <a:cs typeface="Arial MT"/>
              </a:rPr>
              <a:t>Aufgabe</a:t>
            </a:r>
            <a:r>
              <a:rPr sz="2350" spc="-5" dirty="0">
                <a:latin typeface="Arial MT"/>
                <a:cs typeface="Arial MT"/>
              </a:rPr>
              <a:t> </a:t>
            </a:r>
            <a:r>
              <a:rPr sz="2350" dirty="0" err="1" smtClean="0">
                <a:latin typeface="Arial MT"/>
                <a:cs typeface="Arial MT"/>
              </a:rPr>
              <a:t>löst</a:t>
            </a:r>
            <a:r>
              <a:rPr sz="2350" dirty="0" smtClean="0">
                <a:latin typeface="Arial MT"/>
                <a:cs typeface="Arial MT"/>
              </a:rPr>
              <a:t>.</a:t>
            </a:r>
            <a:endParaRPr lang="de-DE" sz="2350" dirty="0" smtClean="0">
              <a:latin typeface="Arial MT"/>
              <a:cs typeface="Arial MT"/>
            </a:endParaRPr>
          </a:p>
          <a:p>
            <a:pPr marL="18415" marR="5080" indent="-6350">
              <a:lnSpc>
                <a:spcPct val="99800"/>
              </a:lnSpc>
              <a:spcBef>
                <a:spcPts val="105"/>
              </a:spcBef>
            </a:pPr>
            <a:endParaRPr lang="de-DE" sz="2350" dirty="0" smtClean="0">
              <a:latin typeface="Arial MT"/>
              <a:cs typeface="Arial MT"/>
            </a:endParaRPr>
          </a:p>
          <a:p>
            <a:pPr marL="18415" marR="5080" indent="-6350">
              <a:lnSpc>
                <a:spcPct val="99800"/>
              </a:lnSpc>
              <a:spcBef>
                <a:spcPts val="105"/>
              </a:spcBef>
            </a:pPr>
            <a:r>
              <a:rPr sz="2350" dirty="0" err="1" smtClean="0">
                <a:latin typeface="Arial MT"/>
                <a:cs typeface="Arial MT"/>
              </a:rPr>
              <a:t>Dafür</a:t>
            </a:r>
            <a:r>
              <a:rPr sz="2350" dirty="0" smtClean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gibt eigene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Netzwerktypen, </a:t>
            </a:r>
            <a:r>
              <a:rPr sz="2350" spc="5" dirty="0">
                <a:latin typeface="Arial MT"/>
                <a:cs typeface="Arial MT"/>
              </a:rPr>
              <a:t>wir </a:t>
            </a:r>
            <a:r>
              <a:rPr sz="2350" dirty="0">
                <a:latin typeface="Arial MT"/>
                <a:cs typeface="Arial MT"/>
              </a:rPr>
              <a:t>werden </a:t>
            </a:r>
            <a:r>
              <a:rPr sz="2350" spc="-5" dirty="0">
                <a:latin typeface="Arial MT"/>
                <a:cs typeface="Arial MT"/>
              </a:rPr>
              <a:t>aber </a:t>
            </a:r>
            <a:r>
              <a:rPr sz="2350" spc="5" dirty="0">
                <a:latin typeface="Arial MT"/>
                <a:cs typeface="Arial MT"/>
              </a:rPr>
              <a:t>ein </a:t>
            </a:r>
            <a:r>
              <a:rPr sz="2350" spc="-5" dirty="0">
                <a:latin typeface="Arial MT"/>
                <a:cs typeface="Arial MT"/>
              </a:rPr>
              <a:t>einfaches </a:t>
            </a:r>
            <a:r>
              <a:rPr sz="2350" dirty="0">
                <a:latin typeface="Arial MT"/>
                <a:cs typeface="Arial MT"/>
              </a:rPr>
              <a:t>sogenanntes Feed- </a:t>
            </a:r>
            <a:r>
              <a:rPr sz="2350" spc="-64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Forward-Netzwerk verwenden. Damit </a:t>
            </a:r>
            <a:r>
              <a:rPr sz="2350" spc="-5" dirty="0">
                <a:latin typeface="Arial MT"/>
                <a:cs typeface="Arial MT"/>
              </a:rPr>
              <a:t>funktioniert </a:t>
            </a:r>
            <a:r>
              <a:rPr sz="2350" dirty="0">
                <a:latin typeface="Arial MT"/>
                <a:cs typeface="Arial MT"/>
              </a:rPr>
              <a:t>es auch, durch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einen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speziell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dafür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geeigneteren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Netzwerktyp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würde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sich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aber</a:t>
            </a:r>
            <a:r>
              <a:rPr sz="2350" spc="-15" dirty="0">
                <a:latin typeface="Arial MT"/>
                <a:cs typeface="Arial MT"/>
              </a:rPr>
              <a:t> </a:t>
            </a:r>
            <a:r>
              <a:rPr sz="2350" spc="5" dirty="0">
                <a:latin typeface="Arial MT"/>
                <a:cs typeface="Arial MT"/>
              </a:rPr>
              <a:t>die </a:t>
            </a:r>
            <a:r>
              <a:rPr sz="2350" spc="-64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Erkennungsgenauigkeit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erhöhen.</a:t>
            </a:r>
            <a:endParaRPr sz="2350" dirty="0">
              <a:latin typeface="Arial MT"/>
              <a:cs typeface="Arial MT"/>
            </a:endParaRPr>
          </a:p>
        </p:txBody>
      </p:sp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1460500" y="733425"/>
            <a:ext cx="8601669" cy="5591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3550" b="1" dirty="0" smtClean="0">
                <a:latin typeface="Arial"/>
                <a:cs typeface="Arial"/>
              </a:rPr>
              <a:t>Feed-Forward-</a:t>
            </a:r>
            <a:r>
              <a:rPr sz="3550" b="1" spc="5" dirty="0" err="1" smtClean="0">
                <a:latin typeface="Arial"/>
                <a:cs typeface="Arial"/>
              </a:rPr>
              <a:t>Netz</a:t>
            </a:r>
            <a:r>
              <a:rPr lang="de-DE" sz="3550" b="1" spc="5" dirty="0" smtClean="0">
                <a:latin typeface="Arial"/>
                <a:cs typeface="Arial"/>
              </a:rPr>
              <a:t>werk</a:t>
            </a:r>
            <a:endParaRPr sz="35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60500" y="657225"/>
            <a:ext cx="6894195" cy="8775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8415" marR="5080" indent="-6350">
              <a:lnSpc>
                <a:spcPts val="3410"/>
              </a:lnSpc>
              <a:spcBef>
                <a:spcPts val="85"/>
              </a:spcBef>
            </a:pPr>
            <a:r>
              <a:rPr sz="2750" b="1" spc="-5" dirty="0">
                <a:latin typeface="Arial"/>
                <a:cs typeface="Arial"/>
              </a:rPr>
              <a:t>Ziffern-</a:t>
            </a:r>
            <a:r>
              <a:rPr sz="2750" b="1" spc="-30" dirty="0">
                <a:latin typeface="Arial"/>
                <a:cs typeface="Arial"/>
              </a:rPr>
              <a:t> </a:t>
            </a:r>
            <a:r>
              <a:rPr sz="2750" b="1" spc="5" dirty="0">
                <a:latin typeface="Arial"/>
                <a:cs typeface="Arial"/>
              </a:rPr>
              <a:t>und</a:t>
            </a:r>
            <a:r>
              <a:rPr sz="2750" b="1" spc="-10" dirty="0">
                <a:latin typeface="Arial"/>
                <a:cs typeface="Arial"/>
              </a:rPr>
              <a:t> </a:t>
            </a:r>
            <a:r>
              <a:rPr sz="2750" b="1" dirty="0">
                <a:latin typeface="Arial"/>
                <a:cs typeface="Arial"/>
              </a:rPr>
              <a:t>Zeichenerkennung</a:t>
            </a:r>
            <a:r>
              <a:rPr sz="2750" b="1" spc="-10" dirty="0">
                <a:latin typeface="Arial"/>
                <a:cs typeface="Arial"/>
              </a:rPr>
              <a:t> </a:t>
            </a:r>
            <a:r>
              <a:rPr sz="2750" b="1" spc="-5" dirty="0">
                <a:latin typeface="Arial"/>
                <a:cs typeface="Arial"/>
              </a:rPr>
              <a:t>mit</a:t>
            </a:r>
            <a:r>
              <a:rPr sz="2750" b="1" spc="-10" dirty="0">
                <a:latin typeface="Arial"/>
                <a:cs typeface="Arial"/>
              </a:rPr>
              <a:t> </a:t>
            </a:r>
            <a:r>
              <a:rPr sz="2750" b="1" spc="-5" dirty="0">
                <a:latin typeface="Arial"/>
                <a:cs typeface="Arial"/>
              </a:rPr>
              <a:t>einem </a:t>
            </a:r>
            <a:r>
              <a:rPr sz="2750" b="1" spc="-750" dirty="0">
                <a:latin typeface="Arial"/>
                <a:cs typeface="Arial"/>
              </a:rPr>
              <a:t> </a:t>
            </a:r>
            <a:r>
              <a:rPr sz="2750" b="1" spc="-5" dirty="0">
                <a:latin typeface="Arial"/>
                <a:cs typeface="Arial"/>
              </a:rPr>
              <a:t>Neuronalen Netz</a:t>
            </a:r>
            <a:endParaRPr sz="275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1231900" y="2333625"/>
            <a:ext cx="8501927" cy="2299412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R="33020">
              <a:lnSpc>
                <a:spcPct val="101499"/>
              </a:lnSpc>
              <a:spcBef>
                <a:spcPts val="60"/>
              </a:spcBef>
            </a:pPr>
            <a:r>
              <a:rPr spc="-5" dirty="0"/>
              <a:t>Ziffern-</a:t>
            </a:r>
            <a:r>
              <a:rPr spc="-10" dirty="0"/>
              <a:t> </a:t>
            </a:r>
            <a:r>
              <a:rPr dirty="0"/>
              <a:t>und Zeichenerkennung ist</a:t>
            </a:r>
            <a:r>
              <a:rPr spc="-25" dirty="0"/>
              <a:t> </a:t>
            </a:r>
            <a:r>
              <a:rPr dirty="0"/>
              <a:t>eine</a:t>
            </a:r>
            <a:r>
              <a:rPr spc="-20" dirty="0"/>
              <a:t> </a:t>
            </a:r>
            <a:r>
              <a:rPr dirty="0"/>
              <a:t>anspruchsvolle </a:t>
            </a:r>
            <a:r>
              <a:rPr spc="-5" dirty="0"/>
              <a:t>Aufgabe. </a:t>
            </a:r>
            <a:r>
              <a:rPr spc="-640" dirty="0"/>
              <a:t> </a:t>
            </a:r>
            <a:r>
              <a:rPr spc="5" dirty="0"/>
              <a:t>Die </a:t>
            </a:r>
            <a:r>
              <a:rPr spc="-5" dirty="0"/>
              <a:t>Aufgabe </a:t>
            </a:r>
            <a:r>
              <a:rPr dirty="0"/>
              <a:t>ist </a:t>
            </a:r>
            <a:r>
              <a:rPr spc="5" dirty="0"/>
              <a:t>mit </a:t>
            </a:r>
            <a:r>
              <a:rPr spc="-5" dirty="0"/>
              <a:t>konventionellen Methoden </a:t>
            </a:r>
            <a:r>
              <a:rPr dirty="0"/>
              <a:t>der </a:t>
            </a:r>
            <a:r>
              <a:rPr spc="5" dirty="0"/>
              <a:t> </a:t>
            </a:r>
            <a:r>
              <a:rPr spc="-5" dirty="0"/>
              <a:t>Programmierung </a:t>
            </a:r>
            <a:r>
              <a:rPr dirty="0"/>
              <a:t>schwer zu</a:t>
            </a:r>
            <a:r>
              <a:rPr spc="-15" dirty="0"/>
              <a:t> </a:t>
            </a:r>
            <a:r>
              <a:rPr dirty="0"/>
              <a:t>lösen.</a:t>
            </a:r>
          </a:p>
          <a:p>
            <a:pPr marL="354965" marR="5080" indent="-342900">
              <a:lnSpc>
                <a:spcPct val="99800"/>
              </a:lnSpc>
              <a:spcBef>
                <a:spcPts val="100"/>
              </a:spcBef>
            </a:pPr>
            <a:r>
              <a:rPr dirty="0"/>
              <a:t>Alle</a:t>
            </a:r>
            <a:r>
              <a:rPr spc="-15" dirty="0"/>
              <a:t> </a:t>
            </a:r>
            <a:r>
              <a:rPr spc="-5" dirty="0"/>
              <a:t>Schreibweisen</a:t>
            </a:r>
            <a:r>
              <a:rPr spc="5" dirty="0"/>
              <a:t> </a:t>
            </a:r>
            <a:r>
              <a:rPr spc="-5" dirty="0"/>
              <a:t>für</a:t>
            </a:r>
            <a:r>
              <a:rPr dirty="0"/>
              <a:t> </a:t>
            </a:r>
            <a:r>
              <a:rPr spc="-5" dirty="0"/>
              <a:t>"3"</a:t>
            </a:r>
            <a:r>
              <a:rPr spc="15" dirty="0"/>
              <a:t> </a:t>
            </a:r>
            <a:r>
              <a:rPr dirty="0"/>
              <a:t>sollen</a:t>
            </a:r>
            <a:r>
              <a:rPr spc="-15" dirty="0"/>
              <a:t> </a:t>
            </a:r>
            <a:r>
              <a:rPr dirty="0"/>
              <a:t>erkannt</a:t>
            </a:r>
            <a:r>
              <a:rPr spc="-15" dirty="0"/>
              <a:t> </a:t>
            </a:r>
            <a:r>
              <a:rPr dirty="0"/>
              <a:t>werden,</a:t>
            </a:r>
            <a:r>
              <a:rPr spc="5" dirty="0"/>
              <a:t> </a:t>
            </a:r>
            <a:r>
              <a:rPr spc="-5" dirty="0"/>
              <a:t>auf</a:t>
            </a:r>
            <a:r>
              <a:rPr dirty="0"/>
              <a:t> den</a:t>
            </a:r>
            <a:r>
              <a:rPr spc="5" dirty="0"/>
              <a:t> </a:t>
            </a:r>
            <a:r>
              <a:rPr spc="-5" dirty="0"/>
              <a:t>ersten </a:t>
            </a:r>
            <a:r>
              <a:rPr spc="-635" dirty="0"/>
              <a:t> </a:t>
            </a:r>
            <a:r>
              <a:rPr dirty="0"/>
              <a:t>Blick haben </a:t>
            </a:r>
            <a:r>
              <a:rPr spc="-5" dirty="0"/>
              <a:t>verschiedene </a:t>
            </a:r>
            <a:r>
              <a:rPr dirty="0"/>
              <a:t>Schreiweisen unter </a:t>
            </a:r>
            <a:r>
              <a:rPr spc="-5" dirty="0"/>
              <a:t>Umständen </a:t>
            </a:r>
            <a:r>
              <a:rPr dirty="0"/>
              <a:t>nicht </a:t>
            </a:r>
            <a:r>
              <a:rPr spc="5" dirty="0"/>
              <a:t> </a:t>
            </a:r>
            <a:r>
              <a:rPr spc="-5" dirty="0"/>
              <a:t>viel </a:t>
            </a:r>
            <a:r>
              <a:rPr dirty="0"/>
              <a:t>gemeinsam.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22500" y="4971092"/>
            <a:ext cx="5062953" cy="1626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29657" y="1495425"/>
            <a:ext cx="8153400" cy="1469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50" dirty="0">
                <a:latin typeface="Arial MT"/>
                <a:cs typeface="Arial MT"/>
              </a:rPr>
              <a:t>Wir</a:t>
            </a:r>
            <a:r>
              <a:rPr sz="2350" spc="-1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gehen </a:t>
            </a:r>
            <a:r>
              <a:rPr sz="2350" dirty="0">
                <a:latin typeface="Arial MT"/>
                <a:cs typeface="Arial MT"/>
              </a:rPr>
              <a:t>so</a:t>
            </a:r>
            <a:r>
              <a:rPr sz="2350" spc="-5" dirty="0">
                <a:latin typeface="Arial MT"/>
                <a:cs typeface="Arial MT"/>
              </a:rPr>
              <a:t> vor,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dass </a:t>
            </a:r>
            <a:r>
              <a:rPr sz="2350" spc="5" dirty="0">
                <a:latin typeface="Arial MT"/>
                <a:cs typeface="Arial MT"/>
              </a:rPr>
              <a:t>wir</a:t>
            </a:r>
            <a:r>
              <a:rPr sz="2350" spc="-25" dirty="0">
                <a:latin typeface="Arial MT"/>
                <a:cs typeface="Arial MT"/>
              </a:rPr>
              <a:t> </a:t>
            </a:r>
            <a:r>
              <a:rPr sz="2350" spc="5" dirty="0">
                <a:latin typeface="Arial MT"/>
                <a:cs typeface="Arial MT"/>
              </a:rPr>
              <a:t>die</a:t>
            </a:r>
            <a:r>
              <a:rPr sz="2350" spc="-20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einzelnen</a:t>
            </a:r>
          </a:p>
          <a:p>
            <a:pPr marL="18415" marR="5080" indent="-6350">
              <a:lnSpc>
                <a:spcPct val="99800"/>
              </a:lnSpc>
              <a:spcBef>
                <a:spcPts val="100"/>
              </a:spcBef>
            </a:pPr>
            <a:r>
              <a:rPr sz="2350" spc="-5" dirty="0">
                <a:latin typeface="Arial MT"/>
                <a:cs typeface="Arial MT"/>
              </a:rPr>
              <a:t>Pixelhelligkeiten</a:t>
            </a:r>
            <a:r>
              <a:rPr sz="2350" spc="2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als</a:t>
            </a:r>
            <a:r>
              <a:rPr sz="2350" spc="2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Aktivierungsgrößen</a:t>
            </a:r>
            <a:r>
              <a:rPr sz="2350" spc="30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interpretieren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und</a:t>
            </a:r>
            <a:r>
              <a:rPr sz="2350" spc="25" dirty="0">
                <a:latin typeface="Arial MT"/>
                <a:cs typeface="Arial MT"/>
              </a:rPr>
              <a:t> </a:t>
            </a:r>
            <a:r>
              <a:rPr sz="2350" spc="-5" dirty="0">
                <a:latin typeface="Arial MT"/>
                <a:cs typeface="Arial MT"/>
              </a:rPr>
              <a:t>fragen </a:t>
            </a:r>
            <a:r>
              <a:rPr sz="2350" spc="-63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welche </a:t>
            </a:r>
            <a:r>
              <a:rPr sz="2350" spc="-5" dirty="0">
                <a:latin typeface="Arial MT"/>
                <a:cs typeface="Arial MT"/>
              </a:rPr>
              <a:t>Aktivierungsmuster </a:t>
            </a:r>
            <a:r>
              <a:rPr sz="2350" spc="5" dirty="0">
                <a:latin typeface="Arial MT"/>
                <a:cs typeface="Arial MT"/>
              </a:rPr>
              <a:t>als </a:t>
            </a:r>
            <a:r>
              <a:rPr sz="2350" dirty="0">
                <a:latin typeface="Arial MT"/>
                <a:cs typeface="Arial MT"/>
              </a:rPr>
              <a:t>welche </a:t>
            </a:r>
            <a:r>
              <a:rPr sz="2350" spc="-5" dirty="0">
                <a:latin typeface="Arial MT"/>
                <a:cs typeface="Arial MT"/>
              </a:rPr>
              <a:t>Ziffer </a:t>
            </a:r>
            <a:r>
              <a:rPr sz="2350" dirty="0">
                <a:latin typeface="Arial MT"/>
                <a:cs typeface="Arial MT"/>
              </a:rPr>
              <a:t>erkannt werden </a:t>
            </a:r>
            <a:r>
              <a:rPr sz="2350" spc="5" dirty="0">
                <a:latin typeface="Arial MT"/>
                <a:cs typeface="Arial MT"/>
              </a:rPr>
              <a:t> </a:t>
            </a:r>
            <a:r>
              <a:rPr sz="2350" dirty="0">
                <a:latin typeface="Arial MT"/>
                <a:cs typeface="Arial MT"/>
              </a:rPr>
              <a:t>sollen.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93900" y="3552825"/>
            <a:ext cx="6111090" cy="3496272"/>
          </a:xfrm>
          <a:prstGeom prst="rect">
            <a:avLst/>
          </a:prstGeom>
        </p:spPr>
      </p:pic>
      <p:sp>
        <p:nvSpPr>
          <p:cNvPr id="6" name="object 2"/>
          <p:cNvSpPr txBox="1">
            <a:spLocks noGrp="1"/>
          </p:cNvSpPr>
          <p:nvPr>
            <p:ph type="title"/>
          </p:nvPr>
        </p:nvSpPr>
        <p:spPr>
          <a:xfrm>
            <a:off x="1460500" y="727562"/>
            <a:ext cx="8601669" cy="5591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3550" b="1" dirty="0" smtClean="0">
                <a:latin typeface="Arial"/>
                <a:cs typeface="Arial"/>
              </a:rPr>
              <a:t>Aktivierungen</a:t>
            </a:r>
            <a:endParaRPr sz="35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384300" y="1571625"/>
            <a:ext cx="8501927" cy="4798559"/>
          </a:xfrm>
        </p:spPr>
        <p:txBody>
          <a:bodyPr/>
          <a:lstStyle/>
          <a:p>
            <a:pPr marL="0" indent="0">
              <a:buNone/>
            </a:pPr>
            <a:r>
              <a:rPr lang="de-DE" spc="5" dirty="0"/>
              <a:t>Die</a:t>
            </a:r>
            <a:r>
              <a:rPr lang="de-DE" spc="-20" dirty="0"/>
              <a:t> </a:t>
            </a:r>
            <a:r>
              <a:rPr lang="de-DE" dirty="0"/>
              <a:t>Größe</a:t>
            </a:r>
            <a:r>
              <a:rPr lang="de-DE" spc="-20" dirty="0"/>
              <a:t> </a:t>
            </a:r>
            <a:r>
              <a:rPr lang="de-DE" spc="-5" dirty="0"/>
              <a:t>unserer</a:t>
            </a:r>
            <a:r>
              <a:rPr lang="de-DE" spc="-10" dirty="0"/>
              <a:t> </a:t>
            </a:r>
            <a:r>
              <a:rPr lang="de-DE" dirty="0"/>
              <a:t>Bilder</a:t>
            </a:r>
            <a:r>
              <a:rPr lang="de-DE" spc="-20" dirty="0"/>
              <a:t> </a:t>
            </a:r>
            <a:r>
              <a:rPr lang="de-DE" spc="5" dirty="0"/>
              <a:t>ist</a:t>
            </a:r>
            <a:r>
              <a:rPr lang="de-DE" spc="-25" dirty="0"/>
              <a:t> </a:t>
            </a:r>
            <a:r>
              <a:rPr lang="de-DE" dirty="0"/>
              <a:t>28</a:t>
            </a:r>
            <a:r>
              <a:rPr lang="de-DE" spc="-5" dirty="0"/>
              <a:t> </a:t>
            </a:r>
            <a:r>
              <a:rPr lang="de-DE" dirty="0"/>
              <a:t>x 28</a:t>
            </a:r>
            <a:r>
              <a:rPr lang="de-DE" spc="-5" dirty="0"/>
              <a:t> </a:t>
            </a:r>
            <a:r>
              <a:rPr lang="de-DE" dirty="0"/>
              <a:t>=</a:t>
            </a:r>
            <a:r>
              <a:rPr lang="de-DE" spc="-25" dirty="0"/>
              <a:t> </a:t>
            </a:r>
            <a:r>
              <a:rPr lang="de-DE" dirty="0"/>
              <a:t>784 Pixel.</a:t>
            </a:r>
            <a:endParaRPr lang="en-US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89100" y="2504953"/>
            <a:ext cx="6111090" cy="3791072"/>
          </a:xfrm>
          <a:prstGeom prst="rect">
            <a:avLst/>
          </a:prstGeom>
        </p:spPr>
      </p:pic>
      <p:sp>
        <p:nvSpPr>
          <p:cNvPr id="5" name="object 2"/>
          <p:cNvSpPr txBox="1">
            <a:spLocks noGrp="1"/>
          </p:cNvSpPr>
          <p:nvPr>
            <p:ph type="title"/>
          </p:nvPr>
        </p:nvSpPr>
        <p:spPr>
          <a:xfrm>
            <a:off x="1460500" y="727562"/>
            <a:ext cx="8601669" cy="5591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3550" b="1" dirty="0" smtClean="0">
                <a:latin typeface="Arial"/>
                <a:cs typeface="Arial"/>
              </a:rPr>
              <a:t>784 Pixel</a:t>
            </a:r>
            <a:endParaRPr sz="355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536700" y="1495425"/>
            <a:ext cx="8501927" cy="4798559"/>
          </a:xfrm>
        </p:spPr>
        <p:txBody>
          <a:bodyPr/>
          <a:lstStyle/>
          <a:p>
            <a:pPr marL="0" indent="0">
              <a:buNone/>
            </a:pPr>
            <a:r>
              <a:rPr lang="de-DE" spc="5" dirty="0"/>
              <a:t>Als</a:t>
            </a:r>
            <a:r>
              <a:rPr lang="de-DE" spc="-20" dirty="0"/>
              <a:t> </a:t>
            </a:r>
            <a:r>
              <a:rPr lang="de-DE" spc="-5" dirty="0"/>
              <a:t>Aktivierung</a:t>
            </a:r>
            <a:r>
              <a:rPr lang="de-DE" spc="5" dirty="0"/>
              <a:t> </a:t>
            </a:r>
            <a:r>
              <a:rPr lang="de-DE" spc="-5" dirty="0"/>
              <a:t>verwenden</a:t>
            </a:r>
            <a:r>
              <a:rPr lang="de-DE" spc="5" dirty="0"/>
              <a:t> </a:t>
            </a:r>
            <a:r>
              <a:rPr lang="de-DE" spc="10" dirty="0"/>
              <a:t>wir</a:t>
            </a:r>
            <a:r>
              <a:rPr lang="de-DE" spc="-15" dirty="0"/>
              <a:t> </a:t>
            </a:r>
            <a:r>
              <a:rPr lang="de-DE" spc="-5" dirty="0"/>
              <a:t>einen</a:t>
            </a:r>
            <a:r>
              <a:rPr lang="de-DE" spc="5" dirty="0"/>
              <a:t> </a:t>
            </a:r>
            <a:r>
              <a:rPr lang="de-DE" dirty="0" smtClean="0"/>
              <a:t>Wert</a:t>
            </a:r>
            <a:endParaRPr lang="de-DE" spc="-15" dirty="0" smtClean="0"/>
          </a:p>
          <a:p>
            <a:pPr marL="0" indent="0">
              <a:buNone/>
            </a:pPr>
            <a:r>
              <a:rPr lang="de-DE" dirty="0" smtClean="0"/>
              <a:t>zwischen</a:t>
            </a:r>
            <a:r>
              <a:rPr lang="de-DE" spc="-15" dirty="0" smtClean="0"/>
              <a:t> </a:t>
            </a:r>
            <a:r>
              <a:rPr lang="de-DE" dirty="0"/>
              <a:t>0</a:t>
            </a:r>
            <a:r>
              <a:rPr lang="de-DE" spc="5" dirty="0"/>
              <a:t> </a:t>
            </a:r>
            <a:r>
              <a:rPr lang="de-DE" dirty="0"/>
              <a:t>und</a:t>
            </a:r>
            <a:r>
              <a:rPr lang="de-DE" spc="5" dirty="0"/>
              <a:t> </a:t>
            </a:r>
            <a:r>
              <a:rPr lang="de-DE" dirty="0"/>
              <a:t>1.</a:t>
            </a:r>
            <a:endParaRPr lang="en-US" dirty="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65300" y="2638425"/>
            <a:ext cx="6111090" cy="3791072"/>
          </a:xfrm>
          <a:prstGeom prst="rect">
            <a:avLst/>
          </a:prstGeom>
        </p:spPr>
      </p:pic>
      <p:sp>
        <p:nvSpPr>
          <p:cNvPr id="7" name="object 2"/>
          <p:cNvSpPr txBox="1">
            <a:spLocks noGrp="1"/>
          </p:cNvSpPr>
          <p:nvPr>
            <p:ph type="title"/>
          </p:nvPr>
        </p:nvSpPr>
        <p:spPr>
          <a:xfrm>
            <a:off x="1644674" y="671093"/>
            <a:ext cx="6352341" cy="606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dirty="0" smtClean="0"/>
              <a:t>Aktivierung</a:t>
            </a:r>
            <a:endParaRPr spc="-5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Enaris PPT Endfassung">
  <a:themeElements>
    <a:clrScheme name="Enaris2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137F63"/>
      </a:accent1>
      <a:accent2>
        <a:srgbClr val="F0F3D4"/>
      </a:accent2>
      <a:accent3>
        <a:srgbClr val="FDC754"/>
      </a:accent3>
      <a:accent4>
        <a:srgbClr val="ED6968"/>
      </a:accent4>
      <a:accent5>
        <a:srgbClr val="00574A"/>
      </a:accent5>
      <a:accent6>
        <a:srgbClr val="9ECEA4"/>
      </a:accent6>
      <a:hlink>
        <a:srgbClr val="FDC754"/>
      </a:hlink>
      <a:folHlink>
        <a:srgbClr val="ED696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aris PPT Endfassung" id="{81399380-8FF1-464F-A3D6-83943ECFD6B6}" vid="{2C0DE878-DEDE-E641-BAF8-44BBA7A2374D}"/>
    </a:ext>
  </a:extLst>
</a:theme>
</file>

<file path=ppt/theme/theme2.xml><?xml version="1.0" encoding="utf-8"?>
<a:theme xmlns:a="http://schemas.openxmlformats.org/drawingml/2006/main" name="2_Enaris PPT Endfassung">
  <a:themeElements>
    <a:clrScheme name="Enaris2">
      <a:dk1>
        <a:srgbClr val="000000"/>
      </a:dk1>
      <a:lt1>
        <a:srgbClr val="FFFFFF"/>
      </a:lt1>
      <a:dk2>
        <a:srgbClr val="000000"/>
      </a:dk2>
      <a:lt2>
        <a:srgbClr val="FEFFFF"/>
      </a:lt2>
      <a:accent1>
        <a:srgbClr val="137F63"/>
      </a:accent1>
      <a:accent2>
        <a:srgbClr val="F0F3D4"/>
      </a:accent2>
      <a:accent3>
        <a:srgbClr val="FDC754"/>
      </a:accent3>
      <a:accent4>
        <a:srgbClr val="ED6968"/>
      </a:accent4>
      <a:accent5>
        <a:srgbClr val="00574A"/>
      </a:accent5>
      <a:accent6>
        <a:srgbClr val="9ECEA4"/>
      </a:accent6>
      <a:hlink>
        <a:srgbClr val="FDC754"/>
      </a:hlink>
      <a:folHlink>
        <a:srgbClr val="ED696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naris PPT Endfassung" id="{81399380-8FF1-464F-A3D6-83943ECFD6B6}" vid="{2C0DE878-DEDE-E641-BAF8-44BBA7A237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872</Words>
  <Application>Microsoft Office PowerPoint</Application>
  <PresentationFormat>Benutzerdefiniert</PresentationFormat>
  <Paragraphs>100</Paragraphs>
  <Slides>37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37</vt:i4>
      </vt:variant>
    </vt:vector>
  </HeadingPairs>
  <TitlesOfParts>
    <vt:vector size="45" baseType="lpstr">
      <vt:lpstr>Arial</vt:lpstr>
      <vt:lpstr>Arial MT</vt:lpstr>
      <vt:lpstr>Calibri</vt:lpstr>
      <vt:lpstr>Calibri Light</vt:lpstr>
      <vt:lpstr>Poppins</vt:lpstr>
      <vt:lpstr>Symbol</vt:lpstr>
      <vt:lpstr>1_Enaris PPT Endfassung</vt:lpstr>
      <vt:lpstr>2_Enaris PPT Endfassung</vt:lpstr>
      <vt:lpstr>Neuronale Netze I Grundlagen</vt:lpstr>
      <vt:lpstr>Grundlage von Denkprozessen</vt:lpstr>
      <vt:lpstr>Künstliche Neuronale Netze</vt:lpstr>
      <vt:lpstr>PowerPoint-Präsentation</vt:lpstr>
      <vt:lpstr>Feed-Forward-Netzwerk</vt:lpstr>
      <vt:lpstr>Ziffern- und Zeichenerkennung mit einem  Neuronalen Netz</vt:lpstr>
      <vt:lpstr>Aktivierungen</vt:lpstr>
      <vt:lpstr>784 Pixel</vt:lpstr>
      <vt:lpstr>Aktivierung</vt:lpstr>
      <vt:lpstr>Neuron</vt:lpstr>
      <vt:lpstr>Schichtenaufbau</vt:lpstr>
      <vt:lpstr>Netzwerkschichten</vt:lpstr>
      <vt:lpstr>PowerPoint-Präsentation</vt:lpstr>
      <vt:lpstr>Verborgene Schichten</vt:lpstr>
      <vt:lpstr>Datenfluss durch das Netz</vt:lpstr>
      <vt:lpstr>Datenfluss durch das Netz</vt:lpstr>
      <vt:lpstr>Datenfluss durch das Netz</vt:lpstr>
      <vt:lpstr>Datenfluss durch das Netz</vt:lpstr>
      <vt:lpstr>Zusammensetzung</vt:lpstr>
      <vt:lpstr>Zusammensetzung</vt:lpstr>
      <vt:lpstr>Schichtaufbau  und Abarbeitungsschritte</vt:lpstr>
      <vt:lpstr>PowerPoint-Präsentation</vt:lpstr>
      <vt:lpstr>Details der Durchführung </vt:lpstr>
      <vt:lpstr>Rezeptives Feld</vt:lpstr>
      <vt:lpstr>Rezeptives Feld</vt:lpstr>
      <vt:lpstr>Beschränkungsfunktion</vt:lpstr>
      <vt:lpstr>Beschränkungsfunktion</vt:lpstr>
      <vt:lpstr>Vorerregung - Bias</vt:lpstr>
      <vt:lpstr>Vorerregung - Bias</vt:lpstr>
      <vt:lpstr>Vorerregung - Bias</vt:lpstr>
      <vt:lpstr>Insgesamt kann man also schreiben:</vt:lpstr>
      <vt:lpstr>Aufgaben</vt:lpstr>
      <vt:lpstr>PowerPoint-Präsentation</vt:lpstr>
      <vt:lpstr>PowerPoint-Präsentation</vt:lpstr>
      <vt:lpstr>Netzwerk-Anordnungen</vt:lpstr>
      <vt:lpstr>„Neural Network Zoo“</vt:lpstr>
      <vt:lpstr>Links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Word - Neuronale Netze I - Grundlagen2.docx</dc:title>
  <dc:creator>hausmeister</dc:creator>
  <cp:lastModifiedBy>Wilfried Baumann</cp:lastModifiedBy>
  <cp:revision>30</cp:revision>
  <dcterms:created xsi:type="dcterms:W3CDTF">2023-01-03T15:37:49Z</dcterms:created>
  <dcterms:modified xsi:type="dcterms:W3CDTF">2023-01-08T23:30:17Z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2023-01-03T00:00:00Z</vt:filetime>
  </property>
  <property fmtid="{D5CDD505-2E9C-101B-9397-08002B2CF9AE}" pid="3" name="LastSaved">
    <vt:filetime>2023-01-03T00:00:00Z</vt:filetime>
  </property>
</Properties>
</file>