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1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2" r:id="rId20"/>
    <p:sldId id="273" r:id="rId21"/>
  </p:sldIdLst>
  <p:sldSz cx="13444538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7" y="226"/>
      </p:cViewPr>
      <p:guideLst>
        <p:guide orient="horz" pos="2880"/>
        <p:guide pos="27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241" y="-11620"/>
            <a:ext cx="10689255" cy="75628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5" y="4961770"/>
            <a:ext cx="1082135" cy="1082178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795" y="6427453"/>
            <a:ext cx="3436243" cy="10343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9226" y="3430729"/>
            <a:ext cx="8688062" cy="2036583"/>
          </a:xfrm>
        </p:spPr>
        <p:txBody>
          <a:bodyPr anchor="b"/>
          <a:lstStyle>
            <a:lvl1pPr algn="ctr">
              <a:defRPr sz="6617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380"/>
            <a:fld id="{1DB179FF-E3C9-4623-B9EA-EE9F139847C6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 defTabSz="1008380"/>
              <a:t>‹Nr.›</a:t>
            </a:fld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099" y="6425242"/>
            <a:ext cx="1551463" cy="10343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91" y="6160572"/>
            <a:ext cx="1450872" cy="531144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69" y="6881150"/>
            <a:ext cx="2089669" cy="531145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584" y="180996"/>
            <a:ext cx="145087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91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985" y="0"/>
            <a:ext cx="10689255" cy="756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568" y="402653"/>
            <a:ext cx="10814658" cy="36933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312" y="2013260"/>
            <a:ext cx="10689255" cy="1384995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8380"/>
            <a:fld id="{9C725A6B-0011-4F0D-9B56-DD603D80EB93}" type="datetimeFigureOut">
              <a:rPr lang="de-AT" smtClean="0">
                <a:solidFill>
                  <a:srgbClr val="000000">
                    <a:tint val="75000"/>
                  </a:srgbClr>
                </a:solidFill>
              </a:rPr>
              <a:pPr defTabSz="1008380"/>
              <a:t>13.03.2023</a:t>
            </a:fld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8380"/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380"/>
            <a:fld id="{1DB179FF-E3C9-4623-B9EA-EE9F139847C6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 defTabSz="1008380"/>
              <a:t>‹Nr.›</a:t>
            </a:fld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94" y="396429"/>
            <a:ext cx="145087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2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312" y="402652"/>
            <a:ext cx="11595914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312" y="2013259"/>
            <a:ext cx="11595914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312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9050F-8173-47AC-9910-F81AA0F688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3503" y="7009642"/>
            <a:ext cx="453753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205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BA094-58A0-4A4D-A3E1-DADDAF3C81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5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1008309" rtl="0" eaLnBrk="1" latinLnBrk="0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77" indent="-252077" algn="l" defTabSz="1008309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232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386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541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695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849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004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158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313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1769269" y="2409825"/>
            <a:ext cx="8688062" cy="2036583"/>
          </a:xfrm>
        </p:spPr>
        <p:txBody>
          <a:bodyPr>
            <a:normAutofit fontScale="90000"/>
          </a:bodyPr>
          <a:lstStyle/>
          <a:p>
            <a:pPr marL="15968">
              <a:lnSpc>
                <a:spcPct val="100000"/>
              </a:lnSpc>
              <a:spcBef>
                <a:spcPts val="126"/>
              </a:spcBef>
            </a:pPr>
            <a:r>
              <a:rPr lang="de-DE" sz="6789" dirty="0">
                <a:latin typeface="Arial"/>
                <a:cs typeface="Arial"/>
              </a:rPr>
              <a:t>Neuronale</a:t>
            </a:r>
            <a:r>
              <a:rPr lang="de-DE" sz="6789" spc="-31" dirty="0">
                <a:latin typeface="Arial"/>
                <a:cs typeface="Arial"/>
              </a:rPr>
              <a:t> </a:t>
            </a:r>
            <a:r>
              <a:rPr lang="de-DE" sz="6789" dirty="0">
                <a:latin typeface="Arial"/>
                <a:cs typeface="Arial"/>
              </a:rPr>
              <a:t>Netze</a:t>
            </a:r>
            <a:r>
              <a:rPr lang="de-DE" sz="6789" spc="-31" dirty="0">
                <a:latin typeface="Arial"/>
                <a:cs typeface="Arial"/>
              </a:rPr>
              <a:t> </a:t>
            </a:r>
            <a:r>
              <a:rPr lang="de-DE" sz="6789" dirty="0">
                <a:latin typeface="Arial"/>
                <a:cs typeface="Arial"/>
              </a:rPr>
              <a:t>II</a:t>
            </a:r>
            <a:r>
              <a:rPr lang="de-DE" sz="6789" spc="-25" dirty="0">
                <a:latin typeface="Arial"/>
                <a:cs typeface="Arial"/>
              </a:rPr>
              <a:t> </a:t>
            </a:r>
            <a:r>
              <a:rPr lang="de-DE" sz="6789" dirty="0">
                <a:latin typeface="Arial"/>
                <a:cs typeface="Arial"/>
              </a:rPr>
              <a:t>rezeptive</a:t>
            </a:r>
            <a:r>
              <a:rPr lang="de-DE" sz="6789" spc="-31" dirty="0">
                <a:latin typeface="Arial"/>
                <a:cs typeface="Arial"/>
              </a:rPr>
              <a:t> </a:t>
            </a:r>
            <a:r>
              <a:rPr lang="de-DE" sz="6789" spc="-6" dirty="0">
                <a:latin typeface="Arial"/>
                <a:cs typeface="Arial"/>
              </a:rPr>
              <a:t>Felder</a:t>
            </a:r>
            <a:endParaRPr lang="de-DE" sz="6789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762771" y="183429"/>
            <a:ext cx="10689255" cy="138499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126"/>
              </a:spcBef>
              <a:buNone/>
            </a:pPr>
            <a:r>
              <a:rPr lang="de-DE" spc="-6" dirty="0"/>
              <a:t>Der</a:t>
            </a:r>
            <a:r>
              <a:rPr lang="de-DE" spc="13" dirty="0"/>
              <a:t> </a:t>
            </a:r>
            <a:r>
              <a:rPr lang="de-DE" spc="-6" dirty="0"/>
              <a:t>Ergebniswert </a:t>
            </a:r>
            <a:r>
              <a:rPr lang="de-DE" dirty="0"/>
              <a:t>soll immer</a:t>
            </a:r>
            <a:r>
              <a:rPr lang="de-DE" spc="13" dirty="0"/>
              <a:t> </a:t>
            </a:r>
            <a:r>
              <a:rPr lang="de-DE" dirty="0"/>
              <a:t>im</a:t>
            </a:r>
            <a:r>
              <a:rPr lang="de-DE" spc="-6" dirty="0"/>
              <a:t> </a:t>
            </a:r>
            <a:r>
              <a:rPr lang="de-DE" dirty="0"/>
              <a:t>Intervall ]1,1[</a:t>
            </a:r>
            <a:r>
              <a:rPr lang="de-DE" spc="-6" dirty="0"/>
              <a:t> </a:t>
            </a:r>
            <a:r>
              <a:rPr lang="de-DE" spc="-6" dirty="0"/>
              <a:t>bleiben. Dafür</a:t>
            </a:r>
            <a:r>
              <a:rPr lang="de-DE" spc="25" dirty="0"/>
              <a:t> </a:t>
            </a:r>
            <a:r>
              <a:rPr lang="de-DE" dirty="0"/>
              <a:t>sorgt</a:t>
            </a:r>
            <a:r>
              <a:rPr lang="de-DE" spc="13" dirty="0"/>
              <a:t> </a:t>
            </a:r>
            <a:r>
              <a:rPr lang="de-DE" spc="-6" dirty="0"/>
              <a:t>das</a:t>
            </a:r>
            <a:r>
              <a:rPr lang="de-DE" spc="6" dirty="0"/>
              <a:t> </a:t>
            </a:r>
            <a:r>
              <a:rPr lang="de-DE" spc="-6" dirty="0"/>
              <a:t>zusätzliche</a:t>
            </a:r>
            <a:r>
              <a:rPr lang="de-DE" spc="13" dirty="0"/>
              <a:t> </a:t>
            </a:r>
            <a:r>
              <a:rPr lang="de-DE" dirty="0"/>
              <a:t>Element</a:t>
            </a:r>
            <a:r>
              <a:rPr lang="de-DE" spc="6" dirty="0"/>
              <a:t> </a:t>
            </a:r>
            <a:r>
              <a:rPr lang="de-DE" dirty="0"/>
              <a:t>ganz</a:t>
            </a:r>
            <a:r>
              <a:rPr lang="de-DE" spc="13" dirty="0"/>
              <a:t> </a:t>
            </a:r>
            <a:r>
              <a:rPr lang="de-DE" dirty="0"/>
              <a:t>rechts</a:t>
            </a:r>
            <a:r>
              <a:rPr lang="de-DE" spc="6" dirty="0"/>
              <a:t> </a:t>
            </a:r>
            <a:r>
              <a:rPr lang="de-DE" dirty="0" smtClean="0"/>
              <a:t>(     </a:t>
            </a:r>
            <a:r>
              <a:rPr lang="de-DE" spc="6" dirty="0"/>
              <a:t>).</a:t>
            </a:r>
            <a:r>
              <a:rPr lang="de-DE" spc="-31" dirty="0"/>
              <a:t> </a:t>
            </a:r>
            <a:r>
              <a:rPr lang="de-DE" dirty="0"/>
              <a:t>Es</a:t>
            </a:r>
            <a:r>
              <a:rPr lang="de-DE" spc="-57" dirty="0"/>
              <a:t> </a:t>
            </a:r>
            <a:r>
              <a:rPr lang="de-DE" dirty="0"/>
              <a:t>kommt</a:t>
            </a:r>
            <a:r>
              <a:rPr lang="de-DE" spc="-38" dirty="0"/>
              <a:t> </a:t>
            </a:r>
            <a:r>
              <a:rPr lang="de-DE" dirty="0"/>
              <a:t>als </a:t>
            </a:r>
            <a:r>
              <a:rPr lang="de-DE" spc="-817" dirty="0"/>
              <a:t> </a:t>
            </a:r>
            <a:r>
              <a:rPr lang="de-DE" spc="-6" dirty="0"/>
              <a:t>Beschränkungs-</a:t>
            </a:r>
            <a:r>
              <a:rPr lang="de-DE" spc="19" dirty="0"/>
              <a:t> </a:t>
            </a:r>
            <a:r>
              <a:rPr lang="de-DE" dirty="0"/>
              <a:t>und</a:t>
            </a:r>
            <a:r>
              <a:rPr lang="de-DE" spc="-13" dirty="0"/>
              <a:t> </a:t>
            </a:r>
            <a:r>
              <a:rPr lang="de-DE" dirty="0"/>
              <a:t>zugleich</a:t>
            </a:r>
            <a:r>
              <a:rPr lang="de-DE" spc="6" dirty="0"/>
              <a:t> als </a:t>
            </a:r>
            <a:r>
              <a:rPr lang="de-DE" spc="-6" dirty="0"/>
              <a:t>Aktivierungsfunktion</a:t>
            </a:r>
            <a:r>
              <a:rPr lang="de-DE" spc="6" dirty="0"/>
              <a:t> </a:t>
            </a:r>
            <a:r>
              <a:rPr lang="de-DE" spc="13" dirty="0"/>
              <a:t>zu</a:t>
            </a:r>
            <a:r>
              <a:rPr lang="de-DE" spc="-13" dirty="0"/>
              <a:t> </a:t>
            </a:r>
            <a:r>
              <a:rPr lang="de-DE" dirty="0"/>
              <a:t>Einsatz.</a:t>
            </a:r>
            <a:endParaRPr lang="en-US" dirty="0"/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69" y="504825"/>
            <a:ext cx="479022" cy="479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800000" y="66325"/>
            <a:ext cx="9772039" cy="1442964"/>
          </a:xfrm>
          <a:prstGeom prst="rect">
            <a:avLst/>
          </a:prstGeom>
        </p:spPr>
        <p:txBody>
          <a:bodyPr vert="horz" wrap="square" lIns="0" tIns="44709" rIns="0" bIns="0" rtlCol="0">
            <a:spAutoFit/>
          </a:bodyPr>
          <a:lstStyle/>
          <a:p>
            <a:pPr marL="22355" marR="513362">
              <a:lnSpc>
                <a:spcPts val="3483"/>
              </a:lnSpc>
              <a:spcBef>
                <a:spcPts val="352"/>
              </a:spcBef>
            </a:pPr>
            <a:r>
              <a:rPr lang="en-US" sz="3018" spc="-6" dirty="0" err="1">
                <a:latin typeface="Arial MT"/>
                <a:cs typeface="Arial MT"/>
              </a:rPr>
              <a:t>Erweiterter</a:t>
            </a:r>
            <a:r>
              <a:rPr lang="en-US" sz="3018" spc="-6" dirty="0">
                <a:latin typeface="Arial MT"/>
                <a:cs typeface="Arial MT"/>
              </a:rPr>
              <a:t> </a:t>
            </a:r>
            <a:r>
              <a:rPr lang="en-US" sz="3018" spc="-6" dirty="0" err="1">
                <a:latin typeface="Arial MT"/>
                <a:cs typeface="Arial MT"/>
              </a:rPr>
              <a:t>Inhalt</a:t>
            </a:r>
            <a:r>
              <a:rPr lang="en-US" sz="3018" spc="-6" dirty="0">
                <a:latin typeface="Arial MT"/>
                <a:cs typeface="Arial MT"/>
              </a:rPr>
              <a:t> </a:t>
            </a:r>
            <a:r>
              <a:rPr lang="en-US" sz="3018" spc="-6" dirty="0" err="1">
                <a:latin typeface="Arial MT"/>
                <a:cs typeface="Arial MT"/>
              </a:rPr>
              <a:t>zur</a:t>
            </a:r>
            <a:r>
              <a:rPr lang="en-US" sz="3018" spc="-6" dirty="0">
                <a:latin typeface="Arial MT"/>
                <a:cs typeface="Arial MT"/>
              </a:rPr>
              <a:t> </a:t>
            </a:r>
            <a:r>
              <a:rPr lang="en-US" sz="3018" spc="-6" dirty="0" err="1">
                <a:latin typeface="Arial MT"/>
                <a:cs typeface="Arial MT"/>
              </a:rPr>
              <a:t>Beschränkungsfunktion</a:t>
            </a:r>
            <a:endParaRPr lang="en-US" sz="3018" spc="-6" dirty="0">
              <a:latin typeface="Arial MT"/>
              <a:cs typeface="Arial MT"/>
            </a:endParaRPr>
          </a:p>
          <a:p>
            <a:pPr marL="22355" marR="513362">
              <a:lnSpc>
                <a:spcPts val="3483"/>
              </a:lnSpc>
              <a:spcBef>
                <a:spcPts val="352"/>
              </a:spcBef>
            </a:pPr>
            <a:r>
              <a:rPr sz="3018" dirty="0" err="1">
                <a:latin typeface="Arial MT"/>
                <a:cs typeface="Arial MT"/>
              </a:rPr>
              <a:t>Als</a:t>
            </a:r>
            <a:r>
              <a:rPr sz="3018" dirty="0">
                <a:latin typeface="Arial MT"/>
                <a:cs typeface="Arial MT"/>
              </a:rPr>
              <a:t> </a:t>
            </a:r>
            <a:r>
              <a:rPr sz="3018" spc="-6" dirty="0">
                <a:latin typeface="Arial MT"/>
                <a:cs typeface="Arial MT"/>
              </a:rPr>
              <a:t>Beschränkungsfunktion</a:t>
            </a:r>
            <a:r>
              <a:rPr sz="3018" dirty="0">
                <a:latin typeface="Arial MT"/>
                <a:cs typeface="Arial MT"/>
              </a:rPr>
              <a:t> kann zum</a:t>
            </a:r>
            <a:r>
              <a:rPr sz="3018" spc="19" dirty="0">
                <a:latin typeface="Arial MT"/>
                <a:cs typeface="Arial MT"/>
              </a:rPr>
              <a:t> </a:t>
            </a:r>
            <a:r>
              <a:rPr sz="3018" spc="-6" dirty="0">
                <a:latin typeface="Arial MT"/>
                <a:cs typeface="Arial MT"/>
              </a:rPr>
              <a:t>Beispiel</a:t>
            </a:r>
            <a:r>
              <a:rPr sz="3018" dirty="0">
                <a:latin typeface="Arial MT"/>
                <a:cs typeface="Arial MT"/>
              </a:rPr>
              <a:t> </a:t>
            </a:r>
            <a:r>
              <a:rPr sz="3018" spc="6" dirty="0">
                <a:latin typeface="Arial MT"/>
                <a:cs typeface="Arial MT"/>
              </a:rPr>
              <a:t>die</a:t>
            </a:r>
            <a:r>
              <a:rPr sz="3018" spc="-19" dirty="0">
                <a:latin typeface="Arial MT"/>
                <a:cs typeface="Arial MT"/>
              </a:rPr>
              <a:t> </a:t>
            </a:r>
            <a:r>
              <a:rPr sz="3018" dirty="0">
                <a:latin typeface="Arial MT"/>
                <a:cs typeface="Arial MT"/>
              </a:rPr>
              <a:t>Sigmoidfunktion </a:t>
            </a:r>
            <a:r>
              <a:rPr sz="3018" spc="-824" dirty="0">
                <a:latin typeface="Arial MT"/>
                <a:cs typeface="Arial MT"/>
              </a:rPr>
              <a:t> </a:t>
            </a:r>
            <a:r>
              <a:rPr sz="3018" dirty="0">
                <a:latin typeface="Arial MT"/>
                <a:cs typeface="Arial MT"/>
              </a:rPr>
              <a:t>eingesetzt</a:t>
            </a:r>
            <a:r>
              <a:rPr sz="3018" spc="-31" dirty="0">
                <a:latin typeface="Arial MT"/>
                <a:cs typeface="Arial MT"/>
              </a:rPr>
              <a:t> </a:t>
            </a:r>
            <a:r>
              <a:rPr sz="3018" spc="-6" dirty="0">
                <a:latin typeface="Arial MT"/>
                <a:cs typeface="Arial MT"/>
              </a:rPr>
              <a:t>werden.</a:t>
            </a:r>
            <a:endParaRPr sz="3018" dirty="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3" cy="53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781357" y="504825"/>
            <a:ext cx="10689255" cy="1384995"/>
          </a:xfrm>
        </p:spPr>
        <p:txBody>
          <a:bodyPr/>
          <a:lstStyle/>
          <a:p>
            <a:pPr marL="0" indent="0">
              <a:buNone/>
            </a:pPr>
            <a:r>
              <a:rPr lang="de-DE" spc="-6" dirty="0"/>
              <a:t>Zur</a:t>
            </a:r>
            <a:r>
              <a:rPr lang="de-DE" spc="13" dirty="0"/>
              <a:t> </a:t>
            </a:r>
            <a:r>
              <a:rPr lang="de-DE" spc="-6" dirty="0"/>
              <a:t>Vereinfachung</a:t>
            </a:r>
            <a:r>
              <a:rPr lang="de-DE" spc="25" dirty="0"/>
              <a:t> </a:t>
            </a:r>
            <a:r>
              <a:rPr lang="de-DE" spc="-6" dirty="0"/>
              <a:t>fassen </a:t>
            </a:r>
            <a:r>
              <a:rPr lang="de-DE" spc="6" dirty="0"/>
              <a:t>wir</a:t>
            </a:r>
            <a:r>
              <a:rPr lang="de-DE" spc="-6" dirty="0"/>
              <a:t> beides</a:t>
            </a:r>
            <a:r>
              <a:rPr lang="de-DE" spc="31" dirty="0"/>
              <a:t> </a:t>
            </a:r>
            <a:r>
              <a:rPr lang="de-DE" spc="-6" dirty="0"/>
              <a:t>zusammen</a:t>
            </a:r>
            <a:endParaRPr lang="en-US" dirty="0"/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800000" y="504825"/>
            <a:ext cx="10689255" cy="138499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Wir</a:t>
            </a:r>
            <a:r>
              <a:rPr lang="de-DE" spc="-38" dirty="0"/>
              <a:t> </a:t>
            </a:r>
            <a:r>
              <a:rPr lang="de-DE" dirty="0"/>
              <a:t>ergänzen</a:t>
            </a:r>
            <a:r>
              <a:rPr lang="de-DE" spc="-13" dirty="0"/>
              <a:t> </a:t>
            </a:r>
            <a:r>
              <a:rPr lang="de-DE" dirty="0"/>
              <a:t>weitere</a:t>
            </a:r>
            <a:r>
              <a:rPr lang="de-DE" spc="-31" dirty="0"/>
              <a:t> </a:t>
            </a:r>
            <a:r>
              <a:rPr lang="de-DE" dirty="0"/>
              <a:t>Elemente</a:t>
            </a:r>
            <a:r>
              <a:rPr lang="de-DE" spc="19" dirty="0"/>
              <a:t> </a:t>
            </a:r>
            <a:r>
              <a:rPr lang="de-DE" dirty="0"/>
              <a:t>in</a:t>
            </a:r>
            <a:r>
              <a:rPr lang="de-DE" spc="-25" dirty="0"/>
              <a:t> </a:t>
            </a:r>
            <a:r>
              <a:rPr lang="de-DE" spc="-6" dirty="0"/>
              <a:t>dieser</a:t>
            </a:r>
            <a:r>
              <a:rPr lang="de-DE" spc="6" dirty="0"/>
              <a:t> </a:t>
            </a:r>
            <a:r>
              <a:rPr lang="de-DE" spc="-6" dirty="0"/>
              <a:t>Schicht.</a:t>
            </a:r>
            <a:endParaRPr lang="en-US" dirty="0"/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7885" cy="5325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800000" y="581025"/>
            <a:ext cx="10689255" cy="138499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Wir</a:t>
            </a:r>
            <a:r>
              <a:rPr lang="de-DE" spc="-44" dirty="0"/>
              <a:t> </a:t>
            </a:r>
            <a:r>
              <a:rPr lang="de-DE" dirty="0"/>
              <a:t>fügen</a:t>
            </a:r>
            <a:r>
              <a:rPr lang="de-DE" spc="-19" dirty="0"/>
              <a:t> </a:t>
            </a:r>
            <a:r>
              <a:rPr lang="de-DE" dirty="0"/>
              <a:t>nun</a:t>
            </a:r>
            <a:r>
              <a:rPr lang="de-DE" spc="-19" dirty="0"/>
              <a:t> </a:t>
            </a:r>
            <a:r>
              <a:rPr lang="de-DE" dirty="0"/>
              <a:t>eine</a:t>
            </a:r>
            <a:r>
              <a:rPr lang="de-DE" spc="-38" dirty="0"/>
              <a:t> </a:t>
            </a:r>
            <a:r>
              <a:rPr lang="de-DE" dirty="0"/>
              <a:t>weitere</a:t>
            </a:r>
            <a:r>
              <a:rPr lang="de-DE" spc="13" dirty="0"/>
              <a:t> </a:t>
            </a:r>
            <a:r>
              <a:rPr lang="de-DE" spc="-6" dirty="0"/>
              <a:t>Schicht</a:t>
            </a:r>
            <a:r>
              <a:rPr lang="de-DE" spc="-19" dirty="0"/>
              <a:t> </a:t>
            </a:r>
            <a:r>
              <a:rPr lang="de-DE" dirty="0"/>
              <a:t>ein.</a:t>
            </a:r>
            <a:endParaRPr lang="en-US" dirty="0"/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800000" y="352425"/>
            <a:ext cx="10689255" cy="13849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pc="-6" dirty="0"/>
              <a:t>Zuletzt</a:t>
            </a:r>
            <a:r>
              <a:rPr lang="de-DE" spc="25" dirty="0"/>
              <a:t> </a:t>
            </a:r>
            <a:r>
              <a:rPr lang="de-DE" spc="-6" dirty="0"/>
              <a:t>noch</a:t>
            </a:r>
            <a:r>
              <a:rPr lang="de-DE" spc="-19" dirty="0"/>
              <a:t> </a:t>
            </a:r>
            <a:r>
              <a:rPr lang="de-DE" dirty="0"/>
              <a:t>eine weitere</a:t>
            </a:r>
            <a:r>
              <a:rPr lang="de-DE" spc="-19" dirty="0"/>
              <a:t> </a:t>
            </a:r>
            <a:r>
              <a:rPr lang="de-DE" spc="-6" dirty="0"/>
              <a:t>Schicht</a:t>
            </a:r>
            <a:r>
              <a:rPr lang="de-DE" dirty="0"/>
              <a:t> </a:t>
            </a:r>
            <a:r>
              <a:rPr lang="de-DE" spc="6" dirty="0"/>
              <a:t>mit</a:t>
            </a:r>
            <a:r>
              <a:rPr lang="de-DE" dirty="0"/>
              <a:t> </a:t>
            </a:r>
            <a:r>
              <a:rPr lang="de-DE" spc="-6" dirty="0"/>
              <a:t>einem</a:t>
            </a:r>
            <a:r>
              <a:rPr lang="de-DE" spc="13" dirty="0"/>
              <a:t> </a:t>
            </a:r>
            <a:r>
              <a:rPr lang="de-DE" spc="-6" dirty="0"/>
              <a:t>anderen</a:t>
            </a:r>
            <a:r>
              <a:rPr lang="de-DE" dirty="0"/>
              <a:t> Typ. </a:t>
            </a:r>
            <a:r>
              <a:rPr lang="de-DE" spc="6" dirty="0"/>
              <a:t> </a:t>
            </a:r>
            <a:r>
              <a:rPr lang="de-DE" spc="-6" dirty="0"/>
              <a:t>Zum</a:t>
            </a:r>
            <a:r>
              <a:rPr lang="de-DE" spc="13" dirty="0"/>
              <a:t> </a:t>
            </a:r>
            <a:r>
              <a:rPr lang="de-DE" spc="-6" dirty="0"/>
              <a:t>Unterschied </a:t>
            </a:r>
            <a:r>
              <a:rPr lang="de-DE" dirty="0"/>
              <a:t>zur</a:t>
            </a:r>
            <a:r>
              <a:rPr lang="de-DE" spc="19" dirty="0"/>
              <a:t> </a:t>
            </a:r>
            <a:r>
              <a:rPr lang="de-DE" spc="-6" dirty="0"/>
              <a:t>vorigen </a:t>
            </a:r>
            <a:r>
              <a:rPr lang="de-DE" dirty="0"/>
              <a:t>Aktivierungsfunktion</a:t>
            </a:r>
            <a:r>
              <a:rPr lang="de-DE" spc="-6" dirty="0"/>
              <a:t> lässt</a:t>
            </a:r>
            <a:r>
              <a:rPr lang="de-DE" spc="31" dirty="0"/>
              <a:t> </a:t>
            </a:r>
            <a:r>
              <a:rPr lang="de-DE" spc="-6" dirty="0"/>
              <a:t>diese </a:t>
            </a:r>
            <a:r>
              <a:rPr lang="de-DE" spc="-824" dirty="0"/>
              <a:t> </a:t>
            </a:r>
            <a:r>
              <a:rPr lang="de-DE" spc="-6" dirty="0"/>
              <a:t>Funktion keine</a:t>
            </a:r>
            <a:r>
              <a:rPr lang="de-DE" dirty="0"/>
              <a:t> negativen</a:t>
            </a:r>
            <a:r>
              <a:rPr lang="de-DE" spc="-6" dirty="0"/>
              <a:t> </a:t>
            </a:r>
            <a:r>
              <a:rPr lang="de-DE" dirty="0"/>
              <a:t>Werte durch</a:t>
            </a:r>
            <a:r>
              <a:rPr lang="de-DE" spc="-19" dirty="0"/>
              <a:t> </a:t>
            </a:r>
            <a:r>
              <a:rPr lang="de-DE" dirty="0"/>
              <a:t>und</a:t>
            </a:r>
            <a:r>
              <a:rPr lang="de-DE" spc="-6" dirty="0"/>
              <a:t> </a:t>
            </a:r>
            <a:r>
              <a:rPr lang="de-DE" dirty="0"/>
              <a:t>setzt</a:t>
            </a:r>
            <a:r>
              <a:rPr lang="de-DE" spc="31" dirty="0"/>
              <a:t> </a:t>
            </a:r>
            <a:r>
              <a:rPr lang="de-DE" spc="-13" dirty="0"/>
              <a:t>diese</a:t>
            </a:r>
            <a:r>
              <a:rPr lang="de-DE" dirty="0"/>
              <a:t> auf</a:t>
            </a:r>
            <a:r>
              <a:rPr lang="de-DE" spc="-6" dirty="0"/>
              <a:t> </a:t>
            </a:r>
            <a:r>
              <a:rPr lang="de-DE" dirty="0"/>
              <a:t>0.</a:t>
            </a:r>
            <a:endParaRPr lang="en-US" dirty="0"/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800000" y="276225"/>
            <a:ext cx="10408669" cy="1384995"/>
          </a:xfrm>
          <a:solidFill>
            <a:schemeClr val="bg1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pc="-6" dirty="0"/>
              <a:t>Erweiterter</a:t>
            </a:r>
            <a:r>
              <a:rPr lang="de-DE" spc="6" dirty="0"/>
              <a:t> </a:t>
            </a:r>
            <a:r>
              <a:rPr lang="de-DE" dirty="0"/>
              <a:t>Inhalt</a:t>
            </a:r>
            <a:r>
              <a:rPr lang="de-DE" spc="-13" dirty="0"/>
              <a:t> </a:t>
            </a:r>
            <a:r>
              <a:rPr lang="de-DE" dirty="0"/>
              <a:t>zur</a:t>
            </a:r>
            <a:r>
              <a:rPr lang="de-DE" spc="6" dirty="0"/>
              <a:t> </a:t>
            </a:r>
            <a:r>
              <a:rPr lang="de-DE" spc="-6" dirty="0"/>
              <a:t>zusätzlichen </a:t>
            </a:r>
            <a:r>
              <a:rPr lang="de-DE" spc="-824" dirty="0"/>
              <a:t> </a:t>
            </a:r>
            <a:r>
              <a:rPr lang="de-DE" spc="-6" dirty="0"/>
              <a:t>Aktivierungsfunktion</a:t>
            </a:r>
            <a:br>
              <a:rPr lang="de-DE" spc="-6" dirty="0"/>
            </a:br>
            <a:r>
              <a:rPr lang="de-DE" dirty="0"/>
              <a:t>Hier kann die </a:t>
            </a:r>
            <a:r>
              <a:rPr lang="de-DE" dirty="0" err="1"/>
              <a:t>ReLU</a:t>
            </a:r>
            <a:r>
              <a:rPr lang="de-DE" dirty="0"/>
              <a:t>-Funktion eingesetzt oder alternativ </a:t>
            </a:r>
            <a:r>
              <a:rPr lang="de-DE" dirty="0" err="1"/>
              <a:t>Leaky</a:t>
            </a:r>
            <a:r>
              <a:rPr lang="de-DE" dirty="0"/>
              <a:t> </a:t>
            </a:r>
            <a:r>
              <a:rPr lang="de-DE" dirty="0" err="1" smtClean="0"/>
              <a:t>ReLU</a:t>
            </a:r>
            <a:r>
              <a:rPr lang="de-DE" dirty="0" smtClean="0"/>
              <a:t>. </a:t>
            </a:r>
            <a:r>
              <a:rPr lang="de-DE" dirty="0" err="1" smtClean="0"/>
              <a:t>Leaky</a:t>
            </a:r>
            <a:r>
              <a:rPr lang="de-DE" dirty="0" smtClean="0"/>
              <a:t> </a:t>
            </a:r>
            <a:r>
              <a:rPr lang="de-DE" dirty="0" err="1"/>
              <a:t>ReLU</a:t>
            </a:r>
            <a:r>
              <a:rPr lang="de-DE" dirty="0"/>
              <a:t> hat gewisse Vorteile beim Training des Netzwerks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0000" y="1800000"/>
            <a:ext cx="8961316" cy="52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391650" cy="555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0000" y="2013260"/>
            <a:ext cx="10689255" cy="1384995"/>
          </a:xfrm>
        </p:spPr>
        <p:txBody>
          <a:bodyPr>
            <a:normAutofit fontScale="92500" lnSpcReduction="10000"/>
          </a:bodyPr>
          <a:lstStyle/>
          <a:p>
            <a:pPr marL="15968">
              <a:lnSpc>
                <a:spcPct val="100000"/>
              </a:lnSpc>
              <a:spcBef>
                <a:spcPts val="126"/>
              </a:spcBef>
            </a:pPr>
            <a:r>
              <a:rPr lang="de-DE" dirty="0"/>
              <a:t>All </a:t>
            </a:r>
            <a:r>
              <a:rPr lang="de-DE" spc="-6" dirty="0"/>
              <a:t>das</a:t>
            </a:r>
            <a:r>
              <a:rPr lang="de-DE" spc="6" dirty="0"/>
              <a:t> </a:t>
            </a:r>
            <a:r>
              <a:rPr lang="de-DE" spc="-6" dirty="0"/>
              <a:t>beschriebene</a:t>
            </a:r>
            <a:r>
              <a:rPr lang="de-DE" spc="31" dirty="0"/>
              <a:t> </a:t>
            </a:r>
            <a:r>
              <a:rPr lang="de-DE" spc="-6" dirty="0"/>
              <a:t>kannst</a:t>
            </a:r>
            <a:r>
              <a:rPr lang="de-DE" spc="6" dirty="0"/>
              <a:t> </a:t>
            </a:r>
            <a:r>
              <a:rPr lang="de-DE" dirty="0"/>
              <a:t>du im</a:t>
            </a:r>
            <a:r>
              <a:rPr lang="de-DE" spc="25" dirty="0"/>
              <a:t> </a:t>
            </a:r>
            <a:r>
              <a:rPr lang="de-DE" spc="-6" dirty="0"/>
              <a:t>Simulator</a:t>
            </a:r>
            <a:r>
              <a:rPr lang="de-DE" spc="19" dirty="0"/>
              <a:t> </a:t>
            </a:r>
            <a:r>
              <a:rPr lang="de-DE" spc="-6" dirty="0"/>
              <a:t>ausprobieren.</a:t>
            </a:r>
          </a:p>
          <a:p>
            <a:pPr marL="15968" marR="1449070">
              <a:lnSpc>
                <a:spcPct val="102899"/>
              </a:lnSpc>
              <a:spcBef>
                <a:spcPts val="13"/>
              </a:spcBef>
            </a:pPr>
            <a:r>
              <a:rPr lang="de-DE" spc="-6" dirty="0"/>
              <a:t>Den </a:t>
            </a:r>
            <a:r>
              <a:rPr lang="de-DE" dirty="0"/>
              <a:t>Simulator </a:t>
            </a:r>
            <a:r>
              <a:rPr lang="de-DE" spc="-6" dirty="0"/>
              <a:t>gibt </a:t>
            </a:r>
            <a:r>
              <a:rPr lang="de-DE" dirty="0"/>
              <a:t>es einmal in </a:t>
            </a:r>
            <a:r>
              <a:rPr lang="de-DE" spc="6" dirty="0"/>
              <a:t>der </a:t>
            </a:r>
            <a:r>
              <a:rPr lang="de-DE" spc="-6" dirty="0"/>
              <a:t>automatischen </a:t>
            </a:r>
            <a:r>
              <a:rPr lang="de-DE" spc="-824" dirty="0"/>
              <a:t> </a:t>
            </a:r>
            <a:r>
              <a:rPr lang="de-DE" spc="-6" dirty="0"/>
              <a:t>und </a:t>
            </a:r>
            <a:r>
              <a:rPr lang="de-DE" dirty="0"/>
              <a:t>einmal</a:t>
            </a:r>
            <a:r>
              <a:rPr lang="de-DE" spc="13" dirty="0"/>
              <a:t> </a:t>
            </a:r>
            <a:r>
              <a:rPr lang="de-DE" dirty="0"/>
              <a:t>in</a:t>
            </a:r>
            <a:r>
              <a:rPr lang="de-DE" spc="-25" dirty="0"/>
              <a:t> </a:t>
            </a:r>
            <a:r>
              <a:rPr lang="de-DE" dirty="0"/>
              <a:t>der</a:t>
            </a:r>
            <a:r>
              <a:rPr lang="de-DE" spc="19" dirty="0"/>
              <a:t> </a:t>
            </a:r>
            <a:r>
              <a:rPr lang="de-DE" spc="-6" dirty="0"/>
              <a:t>manuellen </a:t>
            </a:r>
            <a:r>
              <a:rPr lang="de-DE" dirty="0"/>
              <a:t>Version.</a:t>
            </a:r>
            <a:r>
              <a:rPr lang="de-DE" spc="6" dirty="0"/>
              <a:t> </a:t>
            </a:r>
            <a:r>
              <a:rPr lang="de-DE" u="heavy" spc="-6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</a:rPr>
              <a:t>Simulator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1800000" y="59522"/>
            <a:ext cx="8811715" cy="1740478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/>
          <a:p>
            <a:pPr marL="15968" marR="6387">
              <a:lnSpc>
                <a:spcPct val="99800"/>
              </a:lnSpc>
              <a:spcBef>
                <a:spcPts val="132"/>
              </a:spcBef>
            </a:pPr>
            <a:r>
              <a:rPr sz="2800" spc="-6" dirty="0">
                <a:latin typeface="Arial MT"/>
                <a:cs typeface="Arial MT"/>
              </a:rPr>
              <a:t>Auf der linken </a:t>
            </a:r>
            <a:r>
              <a:rPr sz="2800" dirty="0">
                <a:latin typeface="Arial MT"/>
                <a:cs typeface="Arial MT"/>
              </a:rPr>
              <a:t>Seite ist </a:t>
            </a:r>
            <a:r>
              <a:rPr sz="2800" spc="-6" dirty="0">
                <a:latin typeface="Arial MT"/>
                <a:cs typeface="Arial MT"/>
              </a:rPr>
              <a:t>eine </a:t>
            </a:r>
            <a:r>
              <a:rPr sz="2800" spc="6" dirty="0">
                <a:latin typeface="Arial MT"/>
                <a:cs typeface="Arial MT"/>
              </a:rPr>
              <a:t>Kamera mit </a:t>
            </a:r>
            <a:r>
              <a:rPr sz="2800" dirty="0">
                <a:latin typeface="Arial MT"/>
                <a:cs typeface="Arial MT"/>
              </a:rPr>
              <a:t>4 Eingabefeldern. Rechts </a:t>
            </a:r>
            <a:r>
              <a:rPr sz="2800" spc="-824" dirty="0">
                <a:latin typeface="Arial MT"/>
                <a:cs typeface="Arial MT"/>
              </a:rPr>
              <a:t> </a:t>
            </a:r>
            <a:r>
              <a:rPr sz="2800" spc="-6" dirty="0">
                <a:latin typeface="Arial MT"/>
                <a:cs typeface="Arial MT"/>
              </a:rPr>
              <a:t>sind </a:t>
            </a:r>
            <a:r>
              <a:rPr sz="2800" dirty="0">
                <a:latin typeface="Arial MT"/>
                <a:cs typeface="Arial MT"/>
              </a:rPr>
              <a:t>die Ausgabefelder. </a:t>
            </a:r>
            <a:r>
              <a:rPr sz="2800" spc="-6" dirty="0">
                <a:latin typeface="Arial MT"/>
                <a:cs typeface="Arial MT"/>
              </a:rPr>
              <a:t>Zwischen ganzen, vertikalen, diagonalen, </a:t>
            </a:r>
            <a:r>
              <a:rPr sz="2800" spc="-824" dirty="0">
                <a:latin typeface="Arial MT"/>
                <a:cs typeface="Arial MT"/>
              </a:rPr>
              <a:t> </a:t>
            </a:r>
            <a:r>
              <a:rPr sz="2800" spc="-6" dirty="0">
                <a:latin typeface="Arial MT"/>
                <a:cs typeface="Arial MT"/>
              </a:rPr>
              <a:t>horizontalen</a:t>
            </a:r>
            <a:r>
              <a:rPr sz="2800" dirty="0">
                <a:latin typeface="Arial MT"/>
                <a:cs typeface="Arial MT"/>
              </a:rPr>
              <a:t> Mustern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soll </a:t>
            </a:r>
            <a:r>
              <a:rPr sz="2800" spc="-6" dirty="0">
                <a:latin typeface="Arial MT"/>
                <a:cs typeface="Arial MT"/>
              </a:rPr>
              <a:t>unterschieden</a:t>
            </a:r>
            <a:r>
              <a:rPr sz="2800" spc="31" dirty="0">
                <a:latin typeface="Arial MT"/>
                <a:cs typeface="Arial MT"/>
              </a:rPr>
              <a:t> </a:t>
            </a:r>
            <a:r>
              <a:rPr sz="2800" spc="-6" dirty="0">
                <a:latin typeface="Arial MT"/>
                <a:cs typeface="Arial MT"/>
              </a:rPr>
              <a:t>werden.</a:t>
            </a:r>
            <a:endParaRPr sz="2800" dirty="0">
              <a:latin typeface="Arial MT"/>
              <a:cs typeface="Arial MT"/>
            </a:endParaRPr>
          </a:p>
        </p:txBody>
      </p:sp>
      <p:pic>
        <p:nvPicPr>
          <p:cNvPr id="5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0000" y="1386317"/>
            <a:ext cx="10559231" cy="1437281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23153" marR="6387" indent="-7984">
              <a:lnSpc>
                <a:spcPct val="101699"/>
              </a:lnSpc>
              <a:spcBef>
                <a:spcPts val="57"/>
              </a:spcBef>
            </a:pPr>
            <a:r>
              <a:rPr sz="3018" spc="-6" dirty="0">
                <a:latin typeface="Arial MT"/>
                <a:cs typeface="Arial MT"/>
              </a:rPr>
              <a:t>How </a:t>
            </a:r>
            <a:r>
              <a:rPr sz="3018" dirty="0">
                <a:latin typeface="Arial MT"/>
                <a:cs typeface="Arial MT"/>
              </a:rPr>
              <a:t>Deep Neural Networks Work - </a:t>
            </a:r>
            <a:r>
              <a:rPr sz="3018" spc="-6" dirty="0">
                <a:latin typeface="Arial MT"/>
                <a:cs typeface="Arial MT"/>
              </a:rPr>
              <a:t>Full </a:t>
            </a:r>
            <a:r>
              <a:rPr sz="3018" dirty="0">
                <a:latin typeface="Arial MT"/>
                <a:cs typeface="Arial MT"/>
              </a:rPr>
              <a:t>Course for Beginners </a:t>
            </a:r>
            <a:r>
              <a:rPr sz="3018" spc="6" dirty="0">
                <a:latin typeface="Arial MT"/>
                <a:cs typeface="Arial MT"/>
              </a:rPr>
              <a:t> </a:t>
            </a:r>
            <a:r>
              <a:rPr sz="3018" u="heavy" spc="-6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 MT"/>
                <a:cs typeface="Arial MT"/>
              </a:rPr>
              <a:t>https://</a:t>
            </a:r>
            <a:r>
              <a:rPr sz="3018" u="heavy" spc="-6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 MT"/>
                <a:cs typeface="Arial MT"/>
                <a:hlinkClick r:id="rId2"/>
              </a:rPr>
              <a:t>www.</a:t>
            </a:r>
            <a:r>
              <a:rPr sz="3018" spc="-6" dirty="0">
                <a:solidFill>
                  <a:srgbClr val="0000ED"/>
                </a:solidFill>
                <a:latin typeface="Arial MT"/>
                <a:cs typeface="Arial MT"/>
                <a:hlinkClick r:id="rId2"/>
              </a:rPr>
              <a:t>y</a:t>
            </a:r>
            <a:r>
              <a:rPr sz="3018" u="heavy" spc="-6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 MT"/>
                <a:cs typeface="Arial MT"/>
                <a:hlinkClick r:id="rId2"/>
              </a:rPr>
              <a:t>outube.com/watch? </a:t>
            </a:r>
            <a:r>
              <a:rPr sz="3018" dirty="0">
                <a:solidFill>
                  <a:srgbClr val="0000ED"/>
                </a:solidFill>
                <a:latin typeface="Arial MT"/>
                <a:cs typeface="Arial MT"/>
              </a:rPr>
              <a:t> </a:t>
            </a:r>
            <a:r>
              <a:rPr sz="3018" u="heavy" spc="-6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 MT"/>
                <a:cs typeface="Arial MT"/>
              </a:rPr>
              <a:t>v=dPWYUELwIdM&amp;t=1264s&amp;ab_channel=freeCodeCamp.or</a:t>
            </a:r>
            <a:r>
              <a:rPr sz="3018" spc="-6" dirty="0">
                <a:solidFill>
                  <a:srgbClr val="0000ED"/>
                </a:solidFill>
                <a:latin typeface="Arial MT"/>
                <a:cs typeface="Arial MT"/>
              </a:rPr>
              <a:t>g</a:t>
            </a:r>
            <a:endParaRPr sz="3018" dirty="0">
              <a:latin typeface="Arial MT"/>
              <a:cs typeface="Arial M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800000" y="402653"/>
            <a:ext cx="10814658" cy="369332"/>
          </a:xfrm>
        </p:spPr>
        <p:txBody>
          <a:bodyPr>
            <a:normAutofit fontScale="90000"/>
          </a:bodyPr>
          <a:lstStyle/>
          <a:p>
            <a:pPr marL="15968">
              <a:lnSpc>
                <a:spcPct val="100000"/>
              </a:lnSpc>
              <a:spcBef>
                <a:spcPts val="126"/>
              </a:spcBef>
            </a:pPr>
            <a:r>
              <a:rPr lang="en-US" spc="-6" dirty="0" err="1">
                <a:latin typeface="Arial MT"/>
                <a:cs typeface="Arial MT"/>
              </a:rPr>
              <a:t>Quelle</a:t>
            </a:r>
            <a:endParaRPr lang="en-US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794367" y="200025"/>
            <a:ext cx="10689255" cy="138499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Die</a:t>
            </a:r>
            <a:r>
              <a:rPr lang="de-DE" spc="13" dirty="0"/>
              <a:t> </a:t>
            </a:r>
            <a:r>
              <a:rPr lang="de-DE" spc="-6" dirty="0"/>
              <a:t>Eingabefelder</a:t>
            </a:r>
            <a:r>
              <a:rPr lang="de-DE" spc="57" dirty="0"/>
              <a:t> </a:t>
            </a:r>
            <a:r>
              <a:rPr lang="de-DE" spc="-6" dirty="0"/>
              <a:t>können</a:t>
            </a:r>
            <a:r>
              <a:rPr lang="de-DE" dirty="0"/>
              <a:t> </a:t>
            </a:r>
            <a:r>
              <a:rPr lang="de-DE" spc="-6" dirty="0"/>
              <a:t>kontinuierliche</a:t>
            </a:r>
            <a:r>
              <a:rPr lang="de-DE" spc="31" dirty="0"/>
              <a:t> </a:t>
            </a:r>
            <a:r>
              <a:rPr lang="de-DE" dirty="0" smtClean="0"/>
              <a:t>Werte</a:t>
            </a:r>
            <a:r>
              <a:rPr lang="de-DE" spc="-19" dirty="0"/>
              <a:t> </a:t>
            </a:r>
            <a:r>
              <a:rPr lang="de-DE" spc="6" dirty="0"/>
              <a:t>im</a:t>
            </a:r>
            <a:r>
              <a:rPr lang="de-DE" dirty="0"/>
              <a:t> </a:t>
            </a:r>
            <a:r>
              <a:rPr lang="de-DE" spc="-6" dirty="0"/>
              <a:t>Bereich </a:t>
            </a:r>
            <a:r>
              <a:rPr lang="de-DE" spc="-824" dirty="0"/>
              <a:t> </a:t>
            </a:r>
            <a:r>
              <a:rPr lang="de-DE" dirty="0"/>
              <a:t>[-1,</a:t>
            </a:r>
            <a:r>
              <a:rPr lang="de-DE" spc="-6" dirty="0"/>
              <a:t> </a:t>
            </a:r>
            <a:r>
              <a:rPr lang="de-DE" dirty="0"/>
              <a:t>1] </a:t>
            </a:r>
            <a:r>
              <a:rPr lang="de-DE" spc="-6" dirty="0"/>
              <a:t>annehmen.</a:t>
            </a:r>
            <a:endParaRPr lang="en-US" dirty="0"/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000" y="37571"/>
            <a:ext cx="10814658" cy="1099496"/>
          </a:xfrm>
          <a:prstGeom prst="rect">
            <a:avLst/>
          </a:prstGeom>
        </p:spPr>
        <p:txBody>
          <a:bodyPr vert="horz" wrap="square" lIns="0" tIns="15967" rIns="0" bIns="0" rtlCol="0" anchor="ctr">
            <a:spAutoFit/>
          </a:bodyPr>
          <a:lstStyle/>
          <a:p>
            <a:pPr marL="15968">
              <a:lnSpc>
                <a:spcPct val="100000"/>
              </a:lnSpc>
              <a:spcBef>
                <a:spcPts val="126"/>
              </a:spcBef>
            </a:pPr>
            <a:r>
              <a:rPr sz="3520" b="0" spc="-6" dirty="0" err="1"/>
              <a:t>Beispiel</a:t>
            </a:r>
            <a:r>
              <a:rPr sz="3520" b="0" spc="31" dirty="0"/>
              <a:t> </a:t>
            </a:r>
            <a:r>
              <a:rPr sz="3520" b="0" dirty="0" err="1"/>
              <a:t>für</a:t>
            </a:r>
            <a:r>
              <a:rPr sz="3520" b="0" spc="25" dirty="0"/>
              <a:t> </a:t>
            </a:r>
            <a:r>
              <a:rPr sz="3520" b="0" spc="-6" dirty="0"/>
              <a:t>die</a:t>
            </a:r>
            <a:r>
              <a:rPr sz="3520" b="0" dirty="0"/>
              <a:t> </a:t>
            </a:r>
            <a:r>
              <a:rPr sz="3520" b="0" spc="-6" dirty="0" err="1"/>
              <a:t>Erkennnung</a:t>
            </a:r>
            <a:r>
              <a:rPr sz="3520" b="0" spc="6" dirty="0"/>
              <a:t> </a:t>
            </a:r>
            <a:r>
              <a:rPr sz="3520" b="0" dirty="0" err="1" smtClean="0"/>
              <a:t>eines</a:t>
            </a:r>
            <a:r>
              <a:rPr lang="de-DE" sz="3520" b="0" spc="6" dirty="0" smtClean="0"/>
              <a:t/>
            </a:r>
            <a:br>
              <a:rPr lang="de-DE" sz="3520" b="0" spc="6" dirty="0" smtClean="0"/>
            </a:br>
            <a:r>
              <a:rPr sz="3520" b="0" spc="-6" dirty="0" err="1" smtClean="0"/>
              <a:t>horizontalen</a:t>
            </a:r>
            <a:r>
              <a:rPr sz="3520" b="0" dirty="0" smtClean="0"/>
              <a:t> </a:t>
            </a:r>
            <a:r>
              <a:rPr sz="3520" b="0" dirty="0"/>
              <a:t>Musters</a:t>
            </a:r>
            <a:endParaRPr sz="3520" b="0" dirty="0"/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6745" cy="532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17009" cy="5330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194</Words>
  <Application>Microsoft Office PowerPoint</Application>
  <PresentationFormat>Benutzerdefiniert</PresentationFormat>
  <Paragraphs>16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Arial MT</vt:lpstr>
      <vt:lpstr>Calibri</vt:lpstr>
      <vt:lpstr>Calibri Light</vt:lpstr>
      <vt:lpstr>Poppins</vt:lpstr>
      <vt:lpstr>1_Benutzerdefiniertes Design</vt:lpstr>
      <vt:lpstr>Neuronale Netze II rezeptive Felder</vt:lpstr>
      <vt:lpstr>PowerPoint-Präsentation</vt:lpstr>
      <vt:lpstr>PowerPoint-Präsentation</vt:lpstr>
      <vt:lpstr>Beispiel für die Erkennnung eines horizontalen Musters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Quelle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Neuronale Netze II - rezeptive Felder.docx</dc:title>
  <dc:creator>hausmeister</dc:creator>
  <cp:lastModifiedBy>hausmeister</cp:lastModifiedBy>
  <cp:revision>15</cp:revision>
  <dcterms:created xsi:type="dcterms:W3CDTF">2023-01-08T22:10:06Z</dcterms:created>
  <dcterms:modified xsi:type="dcterms:W3CDTF">2023-03-13T14:34:50Z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2023-01-08T00:00:00Z</vt:filetime>
  </property>
  <property fmtid="{D5CDD505-2E9C-101B-9397-08002B2CF9AE}" pid="3" name="LastSaved">
    <vt:filetime>2023-01-08T00:00:00Z</vt:filetime>
  </property>
</Properties>
</file>