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4" r:id="rId9"/>
    <p:sldId id="262" r:id="rId10"/>
  </p:sldIdLst>
  <p:sldSz cx="10693400" cy="7562850"/>
  <p:notesSz cx="10693400" cy="75628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216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2D0596E0-E4BB-2F4F-9103-30D6CA6D2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05" y="-11620"/>
            <a:ext cx="8501927" cy="756285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3C350FD5-98AC-F24A-B1B2-3BE53C7873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52" y="4961770"/>
            <a:ext cx="860699" cy="1082178"/>
          </a:xfrm>
          <a:prstGeom prst="rect">
            <a:avLst/>
          </a:prstGeom>
        </p:spPr>
      </p:pic>
      <p:pic>
        <p:nvPicPr>
          <p:cNvPr id="19" name="Grafik 18" descr="Ein Bild, das Text enthält.&#10;&#10;Automatisch generierte Beschreibung">
            <a:extLst>
              <a:ext uri="{FF2B5EF4-FFF2-40B4-BE49-F238E27FC236}">
                <a16:creationId xmlns:a16="http://schemas.microsoft.com/office/drawing/2014/main" id="{7F3EC346-3EB5-784D-9E16-6CFB6ABCD6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2060" y="6427452"/>
            <a:ext cx="2733089" cy="103434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E235848-7951-8743-BE01-0D2DA1C288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3099" y="1537048"/>
            <a:ext cx="6910235" cy="3930263"/>
          </a:xfrm>
        </p:spPr>
        <p:txBody>
          <a:bodyPr anchor="b"/>
          <a:lstStyle>
            <a:lvl1pPr algn="ctr">
              <a:defRPr sz="5263" b="1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9FF0B17-0E63-1B40-B625-4C8D0DBB4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179FF-E3C9-4623-B9EA-EE9F139847C6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8020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52A50A21-B092-A347-BEBF-1739ECD4CF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6094" y="6425242"/>
            <a:ext cx="1233989" cy="1034348"/>
          </a:xfrm>
          <a:prstGeom prst="rect">
            <a:avLst/>
          </a:prstGeom>
        </p:spPr>
      </p:pic>
      <p:pic>
        <p:nvPicPr>
          <p:cNvPr id="15" name="Grafik 14" descr="Ein Bild, das Text, Uhr enthält.&#10;&#10;Automatisch generierte Beschreibung">
            <a:extLst>
              <a:ext uri="{FF2B5EF4-FFF2-40B4-BE49-F238E27FC236}">
                <a16:creationId xmlns:a16="http://schemas.microsoft.com/office/drawing/2014/main" id="{8B291F4D-3163-EE4A-8611-40F120FBFE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7390" y="6160572"/>
            <a:ext cx="1153982" cy="531144"/>
          </a:xfrm>
          <a:prstGeom prst="rect">
            <a:avLst/>
          </a:prstGeom>
        </p:spPr>
      </p:pic>
      <p:pic>
        <p:nvPicPr>
          <p:cNvPr id="21" name="Grafik 20" descr="Ein Bild, das Text enthält.&#10;&#10;Automatisch generierte Beschreibung">
            <a:extLst>
              <a:ext uri="{FF2B5EF4-FFF2-40B4-BE49-F238E27FC236}">
                <a16:creationId xmlns:a16="http://schemas.microsoft.com/office/drawing/2014/main" id="{800BFE2D-2317-0440-8DF7-7D97DE1403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263" y="6881149"/>
            <a:ext cx="1662063" cy="531145"/>
          </a:xfrm>
          <a:prstGeom prst="rect">
            <a:avLst/>
          </a:prstGeom>
        </p:spPr>
      </p:pic>
      <p:pic>
        <p:nvPicPr>
          <p:cNvPr id="4" name="Grafik 3" descr="Ein Bild, das Text enthält.&#10;&#10;Automatisch generierte Beschreibung">
            <a:extLst>
              <a:ext uri="{FF2B5EF4-FFF2-40B4-BE49-F238E27FC236}">
                <a16:creationId xmlns:a16="http://schemas.microsoft.com/office/drawing/2014/main" id="{7B7A50DD-5D90-534C-8151-A7CA4E9BD7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3964" y="180995"/>
            <a:ext cx="1153982" cy="76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19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2D6AD379-7819-EF4E-8233-B29E9C3894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0"/>
            <a:ext cx="8383626" cy="756285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96C9C6C-7D01-AE46-8451-D3E9E2836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7662" y="400901"/>
            <a:ext cx="7859649" cy="1461801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8B93AE1-4AA6-8E43-9150-7D8D9F648B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413818" y="1953245"/>
            <a:ext cx="7643493" cy="4798559"/>
          </a:xfrm>
        </p:spPr>
        <p:txBody>
          <a:bodyPr vert="eaVert"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8AA23C2-2F02-5D46-896D-AC62A0F79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725A6B-0011-4F0D-9B56-DD603D80EB93}" type="datetimeFigureOut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8020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19.01.2023</a:t>
            </a:fld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09B5143-2F2B-6C47-B75B-38BE94AB6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1A8CE72-22FA-EE40-89C2-914D6B5E7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179FF-E3C9-4623-B9EA-EE9F139847C6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8020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Grafik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69E8B5E5-287E-7F42-831F-A126B05E51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8500" y="252095"/>
            <a:ext cx="1153982" cy="762989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2B77F33C-BEDC-924B-AB9D-1CCFD3F28C77}"/>
              </a:ext>
            </a:extLst>
          </p:cNvPr>
          <p:cNvSpPr/>
          <p:nvPr/>
        </p:nvSpPr>
        <p:spPr>
          <a:xfrm>
            <a:off x="951713" y="5808269"/>
            <a:ext cx="245948" cy="68569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57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6725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C78A0322-74D9-E44A-B342-C556A70562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0"/>
            <a:ext cx="8383626" cy="7562850"/>
          </a:xfrm>
          <a:prstGeom prst="rect">
            <a:avLst/>
          </a:prstGeom>
        </p:spPr>
      </p:pic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90507D15-D788-E148-9BA5-6529D92192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652465" y="402652"/>
            <a:ext cx="2305764" cy="6409166"/>
          </a:xfrm>
        </p:spPr>
        <p:txBody>
          <a:bodyPr vert="eaVert"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D9E6562-3541-6D41-B604-F75D81D077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35171" y="402652"/>
            <a:ext cx="6783626" cy="6409166"/>
          </a:xfrm>
        </p:spPr>
        <p:txBody>
          <a:bodyPr vert="eaVert"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EDBF76F-67FE-A945-8C84-ABE156343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725A6B-0011-4F0D-9B56-DD603D80EB93}" type="datetimeFigureOut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8020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19.01.2023</a:t>
            </a:fld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D2DCE4D-AFB2-E24B-A575-4F45B394D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035B5CD-3CF1-A947-9A98-A7220AE51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179FF-E3C9-4623-B9EA-EE9F139847C6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8020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E6FDDD73-2BC0-E140-AF8F-9FDF522E61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9568277" y="6448467"/>
            <a:ext cx="1450929" cy="606836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2F2BA0B5-CCA0-ED4C-A7EA-D405EE4F09E5}"/>
              </a:ext>
            </a:extLst>
          </p:cNvPr>
          <p:cNvSpPr/>
          <p:nvPr/>
        </p:nvSpPr>
        <p:spPr>
          <a:xfrm>
            <a:off x="930326" y="5808269"/>
            <a:ext cx="256642" cy="65880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57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7923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51E346B4-F77E-F243-91E3-931B1D51FD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6463" y="0"/>
            <a:ext cx="8501927" cy="756285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6B91EB3-149D-F34D-9453-0B298FAC2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6559" y="402652"/>
            <a:ext cx="8601669" cy="1461801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D487B07-1D84-8A49-A163-8109574E18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171" y="2013259"/>
            <a:ext cx="8501927" cy="4798559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0F037FC-80A0-1645-A321-E8DB70EBE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725A6B-0011-4F0D-9B56-DD603D80EB93}" type="datetimeFigureOut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8020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19.01.2023</a:t>
            </a:fld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CD18281-EBE8-8E4B-87B1-FF34B3E94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5C7D3F3-D35C-204D-9D7C-956D56597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179FF-E3C9-4623-B9EA-EE9F139847C6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8020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92F03526-3269-4343-A8FB-199640CAF8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576" y="396428"/>
            <a:ext cx="1153982" cy="76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214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46261C23-90E1-6949-A8FC-667089A623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564"/>
          <a:stretch/>
        </p:blipFill>
        <p:spPr>
          <a:xfrm>
            <a:off x="0" y="-564009"/>
            <a:ext cx="10693400" cy="8126858"/>
          </a:xfrm>
          <a:prstGeom prst="rect">
            <a:avLst/>
          </a:prstGeom>
        </p:spPr>
      </p:pic>
      <p:sp>
        <p:nvSpPr>
          <p:cNvPr id="8" name="Abgerundetes Rechteck 7">
            <a:extLst>
              <a:ext uri="{FF2B5EF4-FFF2-40B4-BE49-F238E27FC236}">
                <a16:creationId xmlns:a16="http://schemas.microsoft.com/office/drawing/2014/main" id="{D1D92DE7-59A9-DC42-8407-DF1FC81222D4}"/>
              </a:ext>
            </a:extLst>
          </p:cNvPr>
          <p:cNvSpPr/>
          <p:nvPr/>
        </p:nvSpPr>
        <p:spPr>
          <a:xfrm>
            <a:off x="566482" y="1046895"/>
            <a:ext cx="9223057" cy="4973624"/>
          </a:xfrm>
          <a:prstGeom prst="roundRect">
            <a:avLst/>
          </a:prstGeom>
          <a:solidFill>
            <a:schemeClr val="bg1">
              <a:alpha val="70309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57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8DF437B-124A-4F41-B3E5-1B5099582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602" y="847320"/>
            <a:ext cx="8459472" cy="3919728"/>
          </a:xfrm>
        </p:spPr>
        <p:txBody>
          <a:bodyPr anchor="b"/>
          <a:lstStyle>
            <a:lvl1pPr>
              <a:defRPr sz="5263"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D6980F3-AC60-4C4D-AA10-EE5175D6A1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9602" y="5061158"/>
            <a:ext cx="9223058" cy="1654373"/>
          </a:xfrm>
        </p:spPr>
        <p:txBody>
          <a:bodyPr/>
          <a:lstStyle>
            <a:lvl1pPr marL="0" indent="0">
              <a:buNone/>
              <a:defRPr sz="2105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  <a:lvl2pPr marL="401010" indent="0">
              <a:buNone/>
              <a:defRPr sz="1754">
                <a:solidFill>
                  <a:schemeClr val="tx1">
                    <a:tint val="75000"/>
                  </a:schemeClr>
                </a:solidFill>
              </a:defRPr>
            </a:lvl2pPr>
            <a:lvl3pPr marL="802020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3pPr>
            <a:lvl4pPr marL="1203030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4pPr>
            <a:lvl5pPr marL="1604040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5pPr>
            <a:lvl6pPr marL="2005051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6pPr>
            <a:lvl7pPr marL="2406061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7pPr>
            <a:lvl8pPr marL="2807071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8pPr>
            <a:lvl9pPr marL="3208081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EA9A361-FD8E-DE40-9310-43D069EDF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725A6B-0011-4F0D-9B56-DD603D80EB93}" type="datetimeFigureOut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8020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19.01.2023</a:t>
            </a:fld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DB302D-0E2C-9F4E-AD53-B5F84C9F1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2482FB9-1F13-0440-8751-82AA6F23E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179FF-E3C9-4623-B9EA-EE9F139847C6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8020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0FC4C0E1-76A1-7045-A770-E28B51BC7798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3964" y="-120005"/>
            <a:ext cx="1153982" cy="76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788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0A918594-422A-3046-B15B-1CFF09991B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6463" y="0"/>
            <a:ext cx="8501927" cy="756285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4E18E06-AC08-2C45-B44D-D2E3DE141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7946" y="402652"/>
            <a:ext cx="8580283" cy="1461801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458D1AD-7C63-AC4C-9B8A-77E140EF4D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5171" y="2013259"/>
            <a:ext cx="4544695" cy="4798559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58F2E8-EA65-CA49-B96C-54F98414EA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13534" y="2013259"/>
            <a:ext cx="4544695" cy="4798559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95E802A-8C0D-094A-8185-8B91C809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725A6B-0011-4F0D-9B56-DD603D80EB93}" type="datetimeFigureOut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8020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19.01.2023</a:t>
            </a:fld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C4E1643-9DE5-C14F-9277-05A5DE1B5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6C30443-B971-BC43-B958-978EE87B0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179FF-E3C9-4623-B9EA-EE9F139847C6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8020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37F6A253-54A2-9D4D-8FD7-A2C924EA47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964" y="180995"/>
            <a:ext cx="1153982" cy="76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513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E3313149-DFE5-ED41-BDA0-125A9E314F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6463" y="0"/>
            <a:ext cx="8501927" cy="756285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5DBC076-01E6-094B-B3D7-8A7C46458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7694" y="402652"/>
            <a:ext cx="7706551" cy="1461801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96D1774-A6F6-5B44-9063-74511DB691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6565" y="1853949"/>
            <a:ext cx="4124979" cy="908592"/>
          </a:xfrm>
        </p:spPr>
        <p:txBody>
          <a:bodyPr anchor="b"/>
          <a:lstStyle>
            <a:lvl1pPr marL="0" indent="0">
              <a:buNone/>
              <a:defRPr sz="2105" b="1">
                <a:latin typeface="Poppins" pitchFamily="2" charset="77"/>
                <a:cs typeface="Poppins" pitchFamily="2" charset="77"/>
              </a:defRPr>
            </a:lvl1pPr>
            <a:lvl2pPr marL="401010" indent="0">
              <a:buNone/>
              <a:defRPr sz="1754" b="1"/>
            </a:lvl2pPr>
            <a:lvl3pPr marL="802020" indent="0">
              <a:buNone/>
              <a:defRPr sz="1579" b="1"/>
            </a:lvl3pPr>
            <a:lvl4pPr marL="1203030" indent="0">
              <a:buNone/>
              <a:defRPr sz="1403" b="1"/>
            </a:lvl4pPr>
            <a:lvl5pPr marL="1604040" indent="0">
              <a:buNone/>
              <a:defRPr sz="1403" b="1"/>
            </a:lvl5pPr>
            <a:lvl6pPr marL="2005051" indent="0">
              <a:buNone/>
              <a:defRPr sz="1403" b="1"/>
            </a:lvl6pPr>
            <a:lvl7pPr marL="2406061" indent="0">
              <a:buNone/>
              <a:defRPr sz="1403" b="1"/>
            </a:lvl7pPr>
            <a:lvl8pPr marL="2807071" indent="0">
              <a:buNone/>
              <a:defRPr sz="1403" b="1"/>
            </a:lvl8pPr>
            <a:lvl9pPr marL="3208081" indent="0">
              <a:buNone/>
              <a:defRPr sz="1403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D69837B-4066-2842-A882-61179BADF5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6565" y="2762541"/>
            <a:ext cx="4124979" cy="4063282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EAD2673-9402-F34A-950D-07F1C25902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39265" y="1853949"/>
            <a:ext cx="4124979" cy="908592"/>
          </a:xfrm>
        </p:spPr>
        <p:txBody>
          <a:bodyPr anchor="b"/>
          <a:lstStyle>
            <a:lvl1pPr marL="0" indent="0">
              <a:buNone/>
              <a:defRPr sz="2105" b="1">
                <a:latin typeface="Poppins" pitchFamily="2" charset="77"/>
                <a:cs typeface="Poppins" pitchFamily="2" charset="77"/>
              </a:defRPr>
            </a:lvl1pPr>
            <a:lvl2pPr marL="401010" indent="0">
              <a:buNone/>
              <a:defRPr sz="1754" b="1"/>
            </a:lvl2pPr>
            <a:lvl3pPr marL="802020" indent="0">
              <a:buNone/>
              <a:defRPr sz="1579" b="1"/>
            </a:lvl3pPr>
            <a:lvl4pPr marL="1203030" indent="0">
              <a:buNone/>
              <a:defRPr sz="1403" b="1"/>
            </a:lvl4pPr>
            <a:lvl5pPr marL="1604040" indent="0">
              <a:buNone/>
              <a:defRPr sz="1403" b="1"/>
            </a:lvl5pPr>
            <a:lvl6pPr marL="2005051" indent="0">
              <a:buNone/>
              <a:defRPr sz="1403" b="1"/>
            </a:lvl6pPr>
            <a:lvl7pPr marL="2406061" indent="0">
              <a:buNone/>
              <a:defRPr sz="1403" b="1"/>
            </a:lvl7pPr>
            <a:lvl8pPr marL="2807071" indent="0">
              <a:buNone/>
              <a:defRPr sz="1403" b="1"/>
            </a:lvl8pPr>
            <a:lvl9pPr marL="3208081" indent="0">
              <a:buNone/>
              <a:defRPr sz="1403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0424258-04C4-4C47-8D09-B0C0C45E95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39265" y="2762541"/>
            <a:ext cx="4124979" cy="4063282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989F2045-DC9A-4F4D-BBEB-C251E7CC9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725A6B-0011-4F0D-9B56-DD603D80EB93}" type="datetimeFigureOut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8020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19.01.2023</a:t>
            </a:fld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39503B1-FD6B-5B49-A61C-F657995B0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25F6D56-6098-4740-A09C-789B9AA48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179FF-E3C9-4623-B9EA-EE9F139847C6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8020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fik 10" descr="Ein Bild, das Text enthält.&#10;&#10;Automatisch generierte Beschreibung">
            <a:extLst>
              <a:ext uri="{FF2B5EF4-FFF2-40B4-BE49-F238E27FC236}">
                <a16:creationId xmlns:a16="http://schemas.microsoft.com/office/drawing/2014/main" id="{87AE4024-01ED-9441-B2D9-C0027374A3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964" y="180995"/>
            <a:ext cx="1153982" cy="76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774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919DBEF3-5EB4-D648-85B3-02EB8EEA52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564"/>
          <a:stretch/>
        </p:blipFill>
        <p:spPr>
          <a:xfrm>
            <a:off x="0" y="-537118"/>
            <a:ext cx="10693400" cy="8126858"/>
          </a:xfrm>
          <a:prstGeom prst="rect">
            <a:avLst/>
          </a:prstGeom>
        </p:spPr>
      </p:pic>
      <p:sp>
        <p:nvSpPr>
          <p:cNvPr id="7" name="Abgerundetes Rechteck 6">
            <a:extLst>
              <a:ext uri="{FF2B5EF4-FFF2-40B4-BE49-F238E27FC236}">
                <a16:creationId xmlns:a16="http://schemas.microsoft.com/office/drawing/2014/main" id="{AF512F84-989F-CA48-A79C-28A819B15C0D}"/>
              </a:ext>
            </a:extLst>
          </p:cNvPr>
          <p:cNvSpPr/>
          <p:nvPr/>
        </p:nvSpPr>
        <p:spPr>
          <a:xfrm>
            <a:off x="735171" y="899639"/>
            <a:ext cx="9223057" cy="1641870"/>
          </a:xfrm>
          <a:prstGeom prst="round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579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65183EF-CCBB-F04C-9563-A3A766C90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170" y="935892"/>
            <a:ext cx="9223058" cy="1461801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FE57408-A50C-2E4F-9354-6960CD692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725A6B-0011-4F0D-9B56-DD603D80EB93}" type="datetimeFigureOut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8020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19.01.2023</a:t>
            </a:fld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D682397-A8AD-0D49-BE6C-F3A3E2764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15B65EE-C4C4-D74B-A382-E858238C6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179FF-E3C9-4623-B9EA-EE9F139847C6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8020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Grafik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2978FC11-1329-394C-AE5E-9BE050364535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50000"/>
          </a:blip>
          <a:stretch>
            <a:fillRect/>
          </a:stretch>
        </p:blipFill>
        <p:spPr>
          <a:xfrm>
            <a:off x="158179" y="-121584"/>
            <a:ext cx="1153982" cy="76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30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8DF80AE-F703-F14D-A5B3-2832E26C4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725A6B-0011-4F0D-9B56-DD603D80EB93}" type="datetimeFigureOut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8020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19.01.2023</a:t>
            </a:fld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2FC7ADB-3080-634B-896D-FEF036727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C8A22C3-275C-964B-B758-30FEBD5EC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179FF-E3C9-4623-B9EA-EE9F139847C6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8020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227F36B-618B-2B46-9381-88A4013497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615" r="6878"/>
          <a:stretch/>
        </p:blipFill>
        <p:spPr>
          <a:xfrm rot="-5400000">
            <a:off x="1565275" y="-1565275"/>
            <a:ext cx="7562850" cy="10693400"/>
          </a:xfrm>
          <a:prstGeom prst="rect">
            <a:avLst/>
          </a:prstGeom>
        </p:spPr>
      </p:pic>
      <p:pic>
        <p:nvPicPr>
          <p:cNvPr id="6" name="Grafik 5" descr="Ein Bild, das Text enthält.&#10;&#10;Automatisch generierte Beschreibung">
            <a:extLst>
              <a:ext uri="{FF2B5EF4-FFF2-40B4-BE49-F238E27FC236}">
                <a16:creationId xmlns:a16="http://schemas.microsoft.com/office/drawing/2014/main" id="{A9ECCF2D-43C7-244F-AEEC-9DD6CD2902B9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50000"/>
          </a:blip>
          <a:stretch>
            <a:fillRect/>
          </a:stretch>
        </p:blipFill>
        <p:spPr>
          <a:xfrm>
            <a:off x="158180" y="258118"/>
            <a:ext cx="1153982" cy="76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723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5B271778-A9EC-7543-8095-74F813F050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1473" y="402652"/>
            <a:ext cx="8501927" cy="756285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7D6022E-927B-3E44-8618-402A69FDB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564" y="1088910"/>
            <a:ext cx="3448900" cy="1179945"/>
          </a:xfrm>
        </p:spPr>
        <p:txBody>
          <a:bodyPr anchor="b"/>
          <a:lstStyle>
            <a:lvl1pPr>
              <a:defRPr sz="2807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21DC629-A3D4-654A-BA36-08A726B1A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6088" y="1088911"/>
            <a:ext cx="4628849" cy="5374525"/>
          </a:xfrm>
        </p:spPr>
        <p:txBody>
          <a:bodyPr/>
          <a:lstStyle>
            <a:lvl1pPr>
              <a:defRPr sz="2807">
                <a:latin typeface="Poppins" pitchFamily="2" charset="77"/>
                <a:cs typeface="Poppins" pitchFamily="2" charset="77"/>
              </a:defRPr>
            </a:lvl1pPr>
            <a:lvl2pPr>
              <a:defRPr sz="2456">
                <a:latin typeface="Poppins" pitchFamily="2" charset="77"/>
                <a:cs typeface="Poppins" pitchFamily="2" charset="77"/>
              </a:defRPr>
            </a:lvl2pPr>
            <a:lvl3pPr>
              <a:defRPr sz="2105">
                <a:latin typeface="Poppins" pitchFamily="2" charset="77"/>
                <a:cs typeface="Poppins" pitchFamily="2" charset="77"/>
              </a:defRPr>
            </a:lvl3pPr>
            <a:lvl4pPr>
              <a:defRPr sz="1754">
                <a:latin typeface="Poppins" pitchFamily="2" charset="77"/>
                <a:cs typeface="Poppins" pitchFamily="2" charset="77"/>
              </a:defRPr>
            </a:lvl4pPr>
            <a:lvl5pPr>
              <a:defRPr sz="1754">
                <a:latin typeface="Poppins" pitchFamily="2" charset="77"/>
                <a:cs typeface="Poppins" pitchFamily="2" charset="77"/>
              </a:defRPr>
            </a:lvl5pPr>
            <a:lvl6pPr>
              <a:defRPr sz="1754"/>
            </a:lvl6pPr>
            <a:lvl7pPr>
              <a:defRPr sz="1754"/>
            </a:lvl7pPr>
            <a:lvl8pPr>
              <a:defRPr sz="1754"/>
            </a:lvl8pPr>
            <a:lvl9pPr>
              <a:defRPr sz="1754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6EFA41F-3C7A-8A4E-9D41-BA837A5D6D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6564" y="2268855"/>
            <a:ext cx="3448900" cy="4203335"/>
          </a:xfrm>
        </p:spPr>
        <p:txBody>
          <a:bodyPr/>
          <a:lstStyle>
            <a:lvl1pPr marL="0" indent="0">
              <a:buNone/>
              <a:defRPr sz="1403">
                <a:latin typeface="Poppins" pitchFamily="2" charset="77"/>
                <a:cs typeface="Poppins" pitchFamily="2" charset="77"/>
              </a:defRPr>
            </a:lvl1pPr>
            <a:lvl2pPr marL="401010" indent="0">
              <a:buNone/>
              <a:defRPr sz="1228"/>
            </a:lvl2pPr>
            <a:lvl3pPr marL="802020" indent="0">
              <a:buNone/>
              <a:defRPr sz="1053"/>
            </a:lvl3pPr>
            <a:lvl4pPr marL="1203030" indent="0">
              <a:buNone/>
              <a:defRPr sz="877"/>
            </a:lvl4pPr>
            <a:lvl5pPr marL="1604040" indent="0">
              <a:buNone/>
              <a:defRPr sz="877"/>
            </a:lvl5pPr>
            <a:lvl6pPr marL="2005051" indent="0">
              <a:buNone/>
              <a:defRPr sz="877"/>
            </a:lvl6pPr>
            <a:lvl7pPr marL="2406061" indent="0">
              <a:buNone/>
              <a:defRPr sz="877"/>
            </a:lvl7pPr>
            <a:lvl8pPr marL="2807071" indent="0">
              <a:buNone/>
              <a:defRPr sz="877"/>
            </a:lvl8pPr>
            <a:lvl9pPr marL="3208081" indent="0">
              <a:buNone/>
              <a:defRPr sz="877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B9B57D5-A92F-6E41-BCC5-9C7F70E9B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725A6B-0011-4F0D-9B56-DD603D80EB93}" type="datetimeFigureOut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8020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19.01.2023</a:t>
            </a:fld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27567E9-CD6E-054C-BE3A-C96536F3D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01DACB7-8EB1-064B-80E1-BD1DBA899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179FF-E3C9-4623-B9EA-EE9F139847C6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8020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99FB317C-9CC9-6743-8267-7AAFA20C44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964" y="180995"/>
            <a:ext cx="1153982" cy="76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924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21DA0695-94DA-FD41-9DBE-FCCD8D15B7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6463" y="0"/>
            <a:ext cx="8501927" cy="756285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B5285FA-59BF-6E4F-9DD0-28FE3F862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564" y="1088910"/>
            <a:ext cx="3448900" cy="1179945"/>
          </a:xfrm>
        </p:spPr>
        <p:txBody>
          <a:bodyPr anchor="b"/>
          <a:lstStyle>
            <a:lvl1pPr>
              <a:defRPr sz="2807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453ED06B-70A2-6D46-A3DF-86D6E1AC02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546088" y="1088911"/>
            <a:ext cx="4671623" cy="5374525"/>
          </a:xfrm>
        </p:spPr>
        <p:txBody>
          <a:bodyPr/>
          <a:lstStyle>
            <a:lvl1pPr marL="0" indent="0">
              <a:buNone/>
              <a:defRPr sz="2807"/>
            </a:lvl1pPr>
            <a:lvl2pPr marL="401010" indent="0">
              <a:buNone/>
              <a:defRPr sz="2456"/>
            </a:lvl2pPr>
            <a:lvl3pPr marL="802020" indent="0">
              <a:buNone/>
              <a:defRPr sz="2105"/>
            </a:lvl3pPr>
            <a:lvl4pPr marL="1203030" indent="0">
              <a:buNone/>
              <a:defRPr sz="1754"/>
            </a:lvl4pPr>
            <a:lvl5pPr marL="1604040" indent="0">
              <a:buNone/>
              <a:defRPr sz="1754"/>
            </a:lvl5pPr>
            <a:lvl6pPr marL="2005051" indent="0">
              <a:buNone/>
              <a:defRPr sz="1754"/>
            </a:lvl6pPr>
            <a:lvl7pPr marL="2406061" indent="0">
              <a:buNone/>
              <a:defRPr sz="1754"/>
            </a:lvl7pPr>
            <a:lvl8pPr marL="2807071" indent="0">
              <a:buNone/>
              <a:defRPr sz="1754"/>
            </a:lvl8pPr>
            <a:lvl9pPr marL="3208081" indent="0">
              <a:buNone/>
              <a:defRPr sz="1754"/>
            </a:lvl9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C700613-352E-EF4E-AE5C-EE1A734C34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6564" y="2268855"/>
            <a:ext cx="3448900" cy="4203335"/>
          </a:xfrm>
        </p:spPr>
        <p:txBody>
          <a:bodyPr/>
          <a:lstStyle>
            <a:lvl1pPr marL="0" indent="0">
              <a:buNone/>
              <a:defRPr sz="1403">
                <a:latin typeface="Poppins" pitchFamily="2" charset="77"/>
                <a:cs typeface="Poppins" pitchFamily="2" charset="77"/>
              </a:defRPr>
            </a:lvl1pPr>
            <a:lvl2pPr marL="401010" indent="0">
              <a:buNone/>
              <a:defRPr sz="1228"/>
            </a:lvl2pPr>
            <a:lvl3pPr marL="802020" indent="0">
              <a:buNone/>
              <a:defRPr sz="1053"/>
            </a:lvl3pPr>
            <a:lvl4pPr marL="1203030" indent="0">
              <a:buNone/>
              <a:defRPr sz="877"/>
            </a:lvl4pPr>
            <a:lvl5pPr marL="1604040" indent="0">
              <a:buNone/>
              <a:defRPr sz="877"/>
            </a:lvl5pPr>
            <a:lvl6pPr marL="2005051" indent="0">
              <a:buNone/>
              <a:defRPr sz="877"/>
            </a:lvl6pPr>
            <a:lvl7pPr marL="2406061" indent="0">
              <a:buNone/>
              <a:defRPr sz="877"/>
            </a:lvl7pPr>
            <a:lvl8pPr marL="2807071" indent="0">
              <a:buNone/>
              <a:defRPr sz="877"/>
            </a:lvl8pPr>
            <a:lvl9pPr marL="3208081" indent="0">
              <a:buNone/>
              <a:defRPr sz="877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7076FA9-104B-6644-8300-E8CF72B42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725A6B-0011-4F0D-9B56-DD603D80EB93}" type="datetimeFigureOut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8020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19.01.2023</a:t>
            </a:fld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4D0AFC1-C729-9446-B8A1-01BBB7658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CA726B1-6039-0745-86CB-EAB2549AF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179FF-E3C9-4623-B9EA-EE9F139847C6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8020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B90F8496-E273-B04A-B51E-F131C69806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964" y="180995"/>
            <a:ext cx="1153982" cy="76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162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3375" cy="1460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35013" y="2012950"/>
            <a:ext cx="9223375" cy="4799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35013" y="7010400"/>
            <a:ext cx="2406650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39050F-8173-47AC-9910-F81AA0F6887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541713" y="7010400"/>
            <a:ext cx="3609975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551738" y="7010400"/>
            <a:ext cx="2406650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0BA094-58A0-4A4D-A3E1-DADDAF3C817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0240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1536700" y="25854"/>
            <a:ext cx="6910235" cy="3930263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8415" marR="5080" indent="-6350">
              <a:lnSpc>
                <a:spcPts val="5750"/>
              </a:lnSpc>
              <a:spcBef>
                <a:spcPts val="204"/>
              </a:spcBef>
              <a:tabLst>
                <a:tab pos="3159125" algn="l"/>
                <a:tab pos="3573145" algn="l"/>
              </a:tabLst>
            </a:pPr>
            <a:r>
              <a:rPr spc="-5" dirty="0"/>
              <a:t>Neuronale	</a:t>
            </a:r>
            <a:r>
              <a:rPr spc="5" dirty="0"/>
              <a:t>Netze </a:t>
            </a:r>
            <a:r>
              <a:rPr dirty="0"/>
              <a:t>III </a:t>
            </a:r>
            <a:r>
              <a:rPr spc="5" dirty="0"/>
              <a:t> </a:t>
            </a:r>
            <a:r>
              <a:rPr dirty="0"/>
              <a:t>pra</a:t>
            </a:r>
            <a:r>
              <a:rPr spc="-30" dirty="0"/>
              <a:t>k</a:t>
            </a:r>
            <a:r>
              <a:rPr spc="30" dirty="0"/>
              <a:t>t</a:t>
            </a:r>
            <a:r>
              <a:rPr dirty="0"/>
              <a:t>i</a:t>
            </a:r>
            <a:r>
              <a:rPr spc="-30" dirty="0"/>
              <a:t>s</a:t>
            </a:r>
            <a:r>
              <a:rPr dirty="0"/>
              <a:t>ches	</a:t>
            </a:r>
            <a:r>
              <a:rPr spc="35" dirty="0"/>
              <a:t>B</a:t>
            </a:r>
            <a:r>
              <a:rPr spc="-30" dirty="0"/>
              <a:t>e</a:t>
            </a:r>
            <a:r>
              <a:rPr dirty="0"/>
              <a:t>ispiel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89100" y="1419225"/>
            <a:ext cx="7315200" cy="2975173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8415" marR="5080" indent="-6350">
              <a:lnSpc>
                <a:spcPts val="2870"/>
              </a:lnSpc>
              <a:spcBef>
                <a:spcPts val="200"/>
              </a:spcBef>
            </a:pPr>
            <a:r>
              <a:rPr sz="2800" dirty="0">
                <a:latin typeface="Arial MT"/>
                <a:cs typeface="Arial MT"/>
              </a:rPr>
              <a:t>Wir</a:t>
            </a:r>
            <a:r>
              <a:rPr sz="2800" spc="-2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wollen</a:t>
            </a:r>
            <a:r>
              <a:rPr sz="2800" spc="3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das</a:t>
            </a:r>
            <a:r>
              <a:rPr sz="280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bisher</a:t>
            </a:r>
            <a:r>
              <a:rPr sz="2800" spc="2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gelernte</a:t>
            </a:r>
            <a:r>
              <a:rPr sz="2800" spc="3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vertiefen</a:t>
            </a:r>
            <a:r>
              <a:rPr sz="2800" dirty="0">
                <a:latin typeface="Arial MT"/>
                <a:cs typeface="Arial MT"/>
              </a:rPr>
              <a:t> und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einmal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den </a:t>
            </a:r>
            <a:r>
              <a:rPr sz="2800" spc="-5" dirty="0">
                <a:latin typeface="Arial MT"/>
                <a:cs typeface="Arial MT"/>
              </a:rPr>
              <a:t>Vorgang </a:t>
            </a:r>
            <a:r>
              <a:rPr sz="2800" spc="-65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in</a:t>
            </a:r>
            <a:r>
              <a:rPr sz="2800" spc="-2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einem Neuronalen Netz</a:t>
            </a:r>
            <a:r>
              <a:rPr sz="2800" spc="-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selbst </a:t>
            </a:r>
            <a:r>
              <a:rPr sz="2800" spc="-5" dirty="0" err="1">
                <a:latin typeface="Arial MT"/>
                <a:cs typeface="Arial MT"/>
              </a:rPr>
              <a:t>durchrechnen</a:t>
            </a:r>
            <a:r>
              <a:rPr sz="2800" spc="-5" dirty="0" smtClean="0">
                <a:latin typeface="Arial MT"/>
                <a:cs typeface="Arial MT"/>
              </a:rPr>
              <a:t>.</a:t>
            </a:r>
            <a:endParaRPr lang="de-DE" sz="2800" spc="-5" dirty="0" smtClean="0">
              <a:latin typeface="Arial MT"/>
              <a:cs typeface="Arial MT"/>
            </a:endParaRPr>
          </a:p>
          <a:p>
            <a:pPr marL="18415" marR="5080" indent="-6350">
              <a:lnSpc>
                <a:spcPts val="2870"/>
              </a:lnSpc>
              <a:spcBef>
                <a:spcPts val="200"/>
              </a:spcBef>
            </a:pPr>
            <a:endParaRPr sz="2800" dirty="0">
              <a:latin typeface="Arial MT"/>
              <a:cs typeface="Arial MT"/>
            </a:endParaRPr>
          </a:p>
          <a:p>
            <a:pPr marL="18415" indent="-6350">
              <a:lnSpc>
                <a:spcPts val="2795"/>
              </a:lnSpc>
            </a:pPr>
            <a:r>
              <a:rPr sz="2800" spc="-5" dirty="0">
                <a:latin typeface="Arial MT"/>
                <a:cs typeface="Arial MT"/>
              </a:rPr>
              <a:t>Dazu</a:t>
            </a:r>
            <a:r>
              <a:rPr sz="2800" spc="-1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verwenden</a:t>
            </a:r>
            <a:r>
              <a:rPr sz="2800" spc="-10" dirty="0">
                <a:latin typeface="Arial MT"/>
                <a:cs typeface="Arial MT"/>
              </a:rPr>
              <a:t> </a:t>
            </a:r>
            <a:r>
              <a:rPr sz="2800" spc="5" dirty="0">
                <a:latin typeface="Arial MT"/>
                <a:cs typeface="Arial MT"/>
              </a:rPr>
              <a:t>wir</a:t>
            </a:r>
            <a:r>
              <a:rPr sz="2800" spc="-5" dirty="0">
                <a:latin typeface="Arial MT"/>
                <a:cs typeface="Arial MT"/>
              </a:rPr>
              <a:t> aber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ein</a:t>
            </a:r>
            <a:r>
              <a:rPr sz="2800" spc="-2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wesentlich</a:t>
            </a:r>
            <a:r>
              <a:rPr sz="2800" spc="-2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einfacheres</a:t>
            </a:r>
            <a:r>
              <a:rPr sz="2800" spc="-5" dirty="0">
                <a:latin typeface="Arial MT"/>
                <a:cs typeface="Arial MT"/>
              </a:rPr>
              <a:t> </a:t>
            </a:r>
            <a:r>
              <a:rPr sz="2800" dirty="0" err="1">
                <a:latin typeface="Arial MT"/>
                <a:cs typeface="Arial MT"/>
              </a:rPr>
              <a:t>Netz</a:t>
            </a:r>
            <a:r>
              <a:rPr sz="2800" spc="-10" dirty="0">
                <a:latin typeface="Arial MT"/>
                <a:cs typeface="Arial MT"/>
              </a:rPr>
              <a:t> </a:t>
            </a:r>
            <a:r>
              <a:rPr sz="2800" dirty="0" smtClean="0">
                <a:latin typeface="Arial MT"/>
                <a:cs typeface="Arial MT"/>
              </a:rPr>
              <a:t>und</a:t>
            </a:r>
            <a:r>
              <a:rPr lang="de-DE" sz="2800" dirty="0" smtClean="0">
                <a:latin typeface="Arial MT"/>
                <a:cs typeface="Arial MT"/>
              </a:rPr>
              <a:t> </a:t>
            </a:r>
            <a:r>
              <a:rPr sz="2800" spc="-5" dirty="0" err="1" smtClean="0">
                <a:latin typeface="Arial MT"/>
                <a:cs typeface="Arial MT"/>
              </a:rPr>
              <a:t>zeigen</a:t>
            </a:r>
            <a:r>
              <a:rPr sz="2800" spc="5" dirty="0" smtClean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gleichzeitig</a:t>
            </a:r>
            <a:r>
              <a:rPr sz="2800" spc="-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den</a:t>
            </a:r>
            <a:r>
              <a:rPr sz="2800" spc="3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Anwendungsfall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einer</a:t>
            </a:r>
            <a:r>
              <a:rPr sz="2800" spc="2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nicht-grafischen </a:t>
            </a:r>
            <a:r>
              <a:rPr sz="2800" spc="-65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Aufgabenstellung.</a:t>
            </a:r>
            <a:endParaRPr sz="2800" dirty="0">
              <a:latin typeface="Arial MT"/>
              <a:cs typeface="Arial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12900" y="3324225"/>
            <a:ext cx="8219687" cy="33111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 MT"/>
                <a:cs typeface="Arial MT"/>
              </a:rPr>
              <a:t>Das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Netz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besteht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aus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nur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5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spc="-5" dirty="0" err="1" smtClean="0">
                <a:latin typeface="Arial MT"/>
                <a:cs typeface="Arial MT"/>
              </a:rPr>
              <a:t>Neuronen</a:t>
            </a:r>
            <a:r>
              <a:rPr sz="2400" spc="-5" dirty="0" smtClean="0">
                <a:latin typeface="Arial MT"/>
                <a:cs typeface="Arial MT"/>
              </a:rPr>
              <a:t>.</a:t>
            </a:r>
            <a:endParaRPr lang="de-DE" sz="2400" dirty="0">
              <a:latin typeface="Arial MT"/>
              <a:cs typeface="Arial MT"/>
            </a:endParaRPr>
          </a:p>
          <a:p>
            <a:pPr marL="12700">
              <a:spcBef>
                <a:spcPts val="100"/>
              </a:spcBef>
            </a:pPr>
            <a:r>
              <a:rPr lang="en-US" dirty="0" smtClean="0"/>
              <a:t>  • </a:t>
            </a:r>
            <a:r>
              <a:rPr sz="2400" dirty="0" smtClean="0">
                <a:latin typeface="Arial MT"/>
                <a:cs typeface="Arial MT"/>
              </a:rPr>
              <a:t>2</a:t>
            </a:r>
            <a:r>
              <a:rPr sz="2400" spc="-25" dirty="0" smtClean="0">
                <a:latin typeface="Arial MT"/>
                <a:cs typeface="Arial MT"/>
              </a:rPr>
              <a:t> </a:t>
            </a:r>
            <a:r>
              <a:rPr sz="2400" spc="-5" dirty="0" err="1" smtClean="0">
                <a:latin typeface="Arial MT"/>
                <a:cs typeface="Arial MT"/>
              </a:rPr>
              <a:t>Eingabe-Neuronen</a:t>
            </a:r>
            <a:endParaRPr lang="de-DE" sz="2400" dirty="0">
              <a:latin typeface="Arial MT"/>
              <a:cs typeface="Arial MT"/>
            </a:endParaRPr>
          </a:p>
          <a:p>
            <a:pPr marL="12700">
              <a:spcBef>
                <a:spcPts val="100"/>
              </a:spcBef>
            </a:pPr>
            <a:r>
              <a:rPr lang="en-US" dirty="0" smtClean="0"/>
              <a:t>  • </a:t>
            </a:r>
            <a:r>
              <a:rPr sz="2400" dirty="0" smtClean="0">
                <a:latin typeface="Arial MT"/>
                <a:cs typeface="Arial MT"/>
              </a:rPr>
              <a:t>2 </a:t>
            </a:r>
            <a:r>
              <a:rPr sz="2400" spc="-5" dirty="0">
                <a:latin typeface="Arial MT"/>
                <a:cs typeface="Arial MT"/>
              </a:rPr>
              <a:t>Neuronen </a:t>
            </a:r>
            <a:r>
              <a:rPr sz="2400" spc="5" dirty="0">
                <a:latin typeface="Arial MT"/>
                <a:cs typeface="Arial MT"/>
              </a:rPr>
              <a:t>in </a:t>
            </a:r>
            <a:r>
              <a:rPr sz="2400" spc="-5" dirty="0">
                <a:latin typeface="Arial MT"/>
                <a:cs typeface="Arial MT"/>
              </a:rPr>
              <a:t>einer </a:t>
            </a:r>
            <a:r>
              <a:rPr sz="2400" dirty="0">
                <a:latin typeface="Arial MT"/>
                <a:cs typeface="Arial MT"/>
              </a:rPr>
              <a:t>versteckten </a:t>
            </a:r>
            <a:r>
              <a:rPr sz="2400" spc="-5" dirty="0">
                <a:latin typeface="Arial MT"/>
                <a:cs typeface="Arial MT"/>
              </a:rPr>
              <a:t>Schicht </a:t>
            </a:r>
            <a:r>
              <a:rPr sz="2400" dirty="0">
                <a:latin typeface="Arial MT"/>
                <a:cs typeface="Arial MT"/>
              </a:rPr>
              <a:t>(hidden </a:t>
            </a:r>
            <a:r>
              <a:rPr sz="2400" dirty="0" smtClean="0">
                <a:latin typeface="Arial MT"/>
                <a:cs typeface="Arial MT"/>
              </a:rPr>
              <a:t>Layer)</a:t>
            </a:r>
            <a:endParaRPr lang="de-DE" sz="2400" dirty="0">
              <a:latin typeface="Arial MT"/>
              <a:cs typeface="Arial MT"/>
            </a:endParaRPr>
          </a:p>
          <a:p>
            <a:pPr marL="12700">
              <a:spcBef>
                <a:spcPts val="100"/>
              </a:spcBef>
            </a:pPr>
            <a:r>
              <a:rPr lang="en-US" dirty="0" smtClean="0"/>
              <a:t>  • </a:t>
            </a:r>
            <a:r>
              <a:rPr sz="2400" dirty="0" smtClean="0">
                <a:latin typeface="Arial MT"/>
                <a:cs typeface="Arial MT"/>
              </a:rPr>
              <a:t>1</a:t>
            </a:r>
            <a:r>
              <a:rPr sz="2400" spc="-5" dirty="0" smtClean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Ausgabe-Neuron</a:t>
            </a:r>
            <a:endParaRPr sz="2400" dirty="0">
              <a:latin typeface="Arial MT"/>
              <a:cs typeface="Arial MT"/>
            </a:endParaRPr>
          </a:p>
          <a:p>
            <a:pPr marL="18415" marR="240029" indent="-6350">
              <a:lnSpc>
                <a:spcPts val="2870"/>
              </a:lnSpc>
              <a:spcBef>
                <a:spcPts val="2335"/>
              </a:spcBef>
            </a:pPr>
            <a:r>
              <a:rPr sz="2400" spc="-5" dirty="0" smtClean="0">
                <a:latin typeface="Arial MT"/>
                <a:cs typeface="Arial MT"/>
              </a:rPr>
              <a:t>Das </a:t>
            </a:r>
            <a:r>
              <a:rPr sz="2400" dirty="0" err="1" smtClean="0">
                <a:latin typeface="Arial MT"/>
                <a:cs typeface="Arial MT"/>
              </a:rPr>
              <a:t>Netzwerk</a:t>
            </a:r>
            <a:r>
              <a:rPr sz="2400" dirty="0" smtClean="0">
                <a:latin typeface="Arial MT"/>
                <a:cs typeface="Arial MT"/>
              </a:rPr>
              <a:t> </a:t>
            </a:r>
            <a:r>
              <a:rPr sz="2400" spc="-5" dirty="0" err="1" smtClean="0">
                <a:latin typeface="Arial MT"/>
                <a:cs typeface="Arial MT"/>
              </a:rPr>
              <a:t>soll</a:t>
            </a:r>
            <a:r>
              <a:rPr sz="2400" spc="-5" dirty="0" smtClean="0">
                <a:latin typeface="Arial MT"/>
                <a:cs typeface="Arial MT"/>
              </a:rPr>
              <a:t> </a:t>
            </a:r>
            <a:r>
              <a:rPr sz="2400" dirty="0" smtClean="0">
                <a:latin typeface="Arial MT"/>
                <a:cs typeface="Arial MT"/>
              </a:rPr>
              <a:t>in den</a:t>
            </a:r>
            <a:r>
              <a:rPr sz="2400" spc="-5" dirty="0" smtClean="0">
                <a:latin typeface="Arial MT"/>
                <a:cs typeface="Arial MT"/>
              </a:rPr>
              <a:t> </a:t>
            </a:r>
            <a:r>
              <a:rPr sz="2400" dirty="0" err="1" smtClean="0">
                <a:latin typeface="Arial MT"/>
                <a:cs typeface="Arial MT"/>
              </a:rPr>
              <a:t>beiden</a:t>
            </a:r>
            <a:r>
              <a:rPr sz="2400" dirty="0" smtClean="0">
                <a:latin typeface="Arial MT"/>
                <a:cs typeface="Arial MT"/>
              </a:rPr>
              <a:t> </a:t>
            </a:r>
            <a:r>
              <a:rPr sz="2400" spc="-5" dirty="0" err="1" smtClean="0">
                <a:latin typeface="Arial MT"/>
                <a:cs typeface="Arial MT"/>
              </a:rPr>
              <a:t>Eingabe-Neuronen</a:t>
            </a:r>
            <a:r>
              <a:rPr sz="2400" dirty="0" smtClean="0">
                <a:latin typeface="Arial MT"/>
                <a:cs typeface="Arial MT"/>
              </a:rPr>
              <a:t> das </a:t>
            </a:r>
            <a:r>
              <a:rPr sz="2400" spc="-655" dirty="0" smtClean="0">
                <a:latin typeface="Arial MT"/>
                <a:cs typeface="Arial MT"/>
              </a:rPr>
              <a:t> </a:t>
            </a:r>
            <a:r>
              <a:rPr lang="de-DE" sz="2400" spc="-655" dirty="0" smtClean="0">
                <a:latin typeface="Arial MT"/>
                <a:cs typeface="Arial MT"/>
              </a:rPr>
              <a:t/>
            </a:r>
            <a:br>
              <a:rPr lang="de-DE" sz="2400" spc="-655" dirty="0" smtClean="0">
                <a:latin typeface="Arial MT"/>
                <a:cs typeface="Arial MT"/>
              </a:rPr>
            </a:br>
            <a:r>
              <a:rPr lang="de-DE" sz="2400" spc="-655" dirty="0" smtClean="0">
                <a:latin typeface="Arial MT"/>
                <a:cs typeface="Arial MT"/>
              </a:rPr>
              <a:t>         </a:t>
            </a:r>
            <a:r>
              <a:rPr lang="en-US" dirty="0"/>
              <a:t> </a:t>
            </a:r>
            <a:r>
              <a:rPr lang="en-US" dirty="0" smtClean="0"/>
              <a:t> •  </a:t>
            </a:r>
            <a:r>
              <a:rPr sz="2400" spc="-5" dirty="0" err="1" smtClean="0">
                <a:latin typeface="Arial MT"/>
                <a:cs typeface="Arial MT"/>
              </a:rPr>
              <a:t>Gewicht</a:t>
            </a:r>
            <a:r>
              <a:rPr sz="2400" spc="-5" dirty="0" smtClean="0">
                <a:latin typeface="Arial MT"/>
                <a:cs typeface="Arial MT"/>
              </a:rPr>
              <a:t> </a:t>
            </a:r>
            <a:r>
              <a:rPr sz="2400" dirty="0" smtClean="0">
                <a:latin typeface="Arial MT"/>
                <a:cs typeface="Arial MT"/>
              </a:rPr>
              <a:t>[kg] und</a:t>
            </a:r>
            <a:r>
              <a:rPr sz="2400" spc="-5" dirty="0" smtClean="0">
                <a:latin typeface="Arial MT"/>
                <a:cs typeface="Arial MT"/>
              </a:rPr>
              <a:t> </a:t>
            </a:r>
            <a:r>
              <a:rPr sz="2400" dirty="0" smtClean="0">
                <a:latin typeface="Arial MT"/>
                <a:cs typeface="Arial MT"/>
              </a:rPr>
              <a:t>die</a:t>
            </a:r>
            <a:r>
              <a:rPr lang="de-DE" sz="2400" dirty="0">
                <a:latin typeface="Arial MT"/>
                <a:cs typeface="Arial MT"/>
              </a:rPr>
              <a:t/>
            </a:r>
            <a:br>
              <a:rPr lang="de-DE" sz="2400" dirty="0">
                <a:latin typeface="Arial MT"/>
                <a:cs typeface="Arial MT"/>
              </a:rPr>
            </a:br>
            <a:r>
              <a:rPr lang="de-DE" sz="2400" dirty="0" smtClean="0">
                <a:latin typeface="Arial MT"/>
                <a:cs typeface="Arial MT"/>
              </a:rPr>
              <a:t> </a:t>
            </a:r>
            <a:r>
              <a:rPr lang="en-US" dirty="0" smtClean="0"/>
              <a:t>•  </a:t>
            </a:r>
            <a:r>
              <a:rPr sz="2400" dirty="0" err="1" smtClean="0">
                <a:latin typeface="Arial MT"/>
                <a:cs typeface="Arial MT"/>
              </a:rPr>
              <a:t>Größe</a:t>
            </a:r>
            <a:r>
              <a:rPr sz="2400" spc="-5" dirty="0" smtClean="0">
                <a:latin typeface="Arial MT"/>
                <a:cs typeface="Arial MT"/>
              </a:rPr>
              <a:t> </a:t>
            </a:r>
            <a:r>
              <a:rPr sz="2400" spc="5" dirty="0" smtClean="0">
                <a:latin typeface="Arial MT"/>
                <a:cs typeface="Arial MT"/>
              </a:rPr>
              <a:t>[cm]</a:t>
            </a:r>
            <a:r>
              <a:rPr lang="de-DE" sz="2400" spc="-20" dirty="0" smtClean="0">
                <a:latin typeface="Arial MT"/>
                <a:cs typeface="Arial MT"/>
              </a:rPr>
              <a:t/>
            </a:r>
            <a:br>
              <a:rPr lang="de-DE" sz="2400" spc="-20" dirty="0" smtClean="0">
                <a:latin typeface="Arial MT"/>
                <a:cs typeface="Arial MT"/>
              </a:rPr>
            </a:br>
            <a:r>
              <a:rPr sz="2400" spc="-5" dirty="0" err="1" smtClean="0">
                <a:latin typeface="Arial MT"/>
                <a:cs typeface="Arial MT"/>
              </a:rPr>
              <a:t>einer</a:t>
            </a:r>
            <a:r>
              <a:rPr sz="2400" spc="10" dirty="0" smtClean="0">
                <a:latin typeface="Arial MT"/>
                <a:cs typeface="Arial MT"/>
              </a:rPr>
              <a:t> </a:t>
            </a:r>
            <a:r>
              <a:rPr sz="2400" spc="-5" dirty="0" smtClean="0">
                <a:latin typeface="Arial MT"/>
                <a:cs typeface="Arial MT"/>
              </a:rPr>
              <a:t>Person</a:t>
            </a:r>
            <a:r>
              <a:rPr sz="2400" dirty="0" smtClean="0">
                <a:latin typeface="Arial MT"/>
                <a:cs typeface="Arial MT"/>
              </a:rPr>
              <a:t> </a:t>
            </a:r>
            <a:r>
              <a:rPr sz="2400" spc="-5" dirty="0" err="1" smtClean="0">
                <a:latin typeface="Arial MT"/>
                <a:cs typeface="Arial MT"/>
              </a:rPr>
              <a:t>einlesen</a:t>
            </a:r>
            <a:r>
              <a:rPr sz="2400" spc="-5" dirty="0" smtClean="0">
                <a:latin typeface="Arial MT"/>
                <a:cs typeface="Arial MT"/>
              </a:rPr>
              <a:t>.</a:t>
            </a:r>
            <a:endParaRPr sz="2400" dirty="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84300" y="352425"/>
            <a:ext cx="7162800" cy="26126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12900" y="504825"/>
            <a:ext cx="815340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" marR="5080" indent="-6350">
              <a:lnSpc>
                <a:spcPct val="100000"/>
              </a:lnSpc>
              <a:spcBef>
                <a:spcPts val="100"/>
              </a:spcBef>
            </a:pPr>
            <a:r>
              <a:rPr sz="2400" b="0" dirty="0">
                <a:latin typeface="Arial MT"/>
                <a:cs typeface="Arial MT"/>
              </a:rPr>
              <a:t>Im</a:t>
            </a:r>
            <a:r>
              <a:rPr sz="2400" b="0" spc="10" dirty="0">
                <a:latin typeface="Arial MT"/>
                <a:cs typeface="Arial MT"/>
              </a:rPr>
              <a:t> </a:t>
            </a:r>
            <a:r>
              <a:rPr sz="2400" b="0" spc="-5" dirty="0">
                <a:latin typeface="Arial MT"/>
                <a:cs typeface="Arial MT"/>
              </a:rPr>
              <a:t>Ausgabe-Neuron</a:t>
            </a:r>
            <a:r>
              <a:rPr sz="2400" b="0" dirty="0">
                <a:latin typeface="Arial MT"/>
                <a:cs typeface="Arial MT"/>
              </a:rPr>
              <a:t> soll </a:t>
            </a:r>
            <a:r>
              <a:rPr sz="2400" b="0" spc="-5" dirty="0">
                <a:latin typeface="Arial MT"/>
                <a:cs typeface="Arial MT"/>
              </a:rPr>
              <a:t>angegeben</a:t>
            </a:r>
            <a:r>
              <a:rPr sz="2400" b="0" spc="25" dirty="0">
                <a:latin typeface="Arial MT"/>
                <a:cs typeface="Arial MT"/>
              </a:rPr>
              <a:t> </a:t>
            </a:r>
            <a:r>
              <a:rPr sz="2400" b="0" spc="-5" dirty="0">
                <a:latin typeface="Arial MT"/>
                <a:cs typeface="Arial MT"/>
              </a:rPr>
              <a:t>werden,</a:t>
            </a:r>
            <a:r>
              <a:rPr sz="2400" b="0" dirty="0">
                <a:latin typeface="Arial MT"/>
                <a:cs typeface="Arial MT"/>
              </a:rPr>
              <a:t> ob die </a:t>
            </a:r>
            <a:r>
              <a:rPr sz="2400" b="0" spc="5" dirty="0">
                <a:latin typeface="Arial MT"/>
                <a:cs typeface="Arial MT"/>
              </a:rPr>
              <a:t> </a:t>
            </a:r>
            <a:r>
              <a:rPr sz="2400" b="0" spc="-5" dirty="0">
                <a:latin typeface="Arial MT"/>
                <a:cs typeface="Arial MT"/>
              </a:rPr>
              <a:t>entsprechende </a:t>
            </a:r>
            <a:r>
              <a:rPr sz="2400" b="0" dirty="0">
                <a:latin typeface="Arial MT"/>
                <a:cs typeface="Arial MT"/>
              </a:rPr>
              <a:t>Person eher</a:t>
            </a:r>
            <a:r>
              <a:rPr sz="2400" b="0" spc="10" dirty="0">
                <a:latin typeface="Arial MT"/>
                <a:cs typeface="Arial MT"/>
              </a:rPr>
              <a:t> </a:t>
            </a:r>
            <a:r>
              <a:rPr sz="2400" b="0" dirty="0">
                <a:latin typeface="Arial MT"/>
                <a:cs typeface="Arial MT"/>
              </a:rPr>
              <a:t>weiblich</a:t>
            </a:r>
            <a:r>
              <a:rPr sz="2400" b="0" spc="-15" dirty="0">
                <a:latin typeface="Arial MT"/>
                <a:cs typeface="Arial MT"/>
              </a:rPr>
              <a:t> </a:t>
            </a:r>
            <a:r>
              <a:rPr sz="2400" b="0" dirty="0">
                <a:latin typeface="Arial MT"/>
                <a:cs typeface="Arial MT"/>
              </a:rPr>
              <a:t>oder</a:t>
            </a:r>
            <a:r>
              <a:rPr sz="2400" b="0" spc="10" dirty="0">
                <a:latin typeface="Arial MT"/>
                <a:cs typeface="Arial MT"/>
              </a:rPr>
              <a:t> </a:t>
            </a:r>
            <a:r>
              <a:rPr sz="2400" b="0" spc="-5" dirty="0">
                <a:latin typeface="Arial MT"/>
                <a:cs typeface="Arial MT"/>
              </a:rPr>
              <a:t>eher</a:t>
            </a:r>
            <a:r>
              <a:rPr sz="2400" b="0" spc="15" dirty="0">
                <a:latin typeface="Arial MT"/>
                <a:cs typeface="Arial MT"/>
              </a:rPr>
              <a:t> </a:t>
            </a:r>
            <a:r>
              <a:rPr sz="2400" b="0" spc="-5" dirty="0">
                <a:latin typeface="Arial MT"/>
                <a:cs typeface="Arial MT"/>
              </a:rPr>
              <a:t>männlich</a:t>
            </a:r>
            <a:r>
              <a:rPr sz="2400" b="0" dirty="0">
                <a:latin typeface="Arial MT"/>
                <a:cs typeface="Arial MT"/>
              </a:rPr>
              <a:t> ist. </a:t>
            </a:r>
            <a:r>
              <a:rPr sz="2400" b="0" spc="-655" dirty="0">
                <a:latin typeface="Arial MT"/>
                <a:cs typeface="Arial MT"/>
              </a:rPr>
              <a:t> </a:t>
            </a:r>
            <a:r>
              <a:rPr sz="2400" b="0" dirty="0">
                <a:latin typeface="Arial MT"/>
                <a:cs typeface="Arial MT"/>
              </a:rPr>
              <a:t>Ist</a:t>
            </a:r>
            <a:r>
              <a:rPr sz="2400" b="0" spc="-5" dirty="0">
                <a:latin typeface="Arial MT"/>
                <a:cs typeface="Arial MT"/>
              </a:rPr>
              <a:t> </a:t>
            </a:r>
            <a:r>
              <a:rPr sz="2400" b="0" dirty="0">
                <a:latin typeface="Arial MT"/>
                <a:cs typeface="Arial MT"/>
              </a:rPr>
              <a:t>das </a:t>
            </a:r>
            <a:r>
              <a:rPr sz="2400" b="0" spc="-5" dirty="0">
                <a:latin typeface="Arial MT"/>
                <a:cs typeface="Arial MT"/>
              </a:rPr>
              <a:t>überhaupt</a:t>
            </a:r>
            <a:r>
              <a:rPr sz="2400" b="0" dirty="0">
                <a:latin typeface="Arial MT"/>
                <a:cs typeface="Arial MT"/>
              </a:rPr>
              <a:t> </a:t>
            </a:r>
            <a:r>
              <a:rPr sz="2400" b="0" spc="-5" dirty="0">
                <a:latin typeface="Arial MT"/>
                <a:cs typeface="Arial MT"/>
              </a:rPr>
              <a:t>möglich?</a:t>
            </a:r>
            <a:endParaRPr sz="2400" dirty="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12900" y="5784805"/>
            <a:ext cx="723900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" marR="5080" indent="-635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 MT"/>
                <a:cs typeface="Arial MT"/>
              </a:rPr>
              <a:t>Ja,</a:t>
            </a:r>
            <a:r>
              <a:rPr sz="2400" spc="-5" dirty="0">
                <a:latin typeface="Arial MT"/>
                <a:cs typeface="Arial MT"/>
              </a:rPr>
              <a:t> zumindest</a:t>
            </a:r>
            <a:r>
              <a:rPr sz="2400" spc="2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teilweise.</a:t>
            </a:r>
            <a:r>
              <a:rPr sz="2400" spc="2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Obige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Grafik </a:t>
            </a:r>
            <a:r>
              <a:rPr sz="2400" spc="-5" dirty="0">
                <a:latin typeface="Arial MT"/>
                <a:cs typeface="Arial MT"/>
              </a:rPr>
              <a:t>zeigt</a:t>
            </a:r>
            <a:r>
              <a:rPr sz="2400" dirty="0">
                <a:latin typeface="Arial MT"/>
                <a:cs typeface="Arial MT"/>
              </a:rPr>
              <a:t> die</a:t>
            </a:r>
            <a:r>
              <a:rPr sz="2400" spc="-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Verteilung von 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Gewicht </a:t>
            </a:r>
            <a:r>
              <a:rPr sz="2400" dirty="0">
                <a:latin typeface="Arial MT"/>
                <a:cs typeface="Arial MT"/>
              </a:rPr>
              <a:t>und</a:t>
            </a:r>
            <a:r>
              <a:rPr sz="2400" spc="2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Größe</a:t>
            </a:r>
            <a:r>
              <a:rPr sz="2400" spc="-2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aus</a:t>
            </a:r>
            <a:r>
              <a:rPr sz="2400" spc="-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einer Liste</a:t>
            </a:r>
            <a:r>
              <a:rPr sz="2400" spc="-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von</a:t>
            </a:r>
            <a:r>
              <a:rPr sz="2400" spc="-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500</a:t>
            </a:r>
            <a:r>
              <a:rPr sz="2400" spc="-5" dirty="0">
                <a:latin typeface="Arial MT"/>
                <a:cs typeface="Arial MT"/>
              </a:rPr>
              <a:t> zufälligen</a:t>
            </a:r>
            <a:r>
              <a:rPr sz="2400" spc="2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Personen.</a:t>
            </a:r>
            <a:endParaRPr sz="2400" dirty="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60500" y="1940174"/>
            <a:ext cx="5665273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12901" y="1495425"/>
            <a:ext cx="7696200" cy="411202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415" marR="5080" indent="-6350">
              <a:lnSpc>
                <a:spcPct val="99800"/>
              </a:lnSpc>
              <a:spcBef>
                <a:spcPts val="105"/>
              </a:spcBef>
            </a:pPr>
            <a:r>
              <a:rPr sz="2400" dirty="0">
                <a:latin typeface="Arial MT"/>
                <a:cs typeface="Arial MT"/>
              </a:rPr>
              <a:t>Wir</a:t>
            </a:r>
            <a:r>
              <a:rPr sz="2400" spc="-2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sehen zwar </a:t>
            </a:r>
            <a:r>
              <a:rPr sz="2400" spc="-5" dirty="0">
                <a:latin typeface="Arial MT"/>
                <a:cs typeface="Arial MT"/>
              </a:rPr>
              <a:t>einen</a:t>
            </a:r>
            <a:r>
              <a:rPr sz="2400" spc="2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Überlappungsbereich</a:t>
            </a:r>
            <a:r>
              <a:rPr sz="2400" spc="2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in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dem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keine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guten 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Vorhersagen</a:t>
            </a:r>
            <a:r>
              <a:rPr sz="2400" spc="2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möglich</a:t>
            </a:r>
            <a:r>
              <a:rPr sz="2400" spc="2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sein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werden</a:t>
            </a:r>
            <a:r>
              <a:rPr sz="2400" spc="2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aber</a:t>
            </a:r>
            <a:r>
              <a:rPr sz="2400" spc="4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grundsätzlich,</a:t>
            </a:r>
            <a:r>
              <a:rPr sz="2400" spc="4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wenn</a:t>
            </a:r>
            <a:r>
              <a:rPr sz="2400" spc="2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es 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nur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um</a:t>
            </a:r>
            <a:r>
              <a:rPr sz="2400" spc="-5" dirty="0">
                <a:latin typeface="Arial MT"/>
                <a:cs typeface="Arial MT"/>
              </a:rPr>
              <a:t> Wahrscheinlichkeiten </a:t>
            </a:r>
            <a:r>
              <a:rPr sz="2400" spc="5" dirty="0">
                <a:latin typeface="Arial MT"/>
                <a:cs typeface="Arial MT"/>
              </a:rPr>
              <a:t>geht,</a:t>
            </a:r>
            <a:r>
              <a:rPr sz="2400" spc="-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kann</a:t>
            </a:r>
            <a:r>
              <a:rPr sz="2400" spc="-2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eine</a:t>
            </a:r>
            <a:r>
              <a:rPr sz="2400" spc="-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gewisse Vorhersage </a:t>
            </a:r>
            <a:r>
              <a:rPr sz="2400" spc="-655" dirty="0">
                <a:latin typeface="Arial MT"/>
                <a:cs typeface="Arial MT"/>
              </a:rPr>
              <a:t> </a:t>
            </a:r>
            <a:r>
              <a:rPr sz="2400" spc="-5" dirty="0" err="1">
                <a:latin typeface="Arial MT"/>
                <a:cs typeface="Arial MT"/>
              </a:rPr>
              <a:t>gemacht</a:t>
            </a:r>
            <a:r>
              <a:rPr sz="2400" spc="-5" dirty="0">
                <a:latin typeface="Arial MT"/>
                <a:cs typeface="Arial MT"/>
              </a:rPr>
              <a:t> </a:t>
            </a:r>
            <a:r>
              <a:rPr sz="2400" dirty="0" err="1" smtClean="0">
                <a:latin typeface="Arial MT"/>
                <a:cs typeface="Arial MT"/>
              </a:rPr>
              <a:t>werden</a:t>
            </a:r>
            <a:r>
              <a:rPr sz="2400" dirty="0" smtClean="0">
                <a:latin typeface="Arial MT"/>
                <a:cs typeface="Arial MT"/>
              </a:rPr>
              <a:t>.</a:t>
            </a:r>
            <a:endParaRPr lang="de-DE" sz="2400" dirty="0" smtClean="0">
              <a:latin typeface="Arial MT"/>
              <a:cs typeface="Arial MT"/>
            </a:endParaRPr>
          </a:p>
          <a:p>
            <a:pPr marL="18415" marR="5080" indent="-6350">
              <a:lnSpc>
                <a:spcPct val="99800"/>
              </a:lnSpc>
              <a:spcBef>
                <a:spcPts val="105"/>
              </a:spcBef>
            </a:pPr>
            <a:r>
              <a:rPr sz="2400" dirty="0" smtClean="0">
                <a:latin typeface="Arial MT"/>
                <a:cs typeface="Arial MT"/>
              </a:rPr>
              <a:t>Das </a:t>
            </a:r>
            <a:r>
              <a:rPr sz="2400" dirty="0">
                <a:latin typeface="Arial MT"/>
                <a:cs typeface="Arial MT"/>
              </a:rPr>
              <a:t>Netzwerk soll in der Ausgabe-Schicht 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angeben </a:t>
            </a:r>
            <a:r>
              <a:rPr sz="2400" dirty="0">
                <a:latin typeface="Arial MT"/>
                <a:cs typeface="Arial MT"/>
              </a:rPr>
              <a:t>ob eine</a:t>
            </a:r>
            <a:r>
              <a:rPr sz="2400" spc="-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Frau oder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ein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Mann vermutet</a:t>
            </a:r>
            <a:r>
              <a:rPr sz="2400" spc="-5" dirty="0">
                <a:latin typeface="Arial MT"/>
                <a:cs typeface="Arial MT"/>
              </a:rPr>
              <a:t> </a:t>
            </a:r>
            <a:r>
              <a:rPr sz="2400" dirty="0" err="1">
                <a:latin typeface="Arial MT"/>
                <a:cs typeface="Arial MT"/>
              </a:rPr>
              <a:t>wird</a:t>
            </a:r>
            <a:r>
              <a:rPr sz="2400" dirty="0" smtClean="0">
                <a:latin typeface="Arial MT"/>
                <a:cs typeface="Arial MT"/>
              </a:rPr>
              <a:t>.</a:t>
            </a:r>
            <a:endParaRPr lang="de-DE" sz="2400" dirty="0" smtClean="0">
              <a:latin typeface="Arial MT"/>
              <a:cs typeface="Arial MT"/>
            </a:endParaRPr>
          </a:p>
          <a:p>
            <a:pPr marL="18415" marR="5080" indent="-6350">
              <a:lnSpc>
                <a:spcPct val="99800"/>
              </a:lnSpc>
              <a:spcBef>
                <a:spcPts val="105"/>
              </a:spcBef>
            </a:pPr>
            <a:endParaRPr sz="2400" dirty="0">
              <a:latin typeface="Arial MT"/>
              <a:cs typeface="Arial MT"/>
            </a:endParaRPr>
          </a:p>
          <a:p>
            <a:pPr marL="354965" marR="418465" indent="-342900">
              <a:lnSpc>
                <a:spcPts val="2870"/>
              </a:lnSpc>
              <a:spcBef>
                <a:spcPts val="114"/>
              </a:spcBef>
              <a:buFont typeface="Arial" panose="020B0604020202020204" pitchFamily="34" charset="0"/>
              <a:buChar char="•"/>
            </a:pPr>
            <a:r>
              <a:rPr sz="2400" dirty="0">
                <a:latin typeface="Arial MT"/>
                <a:cs typeface="Arial MT"/>
              </a:rPr>
              <a:t>Werte</a:t>
            </a:r>
            <a:r>
              <a:rPr sz="2400" spc="-2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nahe</a:t>
            </a:r>
            <a:r>
              <a:rPr sz="2400" spc="-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1 </a:t>
            </a:r>
            <a:r>
              <a:rPr sz="2400" spc="-5" dirty="0">
                <a:latin typeface="Arial MT"/>
                <a:cs typeface="Arial MT"/>
              </a:rPr>
              <a:t>sollen </a:t>
            </a:r>
            <a:r>
              <a:rPr sz="2400" dirty="0">
                <a:latin typeface="Arial MT"/>
                <a:cs typeface="Arial MT"/>
              </a:rPr>
              <a:t>auf</a:t>
            </a:r>
            <a:r>
              <a:rPr sz="2400" spc="2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eine </a:t>
            </a:r>
            <a:r>
              <a:rPr sz="2400" dirty="0">
                <a:latin typeface="Arial MT"/>
                <a:cs typeface="Arial MT"/>
              </a:rPr>
              <a:t>Frau </a:t>
            </a:r>
            <a:r>
              <a:rPr sz="2400" spc="-5" dirty="0" err="1" smtClean="0">
                <a:latin typeface="Arial MT"/>
                <a:cs typeface="Arial MT"/>
              </a:rPr>
              <a:t>hindeuten</a:t>
            </a:r>
            <a:endParaRPr lang="de-DE" sz="2400" spc="-5" dirty="0" smtClean="0">
              <a:latin typeface="Arial MT"/>
              <a:cs typeface="Arial MT"/>
            </a:endParaRPr>
          </a:p>
          <a:p>
            <a:pPr marL="354965" marR="418465" indent="-342900">
              <a:lnSpc>
                <a:spcPts val="2870"/>
              </a:lnSpc>
              <a:spcBef>
                <a:spcPts val="114"/>
              </a:spcBef>
              <a:buFont typeface="Arial" panose="020B0604020202020204" pitchFamily="34" charset="0"/>
              <a:buChar char="•"/>
            </a:pPr>
            <a:r>
              <a:rPr sz="2400" dirty="0" err="1" smtClean="0">
                <a:latin typeface="Arial MT"/>
                <a:cs typeface="Arial MT"/>
              </a:rPr>
              <a:t>Werte</a:t>
            </a:r>
            <a:r>
              <a:rPr sz="2400" spc="-15" dirty="0" smtClean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nahe </a:t>
            </a:r>
            <a:r>
              <a:rPr sz="2400" dirty="0">
                <a:latin typeface="Arial MT"/>
                <a:cs typeface="Arial MT"/>
              </a:rPr>
              <a:t>0 auf </a:t>
            </a:r>
            <a:r>
              <a:rPr sz="2400" spc="-655" dirty="0">
                <a:latin typeface="Arial MT"/>
                <a:cs typeface="Arial MT"/>
              </a:rPr>
              <a:t> </a:t>
            </a:r>
            <a:r>
              <a:rPr sz="2400" spc="-5" dirty="0" err="1">
                <a:latin typeface="Arial MT"/>
                <a:cs typeface="Arial MT"/>
              </a:rPr>
              <a:t>einen</a:t>
            </a:r>
            <a:r>
              <a:rPr sz="2400" spc="-5" dirty="0">
                <a:latin typeface="Arial MT"/>
                <a:cs typeface="Arial MT"/>
              </a:rPr>
              <a:t> </a:t>
            </a:r>
            <a:r>
              <a:rPr sz="2400" dirty="0" smtClean="0">
                <a:latin typeface="Arial MT"/>
                <a:cs typeface="Arial MT"/>
              </a:rPr>
              <a:t>Mann</a:t>
            </a:r>
            <a:endParaRPr sz="2400" dirty="0">
              <a:latin typeface="Arial MT"/>
              <a:cs typeface="Arial MT"/>
            </a:endParaRPr>
          </a:p>
          <a:p>
            <a:pPr marL="355600" indent="-342900">
              <a:lnSpc>
                <a:spcPts val="2795"/>
              </a:lnSpc>
              <a:buFont typeface="Arial" panose="020B0604020202020204" pitchFamily="34" charset="0"/>
              <a:buChar char="•"/>
            </a:pPr>
            <a:r>
              <a:rPr sz="2400" dirty="0">
                <a:latin typeface="Arial MT"/>
                <a:cs typeface="Arial MT"/>
              </a:rPr>
              <a:t>Werte</a:t>
            </a:r>
            <a:r>
              <a:rPr sz="2400" spc="-2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um</a:t>
            </a:r>
            <a:r>
              <a:rPr sz="2400" spc="-5" dirty="0">
                <a:latin typeface="Arial MT"/>
                <a:cs typeface="Arial MT"/>
              </a:rPr>
              <a:t> 0.5 sollen </a:t>
            </a:r>
            <a:r>
              <a:rPr sz="2400" spc="5" dirty="0">
                <a:latin typeface="Arial MT"/>
                <a:cs typeface="Arial MT"/>
              </a:rPr>
              <a:t>ein</a:t>
            </a:r>
            <a:r>
              <a:rPr sz="2400" spc="-2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unbestimmtes</a:t>
            </a:r>
            <a:r>
              <a:rPr sz="2400" spc="-5" dirty="0">
                <a:latin typeface="Arial MT"/>
                <a:cs typeface="Arial MT"/>
              </a:rPr>
              <a:t> </a:t>
            </a:r>
            <a:r>
              <a:rPr sz="2400" dirty="0" err="1">
                <a:latin typeface="Arial MT"/>
                <a:cs typeface="Arial MT"/>
              </a:rPr>
              <a:t>Ergebnis</a:t>
            </a:r>
            <a:r>
              <a:rPr sz="2400" spc="-5" dirty="0">
                <a:latin typeface="Arial MT"/>
                <a:cs typeface="Arial MT"/>
              </a:rPr>
              <a:t> </a:t>
            </a:r>
            <a:r>
              <a:rPr sz="2400" spc="-5" dirty="0" err="1" smtClean="0">
                <a:latin typeface="Arial MT"/>
                <a:cs typeface="Arial MT"/>
              </a:rPr>
              <a:t>zeigen</a:t>
            </a:r>
            <a:endParaRPr sz="2400" dirty="0">
              <a:latin typeface="Arial MT"/>
              <a:cs typeface="Arial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35442" y="733425"/>
            <a:ext cx="8764258" cy="2743200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1535442" y="4086225"/>
            <a:ext cx="8229600" cy="306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4965" marR="537845" indent="-342900">
              <a:lnSpc>
                <a:spcPts val="2870"/>
              </a:lnSpc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de-DE" sz="2400" dirty="0">
                <a:latin typeface="Arial MT"/>
                <a:cs typeface="Arial MT"/>
              </a:rPr>
              <a:t>h1</a:t>
            </a:r>
            <a:r>
              <a:rPr lang="de-DE" sz="2400" spc="-15" dirty="0">
                <a:latin typeface="Arial MT"/>
                <a:cs typeface="Arial MT"/>
              </a:rPr>
              <a:t> </a:t>
            </a:r>
            <a:r>
              <a:rPr lang="de-DE" sz="2400" dirty="0">
                <a:latin typeface="Arial MT"/>
                <a:cs typeface="Arial MT"/>
              </a:rPr>
              <a:t>und h2 sind die</a:t>
            </a:r>
            <a:r>
              <a:rPr lang="de-DE" sz="2400" spc="-15" dirty="0">
                <a:latin typeface="Arial MT"/>
                <a:cs typeface="Arial MT"/>
              </a:rPr>
              <a:t> </a:t>
            </a:r>
            <a:r>
              <a:rPr lang="de-DE" sz="2400" spc="-5" dirty="0">
                <a:latin typeface="Arial MT"/>
                <a:cs typeface="Arial MT"/>
              </a:rPr>
              <a:t>Aktivierungen</a:t>
            </a:r>
            <a:r>
              <a:rPr lang="de-DE" sz="2400" spc="25" dirty="0">
                <a:latin typeface="Arial MT"/>
                <a:cs typeface="Arial MT"/>
              </a:rPr>
              <a:t> </a:t>
            </a:r>
            <a:r>
              <a:rPr lang="de-DE" sz="2400" spc="-5" dirty="0">
                <a:latin typeface="Arial MT"/>
                <a:cs typeface="Arial MT"/>
              </a:rPr>
              <a:t>der</a:t>
            </a:r>
            <a:r>
              <a:rPr lang="de-DE" sz="2400" spc="15" dirty="0">
                <a:latin typeface="Arial MT"/>
                <a:cs typeface="Arial MT"/>
              </a:rPr>
              <a:t> </a:t>
            </a:r>
            <a:r>
              <a:rPr lang="de-DE" sz="2400" dirty="0">
                <a:latin typeface="Arial MT"/>
                <a:cs typeface="Arial MT"/>
              </a:rPr>
              <a:t>2</a:t>
            </a:r>
            <a:r>
              <a:rPr lang="de-DE" sz="2400" spc="-15" dirty="0">
                <a:latin typeface="Arial MT"/>
                <a:cs typeface="Arial MT"/>
              </a:rPr>
              <a:t> </a:t>
            </a:r>
            <a:r>
              <a:rPr lang="de-DE" sz="2400" dirty="0" smtClean="0">
                <a:latin typeface="Arial MT"/>
                <a:cs typeface="Arial MT"/>
              </a:rPr>
              <a:t>inneren</a:t>
            </a:r>
            <a:r>
              <a:rPr lang="de-DE" sz="2400" spc="5" dirty="0" smtClean="0">
                <a:latin typeface="Arial MT"/>
                <a:cs typeface="Arial MT"/>
              </a:rPr>
              <a:t> </a:t>
            </a:r>
            <a:r>
              <a:rPr lang="de-DE" sz="2400" spc="-5" dirty="0" smtClean="0">
                <a:latin typeface="Arial MT"/>
                <a:cs typeface="Arial MT"/>
              </a:rPr>
              <a:t>(versteckten</a:t>
            </a:r>
            <a:r>
              <a:rPr lang="de-DE" sz="2400" spc="-5" dirty="0">
                <a:latin typeface="Arial MT"/>
                <a:cs typeface="Arial MT"/>
              </a:rPr>
              <a:t>) </a:t>
            </a:r>
            <a:r>
              <a:rPr lang="de-DE" sz="2400" spc="-655" dirty="0">
                <a:latin typeface="Arial MT"/>
                <a:cs typeface="Arial MT"/>
              </a:rPr>
              <a:t> </a:t>
            </a:r>
            <a:r>
              <a:rPr lang="de-DE" sz="2400" spc="-5" dirty="0">
                <a:latin typeface="Arial MT"/>
                <a:cs typeface="Arial MT"/>
              </a:rPr>
              <a:t>Neuronen.</a:t>
            </a:r>
            <a:endParaRPr lang="de-DE" sz="2400" dirty="0">
              <a:latin typeface="Arial MT"/>
              <a:cs typeface="Arial MT"/>
            </a:endParaRPr>
          </a:p>
          <a:p>
            <a:pPr marL="361315" marR="411480" indent="-342900">
              <a:lnSpc>
                <a:spcPts val="2870"/>
              </a:lnSpc>
              <a:spcBef>
                <a:spcPts val="10"/>
              </a:spcBef>
              <a:buFont typeface="Arial" panose="020B0604020202020204" pitchFamily="34" charset="0"/>
              <a:buChar char="•"/>
            </a:pPr>
            <a:r>
              <a:rPr lang="de-DE" sz="2400" dirty="0">
                <a:latin typeface="Arial MT"/>
                <a:cs typeface="Arial MT"/>
              </a:rPr>
              <a:t>In</a:t>
            </a:r>
            <a:r>
              <a:rPr lang="de-DE" sz="2400" spc="-5" dirty="0">
                <a:latin typeface="Arial MT"/>
                <a:cs typeface="Arial MT"/>
              </a:rPr>
              <a:t> </a:t>
            </a:r>
            <a:r>
              <a:rPr lang="de-DE" sz="2400" dirty="0">
                <a:latin typeface="Arial MT"/>
                <a:cs typeface="Arial MT"/>
              </a:rPr>
              <a:t>o1</a:t>
            </a:r>
            <a:r>
              <a:rPr lang="de-DE" sz="2400" spc="-5" dirty="0">
                <a:latin typeface="Arial MT"/>
                <a:cs typeface="Arial MT"/>
              </a:rPr>
              <a:t> </a:t>
            </a:r>
            <a:r>
              <a:rPr lang="de-DE" sz="2400" dirty="0">
                <a:latin typeface="Arial MT"/>
                <a:cs typeface="Arial MT"/>
              </a:rPr>
              <a:t>ist</a:t>
            </a:r>
            <a:r>
              <a:rPr lang="de-DE" sz="2400" spc="-5" dirty="0">
                <a:latin typeface="Arial MT"/>
                <a:cs typeface="Arial MT"/>
              </a:rPr>
              <a:t> der</a:t>
            </a:r>
            <a:r>
              <a:rPr lang="de-DE" sz="2400" spc="5" dirty="0">
                <a:latin typeface="Arial MT"/>
                <a:cs typeface="Arial MT"/>
              </a:rPr>
              <a:t> </a:t>
            </a:r>
            <a:r>
              <a:rPr lang="de-DE" sz="2400" dirty="0" smtClean="0">
                <a:latin typeface="Arial MT"/>
                <a:cs typeface="Arial MT"/>
              </a:rPr>
              <a:t>Ausgabewert</a:t>
            </a:r>
          </a:p>
          <a:p>
            <a:pPr marL="361315" marR="411480" indent="-342900">
              <a:lnSpc>
                <a:spcPts val="2870"/>
              </a:lnSpc>
              <a:spcBef>
                <a:spcPts val="10"/>
              </a:spcBef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Arial MT"/>
                <a:cs typeface="Arial MT"/>
              </a:rPr>
              <a:t>w1-w6</a:t>
            </a:r>
            <a:r>
              <a:rPr lang="de-DE" sz="2400" spc="-15" dirty="0" smtClean="0">
                <a:latin typeface="Arial MT"/>
                <a:cs typeface="Arial MT"/>
              </a:rPr>
              <a:t> </a:t>
            </a:r>
            <a:r>
              <a:rPr lang="de-DE" sz="2400" dirty="0">
                <a:latin typeface="Arial MT"/>
                <a:cs typeface="Arial MT"/>
              </a:rPr>
              <a:t>sind</a:t>
            </a:r>
            <a:r>
              <a:rPr lang="de-DE" sz="2400" spc="-5" dirty="0">
                <a:latin typeface="Arial MT"/>
                <a:cs typeface="Arial MT"/>
              </a:rPr>
              <a:t> </a:t>
            </a:r>
            <a:r>
              <a:rPr lang="de-DE" sz="2400" dirty="0">
                <a:latin typeface="Arial MT"/>
                <a:cs typeface="Arial MT"/>
              </a:rPr>
              <a:t>die</a:t>
            </a:r>
            <a:r>
              <a:rPr lang="de-DE" sz="2400" spc="-20" dirty="0">
                <a:latin typeface="Arial MT"/>
                <a:cs typeface="Arial MT"/>
              </a:rPr>
              <a:t> </a:t>
            </a:r>
            <a:r>
              <a:rPr lang="de-DE" sz="2400" spc="-5" dirty="0" smtClean="0">
                <a:latin typeface="Arial MT"/>
                <a:cs typeface="Arial MT"/>
              </a:rPr>
              <a:t>Gewichte</a:t>
            </a:r>
          </a:p>
          <a:p>
            <a:pPr marL="361315" marR="411480" indent="-342900">
              <a:lnSpc>
                <a:spcPts val="2870"/>
              </a:lnSpc>
              <a:spcBef>
                <a:spcPts val="10"/>
              </a:spcBef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Arial MT"/>
                <a:cs typeface="Arial MT"/>
              </a:rPr>
              <a:t>b1-b3</a:t>
            </a:r>
            <a:r>
              <a:rPr lang="de-DE" sz="2400" spc="-5" dirty="0" smtClean="0">
                <a:latin typeface="Arial MT"/>
                <a:cs typeface="Arial MT"/>
              </a:rPr>
              <a:t> </a:t>
            </a:r>
            <a:r>
              <a:rPr lang="de-DE" sz="2400" dirty="0">
                <a:latin typeface="Arial MT"/>
                <a:cs typeface="Arial MT"/>
              </a:rPr>
              <a:t>die </a:t>
            </a:r>
            <a:r>
              <a:rPr lang="de-DE" sz="2400" spc="-655" dirty="0">
                <a:latin typeface="Arial MT"/>
                <a:cs typeface="Arial MT"/>
              </a:rPr>
              <a:t> </a:t>
            </a:r>
            <a:r>
              <a:rPr lang="de-DE" sz="2400" spc="-5" dirty="0" err="1">
                <a:latin typeface="Arial MT"/>
                <a:cs typeface="Arial MT"/>
              </a:rPr>
              <a:t>Biases</a:t>
            </a:r>
            <a:r>
              <a:rPr lang="de-DE" sz="2400" spc="-5" dirty="0" smtClean="0">
                <a:latin typeface="Arial MT"/>
                <a:cs typeface="Arial MT"/>
              </a:rPr>
              <a:t>.</a:t>
            </a:r>
          </a:p>
          <a:p>
            <a:pPr marL="18415" marR="411480">
              <a:lnSpc>
                <a:spcPts val="2870"/>
              </a:lnSpc>
              <a:spcBef>
                <a:spcPts val="10"/>
              </a:spcBef>
            </a:pPr>
            <a:endParaRPr lang="de-DE" sz="2400" dirty="0">
              <a:latin typeface="Arial MT"/>
              <a:cs typeface="Arial MT"/>
            </a:endParaRPr>
          </a:p>
          <a:p>
            <a:pPr marL="18415" marR="106045">
              <a:lnSpc>
                <a:spcPts val="2870"/>
              </a:lnSpc>
              <a:spcBef>
                <a:spcPts val="10"/>
              </a:spcBef>
            </a:pPr>
            <a:r>
              <a:rPr lang="de-DE" sz="2400" dirty="0" err="1">
                <a:latin typeface="Arial MT"/>
                <a:cs typeface="Arial MT"/>
              </a:rPr>
              <a:t>hr</a:t>
            </a:r>
            <a:r>
              <a:rPr lang="de-DE" sz="2400" dirty="0">
                <a:latin typeface="Arial MT"/>
                <a:cs typeface="Arial MT"/>
              </a:rPr>
              <a:t>,</a:t>
            </a:r>
            <a:r>
              <a:rPr lang="de-DE" sz="2400" spc="-5" dirty="0">
                <a:latin typeface="Arial MT"/>
                <a:cs typeface="Arial MT"/>
              </a:rPr>
              <a:t> </a:t>
            </a:r>
            <a:r>
              <a:rPr lang="de-DE" sz="2400" dirty="0">
                <a:latin typeface="Arial MT"/>
                <a:cs typeface="Arial MT"/>
              </a:rPr>
              <a:t>h2 und</a:t>
            </a:r>
            <a:r>
              <a:rPr lang="de-DE" sz="2400" spc="-5" dirty="0">
                <a:latin typeface="Arial MT"/>
                <a:cs typeface="Arial MT"/>
              </a:rPr>
              <a:t> </a:t>
            </a:r>
            <a:r>
              <a:rPr lang="de-DE" sz="2400" spc="-10" dirty="0">
                <a:latin typeface="Arial MT"/>
                <a:cs typeface="Arial MT"/>
              </a:rPr>
              <a:t>o1</a:t>
            </a:r>
            <a:r>
              <a:rPr lang="de-DE" sz="2400" dirty="0">
                <a:latin typeface="Arial MT"/>
                <a:cs typeface="Arial MT"/>
              </a:rPr>
              <a:t> werden</a:t>
            </a:r>
            <a:r>
              <a:rPr lang="de-DE" sz="2400" spc="-5" dirty="0">
                <a:latin typeface="Arial MT"/>
                <a:cs typeface="Arial MT"/>
              </a:rPr>
              <a:t> </a:t>
            </a:r>
            <a:r>
              <a:rPr lang="de-DE" sz="2400" spc="5" dirty="0">
                <a:latin typeface="Arial MT"/>
                <a:cs typeface="Arial MT"/>
              </a:rPr>
              <a:t>wie</a:t>
            </a:r>
            <a:r>
              <a:rPr lang="de-DE" sz="2400" spc="-15" dirty="0">
                <a:latin typeface="Arial MT"/>
                <a:cs typeface="Arial MT"/>
              </a:rPr>
              <a:t> </a:t>
            </a:r>
            <a:r>
              <a:rPr lang="de-DE" sz="2400" dirty="0">
                <a:latin typeface="Arial MT"/>
                <a:cs typeface="Arial MT"/>
              </a:rPr>
              <a:t>oben</a:t>
            </a:r>
            <a:r>
              <a:rPr lang="de-DE" sz="2400" spc="-5" dirty="0">
                <a:latin typeface="Arial MT"/>
                <a:cs typeface="Arial MT"/>
              </a:rPr>
              <a:t> gezeigt</a:t>
            </a:r>
            <a:r>
              <a:rPr lang="de-DE" sz="2400" spc="25" dirty="0">
                <a:latin typeface="Arial MT"/>
                <a:cs typeface="Arial MT"/>
              </a:rPr>
              <a:t> </a:t>
            </a:r>
            <a:r>
              <a:rPr lang="de-DE" sz="2400" spc="-5" dirty="0" smtClean="0">
                <a:latin typeface="Arial MT"/>
                <a:cs typeface="Arial MT"/>
              </a:rPr>
              <a:t>berechnet.</a:t>
            </a:r>
            <a:r>
              <a:rPr lang="de-DE" sz="2400" spc="20" dirty="0" smtClean="0">
                <a:latin typeface="Arial MT"/>
                <a:cs typeface="Arial MT"/>
              </a:rPr>
              <a:t/>
            </a:r>
            <a:br>
              <a:rPr lang="de-DE" sz="2400" spc="20" dirty="0" smtClean="0">
                <a:latin typeface="Arial MT"/>
                <a:cs typeface="Arial MT"/>
              </a:rPr>
            </a:br>
            <a:endParaRPr lang="de-DE" sz="2400" dirty="0">
              <a:latin typeface="Arial MT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45131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36700" y="1266825"/>
            <a:ext cx="7467600" cy="3334246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2300" dirty="0">
              <a:latin typeface="Arial MT"/>
              <a:cs typeface="Arial MT"/>
            </a:endParaRPr>
          </a:p>
          <a:p>
            <a:pPr marL="18415" marR="5080" indent="-6350">
              <a:lnSpc>
                <a:spcPct val="99900"/>
              </a:lnSpc>
              <a:spcBef>
                <a:spcPts val="5"/>
              </a:spcBef>
            </a:pPr>
            <a:r>
              <a:rPr lang="de-DE" sz="2400" dirty="0" smtClean="0">
                <a:latin typeface="Arial MT"/>
                <a:cs typeface="Arial MT"/>
              </a:rPr>
              <a:t>Die</a:t>
            </a:r>
            <a:r>
              <a:rPr lang="de-DE" sz="2400" spc="-15" dirty="0" smtClean="0">
                <a:latin typeface="Arial MT"/>
                <a:cs typeface="Arial MT"/>
              </a:rPr>
              <a:t> </a:t>
            </a:r>
            <a:r>
              <a:rPr lang="de-DE" sz="2400" spc="-5" dirty="0" smtClean="0">
                <a:latin typeface="Arial MT"/>
                <a:cs typeface="Arial MT"/>
              </a:rPr>
              <a:t>Funktion </a:t>
            </a:r>
            <a:r>
              <a:rPr lang="de-DE" sz="2400" spc="-655" dirty="0" smtClean="0">
                <a:latin typeface="Arial MT"/>
                <a:cs typeface="Arial MT"/>
              </a:rPr>
              <a:t> </a:t>
            </a:r>
            <a:r>
              <a:rPr lang="de-DE" sz="2400" dirty="0" smtClean="0">
                <a:latin typeface="Arial MT"/>
                <a:cs typeface="Arial MT"/>
              </a:rPr>
              <a:t>"</a:t>
            </a:r>
            <a:r>
              <a:rPr lang="de-DE" sz="2400" dirty="0" err="1" smtClean="0">
                <a:latin typeface="Arial MT"/>
                <a:cs typeface="Arial MT"/>
              </a:rPr>
              <a:t>beschraenke</a:t>
            </a:r>
            <a:r>
              <a:rPr lang="de-DE" sz="2400" dirty="0" smtClean="0">
                <a:latin typeface="Arial MT"/>
                <a:cs typeface="Arial MT"/>
              </a:rPr>
              <a:t>()"</a:t>
            </a:r>
            <a:r>
              <a:rPr lang="de-DE" sz="2400" spc="-10" dirty="0" smtClean="0">
                <a:latin typeface="Arial MT"/>
                <a:cs typeface="Arial MT"/>
              </a:rPr>
              <a:t> </a:t>
            </a:r>
            <a:r>
              <a:rPr lang="de-DE" sz="2400" spc="-5" dirty="0" smtClean="0">
                <a:latin typeface="Arial MT"/>
                <a:cs typeface="Arial MT"/>
              </a:rPr>
              <a:t>setzen </a:t>
            </a:r>
            <a:r>
              <a:rPr lang="de-DE" sz="2400" dirty="0" smtClean="0">
                <a:latin typeface="Arial MT"/>
                <a:cs typeface="Arial MT"/>
              </a:rPr>
              <a:t>wir</a:t>
            </a:r>
            <a:r>
              <a:rPr lang="de-DE" sz="2400" spc="-5" dirty="0" smtClean="0">
                <a:latin typeface="Arial MT"/>
                <a:cs typeface="Arial MT"/>
              </a:rPr>
              <a:t> ein,</a:t>
            </a:r>
            <a:r>
              <a:rPr lang="de-DE" sz="2400" spc="20" dirty="0" smtClean="0">
                <a:latin typeface="Arial MT"/>
                <a:cs typeface="Arial MT"/>
              </a:rPr>
              <a:t> </a:t>
            </a:r>
            <a:r>
              <a:rPr lang="de-DE" sz="2400" dirty="0" smtClean="0">
                <a:latin typeface="Arial MT"/>
                <a:cs typeface="Arial MT"/>
              </a:rPr>
              <a:t>damit</a:t>
            </a:r>
            <a:r>
              <a:rPr lang="de-DE" sz="2400" spc="-30" dirty="0" smtClean="0">
                <a:latin typeface="Arial MT"/>
                <a:cs typeface="Arial MT"/>
              </a:rPr>
              <a:t> </a:t>
            </a:r>
            <a:r>
              <a:rPr lang="de-DE" sz="2400" dirty="0" smtClean="0">
                <a:latin typeface="Arial MT"/>
                <a:cs typeface="Arial MT"/>
              </a:rPr>
              <a:t>die</a:t>
            </a:r>
            <a:r>
              <a:rPr lang="de-DE" sz="2400" spc="-5" dirty="0" smtClean="0">
                <a:latin typeface="Arial MT"/>
                <a:cs typeface="Arial MT"/>
              </a:rPr>
              <a:t> </a:t>
            </a:r>
            <a:r>
              <a:rPr lang="de-DE" sz="2400" dirty="0" smtClean="0">
                <a:latin typeface="Arial MT"/>
                <a:cs typeface="Arial MT"/>
              </a:rPr>
              <a:t>Werte</a:t>
            </a:r>
            <a:r>
              <a:rPr lang="de-DE" sz="2400" spc="-5" dirty="0" smtClean="0">
                <a:latin typeface="Arial MT"/>
                <a:cs typeface="Arial MT"/>
              </a:rPr>
              <a:t> </a:t>
            </a:r>
            <a:r>
              <a:rPr lang="de-DE" sz="2400" dirty="0" smtClean="0">
                <a:latin typeface="Arial MT"/>
                <a:cs typeface="Arial MT"/>
              </a:rPr>
              <a:t>in</a:t>
            </a:r>
            <a:r>
              <a:rPr lang="de-DE" sz="2400" spc="-20" dirty="0" smtClean="0">
                <a:latin typeface="Arial MT"/>
                <a:cs typeface="Arial MT"/>
              </a:rPr>
              <a:t> </a:t>
            </a:r>
            <a:r>
              <a:rPr lang="de-DE" sz="2400" dirty="0" smtClean="0">
                <a:latin typeface="Arial MT"/>
                <a:cs typeface="Arial MT"/>
              </a:rPr>
              <a:t>den</a:t>
            </a:r>
            <a:r>
              <a:rPr lang="de-DE" sz="2400" spc="-10" dirty="0" smtClean="0">
                <a:latin typeface="Arial MT"/>
                <a:cs typeface="Arial MT"/>
              </a:rPr>
              <a:t> </a:t>
            </a:r>
            <a:r>
              <a:rPr lang="de-DE" sz="2400" dirty="0" smtClean="0">
                <a:latin typeface="Arial MT"/>
                <a:cs typeface="Arial MT"/>
              </a:rPr>
              <a:t>Knoten immer</a:t>
            </a:r>
            <a:r>
              <a:rPr lang="de-DE" sz="2400" spc="5" dirty="0" smtClean="0">
                <a:latin typeface="Arial MT"/>
                <a:cs typeface="Arial MT"/>
              </a:rPr>
              <a:t> </a:t>
            </a:r>
            <a:r>
              <a:rPr lang="de-DE" sz="2400" dirty="0" smtClean="0">
                <a:latin typeface="Arial MT"/>
                <a:cs typeface="Arial MT"/>
              </a:rPr>
              <a:t>im</a:t>
            </a:r>
            <a:r>
              <a:rPr lang="de-DE" sz="2400" spc="-30" dirty="0" smtClean="0">
                <a:latin typeface="Arial MT"/>
                <a:cs typeface="Arial MT"/>
              </a:rPr>
              <a:t> </a:t>
            </a:r>
            <a:r>
              <a:rPr lang="de-DE" sz="2400" dirty="0" smtClean="0">
                <a:latin typeface="Arial MT"/>
                <a:cs typeface="Arial MT"/>
              </a:rPr>
              <a:t>Intervall</a:t>
            </a:r>
            <a:r>
              <a:rPr lang="de-DE" sz="2400" spc="-10" dirty="0" smtClean="0">
                <a:latin typeface="Arial MT"/>
                <a:cs typeface="Arial MT"/>
              </a:rPr>
              <a:t> </a:t>
            </a:r>
            <a:r>
              <a:rPr lang="de-DE" sz="2400" dirty="0" smtClean="0">
                <a:latin typeface="Arial MT"/>
                <a:cs typeface="Arial MT"/>
              </a:rPr>
              <a:t>[-1,</a:t>
            </a:r>
            <a:r>
              <a:rPr lang="de-DE" sz="2400" spc="-10" dirty="0" smtClean="0">
                <a:latin typeface="Arial MT"/>
                <a:cs typeface="Arial MT"/>
              </a:rPr>
              <a:t> 1]</a:t>
            </a:r>
            <a:r>
              <a:rPr lang="de-DE" sz="2400" spc="15" dirty="0" smtClean="0">
                <a:latin typeface="Arial MT"/>
                <a:cs typeface="Arial MT"/>
              </a:rPr>
              <a:t> </a:t>
            </a:r>
            <a:r>
              <a:rPr lang="de-DE" sz="2400" spc="-10" dirty="0" smtClean="0">
                <a:latin typeface="Arial MT"/>
                <a:cs typeface="Arial MT"/>
              </a:rPr>
              <a:t>bleiben.</a:t>
            </a:r>
            <a:endParaRPr lang="de-DE" sz="2400" dirty="0" smtClean="0">
              <a:latin typeface="Arial MT"/>
              <a:cs typeface="Arial MT"/>
            </a:endParaRPr>
          </a:p>
          <a:p>
            <a:pPr marL="18415" marR="5080" indent="-6350">
              <a:lnSpc>
                <a:spcPct val="99900"/>
              </a:lnSpc>
              <a:spcBef>
                <a:spcPts val="5"/>
              </a:spcBef>
            </a:pPr>
            <a:endParaRPr lang="de-DE" sz="2400" spc="-5" dirty="0" smtClean="0">
              <a:latin typeface="Arial MT"/>
              <a:cs typeface="Arial MT"/>
            </a:endParaRPr>
          </a:p>
          <a:p>
            <a:pPr marL="18415" marR="5080" indent="-6350">
              <a:lnSpc>
                <a:spcPct val="99900"/>
              </a:lnSpc>
              <a:spcBef>
                <a:spcPts val="5"/>
              </a:spcBef>
            </a:pPr>
            <a:r>
              <a:rPr lang="de-DE" sz="2400" spc="-5" dirty="0" smtClean="0">
                <a:latin typeface="Arial MT"/>
                <a:cs typeface="Arial MT"/>
              </a:rPr>
              <a:t>S</a:t>
            </a:r>
            <a:r>
              <a:rPr sz="2400" spc="-5" dirty="0" err="1" smtClean="0">
                <a:latin typeface="Arial MT"/>
                <a:cs typeface="Arial MT"/>
              </a:rPr>
              <a:t>onst</a:t>
            </a:r>
            <a:r>
              <a:rPr sz="2400" spc="-5" dirty="0" smtClean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könnten die </a:t>
            </a:r>
            <a:r>
              <a:rPr sz="2400" spc="-5" dirty="0">
                <a:latin typeface="Arial MT"/>
                <a:cs typeface="Arial MT"/>
              </a:rPr>
              <a:t>Aktivierungen</a:t>
            </a:r>
            <a:r>
              <a:rPr sz="2400" spc="2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zu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stark</a:t>
            </a:r>
            <a:r>
              <a:rPr sz="2400" spc="-5" dirty="0">
                <a:latin typeface="Arial MT"/>
                <a:cs typeface="Arial MT"/>
              </a:rPr>
              <a:t> ansteigen.</a:t>
            </a:r>
            <a:r>
              <a:rPr sz="2400" spc="2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Werte, die 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sowieso</a:t>
            </a:r>
            <a:r>
              <a:rPr sz="2400" dirty="0">
                <a:latin typeface="Arial MT"/>
                <a:cs typeface="Arial MT"/>
              </a:rPr>
              <a:t> schon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zwischen</a:t>
            </a:r>
            <a:r>
              <a:rPr sz="2400" spc="2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0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und 1 </a:t>
            </a:r>
            <a:r>
              <a:rPr sz="2400" spc="-5" dirty="0">
                <a:latin typeface="Arial MT"/>
                <a:cs typeface="Arial MT"/>
              </a:rPr>
              <a:t>liegen</a:t>
            </a:r>
            <a:r>
              <a:rPr sz="2400" spc="2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werden</a:t>
            </a:r>
            <a:r>
              <a:rPr sz="2400" dirty="0">
                <a:latin typeface="Arial MT"/>
                <a:cs typeface="Arial MT"/>
              </a:rPr>
              <a:t> kaum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oder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nicht </a:t>
            </a:r>
            <a:r>
              <a:rPr sz="2400" spc="-65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verändert, Werte die zu groß oder zu klein sind werden </a:t>
            </a:r>
            <a:r>
              <a:rPr sz="2400" spc="10" dirty="0">
                <a:latin typeface="Arial MT"/>
                <a:cs typeface="Arial MT"/>
              </a:rPr>
              <a:t>so 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gestaucht, </a:t>
            </a:r>
            <a:r>
              <a:rPr sz="2400" dirty="0">
                <a:latin typeface="Arial MT"/>
                <a:cs typeface="Arial MT"/>
              </a:rPr>
              <a:t>dass sie in </a:t>
            </a:r>
            <a:r>
              <a:rPr sz="2400" spc="5" dirty="0">
                <a:latin typeface="Arial MT"/>
                <a:cs typeface="Arial MT"/>
              </a:rPr>
              <a:t>die</a:t>
            </a:r>
            <a:r>
              <a:rPr sz="2400" spc="-2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gewünschten Grenzen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fallen</a:t>
            </a:r>
            <a:r>
              <a:rPr sz="2400" spc="-5" dirty="0" smtClean="0">
                <a:latin typeface="Arial MT"/>
                <a:cs typeface="Arial MT"/>
              </a:rPr>
              <a:t>.</a:t>
            </a:r>
            <a:endParaRPr sz="2400" dirty="0">
              <a:latin typeface="Arial MT"/>
              <a:cs typeface="Arial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>
            <a:spLocks noGrp="1"/>
          </p:cNvSpPr>
          <p:nvPr>
            <p:ph idx="1"/>
          </p:nvPr>
        </p:nvSpPr>
        <p:spPr>
          <a:xfrm>
            <a:off x="1689101" y="1724025"/>
            <a:ext cx="7696200" cy="2000548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de-DE" sz="2400" dirty="0">
                <a:latin typeface="Arial MT"/>
                <a:cs typeface="Arial MT"/>
              </a:rPr>
              <a:t>Erweiterter </a:t>
            </a:r>
            <a:r>
              <a:rPr lang="de-DE" sz="2400" dirty="0" err="1" smtClean="0">
                <a:latin typeface="Arial MT"/>
                <a:cs typeface="Arial MT"/>
              </a:rPr>
              <a:t>Inhalt,Training</a:t>
            </a:r>
            <a:r>
              <a:rPr lang="de-DE" sz="2400" dirty="0" smtClean="0">
                <a:latin typeface="Arial MT"/>
                <a:cs typeface="Arial MT"/>
              </a:rPr>
              <a:t> </a:t>
            </a:r>
            <a:r>
              <a:rPr lang="de-DE" sz="2400" dirty="0">
                <a:latin typeface="Arial MT"/>
                <a:cs typeface="Arial MT"/>
              </a:rPr>
              <a:t>des Netzwerks: </a:t>
            </a:r>
            <a:r>
              <a:rPr lang="de-DE" sz="2400" b="1" dirty="0" smtClean="0">
                <a:solidFill>
                  <a:schemeClr val="accent6"/>
                </a:solidFill>
                <a:latin typeface="Arial MT"/>
                <a:cs typeface="Arial MT"/>
              </a:rPr>
              <a:t>training.pptx</a:t>
            </a:r>
            <a:r>
              <a:rPr lang="de-DE" sz="2400" dirty="0" smtClean="0">
                <a:latin typeface="Arial MT"/>
                <a:cs typeface="Arial MT"/>
              </a:rPr>
              <a:t/>
            </a:r>
            <a:br>
              <a:rPr lang="de-DE" sz="2400" dirty="0" smtClean="0">
                <a:latin typeface="Arial MT"/>
                <a:cs typeface="Arial MT"/>
              </a:rPr>
            </a:br>
            <a:endParaRPr lang="de-DE" sz="2400" dirty="0">
              <a:latin typeface="Arial MT"/>
              <a:cs typeface="Arial MT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de-DE" sz="2400" dirty="0" smtClean="0">
                <a:latin typeface="Arial MT"/>
                <a:cs typeface="Arial MT"/>
              </a:rPr>
              <a:t>Im Simulator (siehe index.html im Verzeichnis </a:t>
            </a:r>
            <a:r>
              <a:rPr lang="de-DE" sz="2400" dirty="0" err="1" smtClean="0">
                <a:latin typeface="Arial MT"/>
                <a:cs typeface="Arial MT"/>
              </a:rPr>
              <a:t>simulator</a:t>
            </a:r>
            <a:r>
              <a:rPr lang="de-DE" sz="2400" dirty="0" smtClean="0">
                <a:latin typeface="Arial MT"/>
                <a:cs typeface="Arial MT"/>
              </a:rPr>
              <a:t>) </a:t>
            </a:r>
            <a:r>
              <a:rPr lang="de-DE" sz="2400" dirty="0">
                <a:latin typeface="Arial MT"/>
                <a:cs typeface="Arial MT"/>
              </a:rPr>
              <a:t>kannst du selbst für verschiedene Eingaben die  Antwort des Netzes ausprobieren</a:t>
            </a:r>
            <a:r>
              <a:rPr lang="de-DE" sz="2400" dirty="0" smtClean="0">
                <a:latin typeface="Arial MT"/>
                <a:cs typeface="Arial MT"/>
              </a:rPr>
              <a:t>.</a:t>
            </a:r>
            <a:endParaRPr lang="de-DE" sz="2400" dirty="0">
              <a:latin typeface="Arial MT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130542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12900" y="276225"/>
            <a:ext cx="8601669" cy="14618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Lin</a:t>
            </a:r>
            <a:r>
              <a:rPr spc="-30" dirty="0"/>
              <a:t>k</a:t>
            </a:r>
            <a:r>
              <a:rPr dirty="0"/>
              <a:t>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612900" y="1647825"/>
            <a:ext cx="8333105" cy="52738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415" marR="5080" indent="-6350">
              <a:lnSpc>
                <a:spcPct val="99800"/>
              </a:lnSpc>
              <a:spcBef>
                <a:spcPts val="105"/>
              </a:spcBef>
            </a:pPr>
            <a:r>
              <a:rPr lang="de-DE" sz="2400" dirty="0" err="1">
                <a:latin typeface="Arial MT"/>
                <a:cs typeface="Arial MT"/>
              </a:rPr>
              <a:t>Machine</a:t>
            </a:r>
            <a:r>
              <a:rPr lang="de-DE" sz="2400" dirty="0">
                <a:latin typeface="Arial MT"/>
                <a:cs typeface="Arial MT"/>
              </a:rPr>
              <a:t> Learning </a:t>
            </a:r>
            <a:r>
              <a:rPr lang="de-DE" sz="2400" dirty="0" err="1">
                <a:latin typeface="Arial MT"/>
                <a:cs typeface="Arial MT"/>
              </a:rPr>
              <a:t>for</a:t>
            </a:r>
            <a:r>
              <a:rPr lang="de-DE" sz="2400" dirty="0">
                <a:latin typeface="Arial MT"/>
                <a:cs typeface="Arial MT"/>
              </a:rPr>
              <a:t> </a:t>
            </a:r>
            <a:r>
              <a:rPr lang="de-DE" sz="2400" dirty="0" err="1">
                <a:latin typeface="Arial MT"/>
                <a:cs typeface="Arial MT"/>
              </a:rPr>
              <a:t>Beginners</a:t>
            </a:r>
            <a:r>
              <a:rPr lang="de-DE" sz="2400" dirty="0">
                <a:latin typeface="Arial MT"/>
                <a:cs typeface="Arial MT"/>
              </a:rPr>
              <a:t>: An </a:t>
            </a:r>
            <a:r>
              <a:rPr lang="de-DE" sz="2400" dirty="0" err="1">
                <a:latin typeface="Arial MT"/>
                <a:cs typeface="Arial MT"/>
              </a:rPr>
              <a:t>Introduction</a:t>
            </a:r>
            <a:r>
              <a:rPr lang="de-DE" sz="2400" dirty="0">
                <a:latin typeface="Arial MT"/>
                <a:cs typeface="Arial MT"/>
              </a:rPr>
              <a:t> </a:t>
            </a:r>
            <a:r>
              <a:rPr lang="de-DE" sz="2400" dirty="0" err="1">
                <a:latin typeface="Arial MT"/>
                <a:cs typeface="Arial MT"/>
              </a:rPr>
              <a:t>to</a:t>
            </a:r>
            <a:r>
              <a:rPr lang="de-DE" sz="2400" dirty="0">
                <a:latin typeface="Arial MT"/>
                <a:cs typeface="Arial MT"/>
              </a:rPr>
              <a:t> </a:t>
            </a:r>
            <a:r>
              <a:rPr lang="de-DE" sz="2400" dirty="0" err="1">
                <a:latin typeface="Arial MT"/>
                <a:cs typeface="Arial MT"/>
              </a:rPr>
              <a:t>Neural</a:t>
            </a:r>
            <a:r>
              <a:rPr lang="de-DE" sz="2400" dirty="0">
                <a:latin typeface="Arial MT"/>
                <a:cs typeface="Arial MT"/>
              </a:rPr>
              <a:t>  Networks </a:t>
            </a:r>
            <a:r>
              <a:rPr lang="de-DE" sz="2400" dirty="0">
                <a:solidFill>
                  <a:srgbClr val="0070C0"/>
                </a:solidFill>
                <a:latin typeface="Arial MT"/>
                <a:cs typeface="Arial MT"/>
              </a:rPr>
              <a:t>https://towardsdatascience.com/machine-learning-  </a:t>
            </a:r>
            <a:r>
              <a:rPr lang="de-DE" sz="2400" dirty="0" smtClean="0">
                <a:solidFill>
                  <a:srgbClr val="0070C0"/>
                </a:solidFill>
                <a:latin typeface="Arial MT"/>
                <a:cs typeface="Arial MT"/>
              </a:rPr>
              <a:t>forbeginners-an-introduction-to-neural-networksd49f22d238f9</a:t>
            </a:r>
          </a:p>
          <a:p>
            <a:pPr marL="18415" marR="5080" indent="-6350">
              <a:lnSpc>
                <a:spcPct val="99800"/>
              </a:lnSpc>
              <a:spcBef>
                <a:spcPts val="105"/>
              </a:spcBef>
            </a:pPr>
            <a:endParaRPr lang="de-DE" sz="2400" dirty="0">
              <a:latin typeface="Arial MT"/>
              <a:cs typeface="Arial MT"/>
            </a:endParaRPr>
          </a:p>
          <a:p>
            <a:pPr marL="18415" marR="5080" indent="-6350">
              <a:lnSpc>
                <a:spcPct val="99800"/>
              </a:lnSpc>
              <a:spcBef>
                <a:spcPts val="105"/>
              </a:spcBef>
            </a:pPr>
            <a:r>
              <a:rPr lang="de-DE" sz="2400" dirty="0">
                <a:latin typeface="Arial MT"/>
                <a:cs typeface="Arial MT"/>
              </a:rPr>
              <a:t>Wie oben auf der Seite des Autors  </a:t>
            </a:r>
            <a:r>
              <a:rPr lang="de-DE" sz="2400" dirty="0">
                <a:solidFill>
                  <a:srgbClr val="0070C0"/>
                </a:solidFill>
                <a:latin typeface="Arial MT"/>
                <a:cs typeface="Arial MT"/>
              </a:rPr>
              <a:t>https://victorzhou.com/blog/intro-to-neural-networks/</a:t>
            </a:r>
          </a:p>
          <a:p>
            <a:pPr marL="18415" marR="5080" indent="-6350">
              <a:lnSpc>
                <a:spcPct val="99800"/>
              </a:lnSpc>
              <a:spcBef>
                <a:spcPts val="105"/>
              </a:spcBef>
            </a:pPr>
            <a:endParaRPr lang="de-DE" sz="2400" dirty="0">
              <a:latin typeface="Arial MT"/>
              <a:cs typeface="Arial MT"/>
            </a:endParaRPr>
          </a:p>
          <a:p>
            <a:pPr marL="18415" marR="5080" indent="-6350">
              <a:lnSpc>
                <a:spcPct val="99800"/>
              </a:lnSpc>
              <a:spcBef>
                <a:spcPts val="105"/>
              </a:spcBef>
            </a:pPr>
            <a:r>
              <a:rPr lang="de-DE" sz="2400" dirty="0">
                <a:latin typeface="Arial MT"/>
                <a:cs typeface="Arial MT"/>
              </a:rPr>
              <a:t>Quelle der Gewichtsdaten </a:t>
            </a:r>
            <a:r>
              <a:rPr lang="de-DE" sz="2400" dirty="0">
                <a:solidFill>
                  <a:srgbClr val="0070C0"/>
                </a:solidFill>
                <a:latin typeface="Arial MT"/>
                <a:cs typeface="Arial MT"/>
              </a:rPr>
              <a:t>https://www.kaggle.com/</a:t>
            </a:r>
          </a:p>
          <a:p>
            <a:pPr marL="18415" marR="5080" indent="-6350">
              <a:lnSpc>
                <a:spcPct val="99800"/>
              </a:lnSpc>
              <a:spcBef>
                <a:spcPts val="105"/>
              </a:spcBef>
            </a:pPr>
            <a:endParaRPr lang="de-DE" sz="2400" dirty="0">
              <a:latin typeface="Arial MT"/>
              <a:cs typeface="Arial MT"/>
            </a:endParaRPr>
          </a:p>
          <a:p>
            <a:pPr marL="18415" marR="5080" indent="-6350">
              <a:lnSpc>
                <a:spcPct val="99800"/>
              </a:lnSpc>
              <a:spcBef>
                <a:spcPts val="105"/>
              </a:spcBef>
            </a:pPr>
            <a:r>
              <a:rPr lang="de-DE" sz="2400" dirty="0">
                <a:latin typeface="Arial MT"/>
                <a:cs typeface="Arial MT"/>
              </a:rPr>
              <a:t>Python Programm dieses Netzwerks </a:t>
            </a:r>
            <a:r>
              <a:rPr lang="de-DE" sz="2400" dirty="0">
                <a:solidFill>
                  <a:schemeClr val="accent6"/>
                </a:solidFill>
                <a:latin typeface="Arial MT"/>
                <a:cs typeface="Arial MT"/>
              </a:rPr>
              <a:t>simple_nn.py</a:t>
            </a:r>
            <a:r>
              <a:rPr lang="de-DE" sz="2400" dirty="0">
                <a:latin typeface="Arial MT"/>
                <a:cs typeface="Arial MT"/>
              </a:rPr>
              <a:t>  Eine weiter Version mit "</a:t>
            </a:r>
            <a:r>
              <a:rPr lang="de-DE" sz="2400" dirty="0" err="1">
                <a:latin typeface="Arial MT"/>
                <a:cs typeface="Arial MT"/>
              </a:rPr>
              <a:t>leaky</a:t>
            </a:r>
            <a:r>
              <a:rPr lang="de-DE" sz="2400" dirty="0">
                <a:latin typeface="Arial MT"/>
                <a:cs typeface="Arial MT"/>
              </a:rPr>
              <a:t> </a:t>
            </a:r>
            <a:r>
              <a:rPr lang="de-DE" sz="2400" dirty="0" err="1">
                <a:latin typeface="Arial MT"/>
                <a:cs typeface="Arial MT"/>
              </a:rPr>
              <a:t>ReLU</a:t>
            </a:r>
            <a:r>
              <a:rPr lang="de-DE" sz="2400" dirty="0">
                <a:latin typeface="Arial MT"/>
                <a:cs typeface="Arial MT"/>
              </a:rPr>
              <a:t>" statt mir </a:t>
            </a:r>
            <a:r>
              <a:rPr lang="de-DE" sz="2400" dirty="0" err="1">
                <a:latin typeface="Arial MT"/>
                <a:cs typeface="Arial MT"/>
              </a:rPr>
              <a:t>Sigmoid</a:t>
            </a:r>
            <a:r>
              <a:rPr lang="de-DE" sz="2400" dirty="0">
                <a:latin typeface="Arial MT"/>
                <a:cs typeface="Arial MT"/>
              </a:rPr>
              <a:t>:  </a:t>
            </a:r>
            <a:r>
              <a:rPr lang="de-DE" sz="2400" dirty="0">
                <a:solidFill>
                  <a:schemeClr val="accent6"/>
                </a:solidFill>
                <a:latin typeface="Arial MT"/>
                <a:cs typeface="Arial MT"/>
              </a:rPr>
              <a:t>simple_nn_leaky_relu.py</a:t>
            </a:r>
          </a:p>
          <a:p>
            <a:pPr marL="18415" marR="5080" indent="-6350">
              <a:lnSpc>
                <a:spcPct val="99800"/>
              </a:lnSpc>
              <a:spcBef>
                <a:spcPts val="105"/>
              </a:spcBef>
            </a:pPr>
            <a:endParaRPr sz="2400" dirty="0">
              <a:latin typeface="Arial MT"/>
              <a:cs typeface="Arial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348</Words>
  <Application>Microsoft Office PowerPoint</Application>
  <PresentationFormat>Benutzerdefiniert</PresentationFormat>
  <Paragraphs>37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5" baseType="lpstr">
      <vt:lpstr>Arial</vt:lpstr>
      <vt:lpstr>Arial MT</vt:lpstr>
      <vt:lpstr>Calibri</vt:lpstr>
      <vt:lpstr>Calibri Light</vt:lpstr>
      <vt:lpstr>Poppins</vt:lpstr>
      <vt:lpstr>Benutzerdefiniertes Design</vt:lpstr>
      <vt:lpstr>Neuronale Netze III  praktisches Beispiel</vt:lpstr>
      <vt:lpstr>PowerPoint-Präsentation</vt:lpstr>
      <vt:lpstr>PowerPoint-Präsentation</vt:lpstr>
      <vt:lpstr>Im Ausgabe-Neuron soll angegeben werden, ob die  entsprechende Person eher weiblich oder eher männlich ist.  Ist das überhaupt möglich?</vt:lpstr>
      <vt:lpstr>PowerPoint-Präsentation</vt:lpstr>
      <vt:lpstr>PowerPoint-Präsentation</vt:lpstr>
      <vt:lpstr>PowerPoint-Präsentation</vt:lpstr>
      <vt:lpstr>PowerPoint-Präsentation</vt:lpstr>
      <vt:lpstr>Links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Word - Neuronale Netze III - praktisches Beispiel_2.docx</dc:title>
  <dc:creator>hausmeister</dc:creator>
  <cp:lastModifiedBy>hausmeister</cp:lastModifiedBy>
  <cp:revision>17</cp:revision>
  <dcterms:created xsi:type="dcterms:W3CDTF">2023-01-10T08:12:57Z</dcterms:created>
  <dcterms:modified xsi:type="dcterms:W3CDTF">2023-01-19T10:26:44Z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2023-01-10T00:00:00Z</vt:filetime>
  </property>
  <property fmtid="{D5CDD505-2E9C-101B-9397-08002B2CF9AE}" pid="3" name="LastSaved">
    <vt:filetime>2023-01-10T00:00:00Z</vt:filetime>
  </property>
</Properties>
</file>